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264" r:id="rId1"/>
  </p:sldMasterIdLst>
  <p:notesMasterIdLst>
    <p:notesMasterId r:id="rId26"/>
  </p:notesMasterIdLst>
  <p:handoutMasterIdLst>
    <p:handoutMasterId r:id="rId27"/>
  </p:handoutMasterIdLst>
  <p:sldIdLst>
    <p:sldId id="302" r:id="rId2"/>
    <p:sldId id="259" r:id="rId3"/>
    <p:sldId id="336" r:id="rId4"/>
    <p:sldId id="258" r:id="rId5"/>
    <p:sldId id="319" r:id="rId6"/>
    <p:sldId id="339" r:id="rId7"/>
    <p:sldId id="341" r:id="rId8"/>
    <p:sldId id="275" r:id="rId9"/>
    <p:sldId id="262" r:id="rId10"/>
    <p:sldId id="293" r:id="rId11"/>
    <p:sldId id="322" r:id="rId12"/>
    <p:sldId id="321" r:id="rId13"/>
    <p:sldId id="303" r:id="rId14"/>
    <p:sldId id="306" r:id="rId15"/>
    <p:sldId id="295" r:id="rId16"/>
    <p:sldId id="323" r:id="rId17"/>
    <p:sldId id="324" r:id="rId18"/>
    <p:sldId id="325" r:id="rId19"/>
    <p:sldId id="326" r:id="rId20"/>
    <p:sldId id="329" r:id="rId21"/>
    <p:sldId id="330" r:id="rId22"/>
    <p:sldId id="263" r:id="rId23"/>
    <p:sldId id="297" r:id="rId24"/>
    <p:sldId id="268" r:id="rId25"/>
  </p:sldIdLst>
  <p:sldSz cx="9144000" cy="6858000" type="screen4x3"/>
  <p:notesSz cx="6858000" cy="9144000"/>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4B51D5"/>
    <a:srgbClr val="1E35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27" autoAdjust="0"/>
    <p:restoredTop sz="99708" autoAdjust="0"/>
  </p:normalViewPr>
  <p:slideViewPr>
    <p:cSldViewPr snapToGrid="0" snapToObjects="1">
      <p:cViewPr varScale="1">
        <p:scale>
          <a:sx n="94" d="100"/>
          <a:sy n="94" d="100"/>
        </p:scale>
        <p:origin x="208" y="3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A00A0F-B5CC-FA4D-B2D8-174E08CA417D}" type="datetimeFigureOut">
              <a:rPr kumimoji="1" lang="zh-CN" altLang="en-US" smtClean="0"/>
              <a:t>2019/12/6</a:t>
            </a:fld>
            <a:endParaRPr kumimoji="1"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5CE54D0-723D-6049-9034-91A8079C1C81}" type="slidenum">
              <a:rPr kumimoji="1" lang="zh-CN" altLang="en-US" smtClean="0"/>
              <a:t>‹#›</a:t>
            </a:fld>
            <a:endParaRPr kumimoji="1" lang="zh-CN" altLang="en-US"/>
          </a:p>
        </p:txBody>
      </p:sp>
    </p:spTree>
    <p:extLst>
      <p:ext uri="{BB962C8B-B14F-4D97-AF65-F5344CB8AC3E}">
        <p14:creationId xmlns:p14="http://schemas.microsoft.com/office/powerpoint/2010/main" val="10188050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7CCCEF-C234-C54C-A660-5F449D60B343}" type="datetimeFigureOut">
              <a:rPr kumimoji="1" lang="zh-CN" altLang="en-US" smtClean="0"/>
              <a:t>2019/12/6</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945B0E-11B0-D349-B8B8-275750882328}" type="slidenum">
              <a:rPr kumimoji="1" lang="zh-CN" altLang="en-US" smtClean="0"/>
              <a:t>‹#›</a:t>
            </a:fld>
            <a:endParaRPr kumimoji="1" lang="zh-CN" altLang="en-US"/>
          </a:p>
        </p:txBody>
      </p:sp>
    </p:spTree>
    <p:extLst>
      <p:ext uri="{BB962C8B-B14F-4D97-AF65-F5344CB8AC3E}">
        <p14:creationId xmlns:p14="http://schemas.microsoft.com/office/powerpoint/2010/main" val="5675859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I am going to talk about variable gamma-ray emissions from PSR J2021+4026, which is related to the glitch. I am </a:t>
            </a:r>
            <a:r>
              <a:rPr kumimoji="1" lang="en-US" altLang="zh-CN" dirty="0" err="1"/>
              <a:t>jumpei</a:t>
            </a:r>
            <a:r>
              <a:rPr kumimoji="1" lang="en-US" altLang="zh-CN" dirty="0"/>
              <a:t> Takata from this University, and the collaborators are Ruby Ng and KS of the University of Hong Kong. </a:t>
            </a:r>
            <a:endParaRPr kumimoji="1" lang="zh-CN" altLang="en-US" dirty="0"/>
          </a:p>
        </p:txBody>
      </p:sp>
      <p:sp>
        <p:nvSpPr>
          <p:cNvPr id="4" name="幻灯片编号占位符 3"/>
          <p:cNvSpPr>
            <a:spLocks noGrp="1"/>
          </p:cNvSpPr>
          <p:nvPr>
            <p:ph type="sldNum" sz="quarter" idx="10"/>
          </p:nvPr>
        </p:nvSpPr>
        <p:spPr/>
        <p:txBody>
          <a:bodyPr/>
          <a:lstStyle/>
          <a:p>
            <a:fld id="{C9945B0E-11B0-D349-B8B8-275750882328}" type="slidenum">
              <a:rPr kumimoji="1" lang="zh-CN" altLang="en-US" smtClean="0"/>
              <a:t>1</a:t>
            </a:fld>
            <a:endParaRPr kumimoji="1" lang="zh-CN" altLang="en-US"/>
          </a:p>
        </p:txBody>
      </p:sp>
    </p:spTree>
    <p:extLst>
      <p:ext uri="{BB962C8B-B14F-4D97-AF65-F5344CB8AC3E}">
        <p14:creationId xmlns:p14="http://schemas.microsoft.com/office/powerpoint/2010/main" val="2539056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So PSR 2021+4026 is the first variable gamma-ray pulsar, it is the radio-quiet and it is likely isolated pulsar. This pulsar is located in the Cygnus region. The pulsar is typical case of the middle age pulsar.</a:t>
            </a:r>
            <a:endParaRPr kumimoji="1" lang="zh-CN" altLang="en-US" dirty="0"/>
          </a:p>
        </p:txBody>
      </p:sp>
      <p:sp>
        <p:nvSpPr>
          <p:cNvPr id="4" name="幻灯片编号占位符 3"/>
          <p:cNvSpPr>
            <a:spLocks noGrp="1"/>
          </p:cNvSpPr>
          <p:nvPr>
            <p:ph type="sldNum" sz="quarter" idx="10"/>
          </p:nvPr>
        </p:nvSpPr>
        <p:spPr/>
        <p:txBody>
          <a:bodyPr/>
          <a:lstStyle/>
          <a:p>
            <a:fld id="{C9945B0E-11B0-D349-B8B8-275750882328}" type="slidenum">
              <a:rPr kumimoji="1" lang="zh-CN" altLang="en-US" smtClean="0"/>
              <a:t>15</a:t>
            </a:fld>
            <a:endParaRPr kumimoji="1" lang="zh-CN" altLang="en-US"/>
          </a:p>
        </p:txBody>
      </p:sp>
    </p:spTree>
    <p:extLst>
      <p:ext uri="{BB962C8B-B14F-4D97-AF65-F5344CB8AC3E}">
        <p14:creationId xmlns:p14="http://schemas.microsoft.com/office/powerpoint/2010/main" val="3114878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Fermi-LAT team found the sudden gamma-ray flux change for this pulsar, which is occurred 2011 November. The pulse gamma-ray flux decreases </a:t>
            </a:r>
            <a:endParaRPr kumimoji="1" lang="zh-CN" altLang="en-US" dirty="0"/>
          </a:p>
        </p:txBody>
      </p:sp>
      <p:sp>
        <p:nvSpPr>
          <p:cNvPr id="4" name="幻灯片编号占位符 3"/>
          <p:cNvSpPr>
            <a:spLocks noGrp="1"/>
          </p:cNvSpPr>
          <p:nvPr>
            <p:ph type="sldNum" sz="quarter" idx="10"/>
          </p:nvPr>
        </p:nvSpPr>
        <p:spPr/>
        <p:txBody>
          <a:bodyPr/>
          <a:lstStyle/>
          <a:p>
            <a:fld id="{C9945B0E-11B0-D349-B8B8-275750882328}" type="slidenum">
              <a:rPr kumimoji="1" lang="zh-CN" altLang="en-US" smtClean="0"/>
              <a:t>22</a:t>
            </a:fld>
            <a:endParaRPr kumimoji="1" lang="zh-CN" altLang="en-US"/>
          </a:p>
        </p:txBody>
      </p:sp>
    </p:spTree>
    <p:extLst>
      <p:ext uri="{BB962C8B-B14F-4D97-AF65-F5344CB8AC3E}">
        <p14:creationId xmlns:p14="http://schemas.microsoft.com/office/powerpoint/2010/main" val="877938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 glitch causes the change of the pulse profile, For example, in the pre </a:t>
            </a:r>
            <a:r>
              <a:rPr kumimoji="1" lang="en-US" altLang="zh-CN" dirty="0" err="1"/>
              <a:t>Jumpa</a:t>
            </a:r>
            <a:r>
              <a:rPr kumimoji="1" lang="en-US" altLang="zh-CN" dirty="0"/>
              <a:t> there is the bump between the two peaks, it is disappeared in the pulse profile of post Jump. The glitch also affects the gamma-ray spectrum.</a:t>
            </a:r>
            <a:endParaRPr kumimoji="1" lang="zh-CN" altLang="en-US" dirty="0"/>
          </a:p>
        </p:txBody>
      </p:sp>
      <p:sp>
        <p:nvSpPr>
          <p:cNvPr id="4" name="幻灯片编号占位符 3"/>
          <p:cNvSpPr>
            <a:spLocks noGrp="1"/>
          </p:cNvSpPr>
          <p:nvPr>
            <p:ph type="sldNum" sz="quarter" idx="10"/>
          </p:nvPr>
        </p:nvSpPr>
        <p:spPr/>
        <p:txBody>
          <a:bodyPr/>
          <a:lstStyle/>
          <a:p>
            <a:fld id="{C9945B0E-11B0-D349-B8B8-275750882328}" type="slidenum">
              <a:rPr kumimoji="1" lang="zh-CN" altLang="en-US" smtClean="0"/>
              <a:t>23</a:t>
            </a:fld>
            <a:endParaRPr kumimoji="1" lang="zh-CN" altLang="en-US"/>
          </a:p>
        </p:txBody>
      </p:sp>
    </p:spTree>
    <p:extLst>
      <p:ext uri="{BB962C8B-B14F-4D97-AF65-F5344CB8AC3E}">
        <p14:creationId xmlns:p14="http://schemas.microsoft.com/office/powerpoint/2010/main" val="2461911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幻灯片编号占位符 3"/>
          <p:cNvSpPr>
            <a:spLocks noGrp="1"/>
          </p:cNvSpPr>
          <p:nvPr>
            <p:ph type="sldNum" sz="quarter" idx="10"/>
          </p:nvPr>
        </p:nvSpPr>
        <p:spPr/>
        <p:txBody>
          <a:bodyPr/>
          <a:lstStyle/>
          <a:p>
            <a:fld id="{C9945B0E-11B0-D349-B8B8-275750882328}" type="slidenum">
              <a:rPr kumimoji="1" lang="zh-CN" altLang="en-US" smtClean="0"/>
              <a:t>24</a:t>
            </a:fld>
            <a:endParaRPr kumimoji="1" lang="zh-CN" altLang="en-US"/>
          </a:p>
        </p:txBody>
      </p:sp>
    </p:spTree>
    <p:extLst>
      <p:ext uri="{BB962C8B-B14F-4D97-AF65-F5344CB8AC3E}">
        <p14:creationId xmlns:p14="http://schemas.microsoft.com/office/powerpoint/2010/main" val="3785094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This is contents of my talk. First I very briefly introduce about the glitch, then I talk about the glitch event of radio quiet gamma-ray pulsar PSR J2021+4026. We did extensive Fermi data analysis of this pulsar  and propose the model.  </a:t>
            </a:r>
            <a:endParaRPr kumimoji="1" lang="zh-CN" altLang="en-US" dirty="0"/>
          </a:p>
        </p:txBody>
      </p:sp>
      <p:sp>
        <p:nvSpPr>
          <p:cNvPr id="4" name="幻灯片编号占位符 3"/>
          <p:cNvSpPr>
            <a:spLocks noGrp="1"/>
          </p:cNvSpPr>
          <p:nvPr>
            <p:ph type="sldNum" sz="quarter" idx="10"/>
          </p:nvPr>
        </p:nvSpPr>
        <p:spPr/>
        <p:txBody>
          <a:bodyPr/>
          <a:lstStyle/>
          <a:p>
            <a:fld id="{C9945B0E-11B0-D349-B8B8-275750882328}" type="slidenum">
              <a:rPr kumimoji="1" lang="zh-CN" altLang="en-US" smtClean="0"/>
              <a:t>2</a:t>
            </a:fld>
            <a:endParaRPr kumimoji="1" lang="zh-CN" altLang="en-US"/>
          </a:p>
        </p:txBody>
      </p:sp>
    </p:spTree>
    <p:extLst>
      <p:ext uri="{BB962C8B-B14F-4D97-AF65-F5344CB8AC3E}">
        <p14:creationId xmlns:p14="http://schemas.microsoft.com/office/powerpoint/2010/main" val="1408736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B0585DA-76CE-8249-B745-7D7C022BBB93}" type="slidenum">
              <a:rPr lang="en-US" smtClean="0"/>
              <a:t>3</a:t>
            </a:fld>
            <a:endParaRPr lang="en-US"/>
          </a:p>
        </p:txBody>
      </p:sp>
    </p:spTree>
    <p:extLst>
      <p:ext uri="{BB962C8B-B14F-4D97-AF65-F5344CB8AC3E}">
        <p14:creationId xmlns:p14="http://schemas.microsoft.com/office/powerpoint/2010/main" val="2870907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Some pulsars show sudden change in the spin frequency and the spin down rate. The glitch slightly increase of the spin frequency, but some glitch significantly change the spin down rate. According to the pulsar glitch catalog, so far about 165 </a:t>
            </a:r>
            <a:r>
              <a:rPr kumimoji="1" lang="en-US" altLang="zh-CN" dirty="0" err="1"/>
              <a:t>glitching</a:t>
            </a:r>
            <a:r>
              <a:rPr kumimoji="1" lang="en-US" altLang="zh-CN" dirty="0"/>
              <a:t> pulsars have been detected, including radio pulsars, high-B pulsars and radio-quiet gamma-ray pulsars.</a:t>
            </a:r>
            <a:endParaRPr kumimoji="1" lang="zh-CN" altLang="en-US" dirty="0"/>
          </a:p>
        </p:txBody>
      </p:sp>
      <p:sp>
        <p:nvSpPr>
          <p:cNvPr id="4" name="幻灯片编号占位符 3"/>
          <p:cNvSpPr>
            <a:spLocks noGrp="1"/>
          </p:cNvSpPr>
          <p:nvPr>
            <p:ph type="sldNum" sz="quarter" idx="10"/>
          </p:nvPr>
        </p:nvSpPr>
        <p:spPr/>
        <p:txBody>
          <a:bodyPr/>
          <a:lstStyle/>
          <a:p>
            <a:fld id="{C9945B0E-11B0-D349-B8B8-275750882328}" type="slidenum">
              <a:rPr kumimoji="1" lang="zh-CN" altLang="en-US" smtClean="0"/>
              <a:t>4</a:t>
            </a:fld>
            <a:endParaRPr kumimoji="1" lang="zh-CN" altLang="en-US"/>
          </a:p>
        </p:txBody>
      </p:sp>
    </p:spTree>
    <p:extLst>
      <p:ext uri="{BB962C8B-B14F-4D97-AF65-F5344CB8AC3E}">
        <p14:creationId xmlns:p14="http://schemas.microsoft.com/office/powerpoint/2010/main" val="202477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I think one reason of the difficulty to understand the glitch events is usually the glitch do not accompany </a:t>
            </a:r>
            <a:r>
              <a:rPr kumimoji="1" lang="en-US" altLang="zh-CN" dirty="0" err="1"/>
              <a:t>radiative</a:t>
            </a:r>
            <a:r>
              <a:rPr kumimoji="1" lang="en-US" altLang="zh-CN" dirty="0"/>
              <a:t> events. Before and after the </a:t>
            </a:r>
            <a:r>
              <a:rPr kumimoji="1" lang="en-US" altLang="zh-CN" dirty="0" err="1"/>
              <a:t>glithc</a:t>
            </a:r>
            <a:r>
              <a:rPr kumimoji="1" lang="en-US" altLang="zh-CN" dirty="0"/>
              <a:t> there are not changes in the radiation properties for the </a:t>
            </a:r>
            <a:r>
              <a:rPr kumimoji="1" lang="en-US" altLang="zh-CN" dirty="0" err="1"/>
              <a:t>glitching</a:t>
            </a:r>
            <a:r>
              <a:rPr kumimoji="1" lang="en-US" altLang="zh-CN" dirty="0"/>
              <a:t> radio pulsars. However, it has been found that some glitch events of </a:t>
            </a:r>
            <a:r>
              <a:rPr kumimoji="1" lang="en-US" altLang="zh-CN" dirty="0" err="1"/>
              <a:t>magnetars</a:t>
            </a:r>
            <a:r>
              <a:rPr kumimoji="1" lang="en-US" altLang="zh-CN" dirty="0"/>
              <a:t> and </a:t>
            </a:r>
            <a:r>
              <a:rPr kumimoji="1" lang="en-US" altLang="zh-CN" dirty="0" err="1"/>
              <a:t>rrat</a:t>
            </a:r>
            <a:r>
              <a:rPr kumimoji="1" lang="en-US" altLang="zh-CN" dirty="0"/>
              <a:t> change the flux and pulse profile. For example, anomalous X-ray pulsar 1E1048 frequently shows the glitches, which change X-ray fluxes and pulse profiles. So, we know some glitch events affect the structure of the magnetosphere. </a:t>
            </a:r>
            <a:endParaRPr kumimoji="1" lang="zh-CN" altLang="en-US" dirty="0"/>
          </a:p>
        </p:txBody>
      </p:sp>
      <p:sp>
        <p:nvSpPr>
          <p:cNvPr id="4" name="幻灯片编号占位符 3"/>
          <p:cNvSpPr>
            <a:spLocks noGrp="1"/>
          </p:cNvSpPr>
          <p:nvPr>
            <p:ph type="sldNum" sz="quarter" idx="10"/>
          </p:nvPr>
        </p:nvSpPr>
        <p:spPr/>
        <p:txBody>
          <a:bodyPr/>
          <a:lstStyle/>
          <a:p>
            <a:fld id="{C9945B0E-11B0-D349-B8B8-275750882328}" type="slidenum">
              <a:rPr kumimoji="1" lang="zh-CN" altLang="en-US" smtClean="0"/>
              <a:t>8</a:t>
            </a:fld>
            <a:endParaRPr kumimoji="1" lang="zh-CN" altLang="en-US"/>
          </a:p>
        </p:txBody>
      </p:sp>
    </p:spTree>
    <p:extLst>
      <p:ext uri="{BB962C8B-B14F-4D97-AF65-F5344CB8AC3E}">
        <p14:creationId xmlns:p14="http://schemas.microsoft.com/office/powerpoint/2010/main" val="965288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So PSR 2021+4026 is the first variable gamma-ray pulsar, it is the radio-quiet and it is likely isolated pulsar. This pulsar is located in the Cygnus region. The pulsar is typical case of the middle age pulsar.</a:t>
            </a:r>
            <a:endParaRPr kumimoji="1" lang="zh-CN" altLang="en-US" dirty="0"/>
          </a:p>
        </p:txBody>
      </p:sp>
      <p:sp>
        <p:nvSpPr>
          <p:cNvPr id="4" name="幻灯片编号占位符 3"/>
          <p:cNvSpPr>
            <a:spLocks noGrp="1"/>
          </p:cNvSpPr>
          <p:nvPr>
            <p:ph type="sldNum" sz="quarter" idx="10"/>
          </p:nvPr>
        </p:nvSpPr>
        <p:spPr/>
        <p:txBody>
          <a:bodyPr/>
          <a:lstStyle/>
          <a:p>
            <a:fld id="{C9945B0E-11B0-D349-B8B8-275750882328}" type="slidenum">
              <a:rPr kumimoji="1" lang="zh-CN" altLang="en-US" smtClean="0"/>
              <a:t>9</a:t>
            </a:fld>
            <a:endParaRPr kumimoji="1" lang="zh-CN" altLang="en-US"/>
          </a:p>
        </p:txBody>
      </p:sp>
    </p:spTree>
    <p:extLst>
      <p:ext uri="{BB962C8B-B14F-4D97-AF65-F5344CB8AC3E}">
        <p14:creationId xmlns:p14="http://schemas.microsoft.com/office/powerpoint/2010/main" val="1184091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So PSR 2021+4026 is the first variable gamma-ray pulsar, it is the radio-quiet and it is likely isolated pulsar. This pulsar is located in the Cygnus region. The pulsar is typical case of the middle age pulsar.</a:t>
            </a:r>
            <a:endParaRPr kumimoji="1" lang="zh-CN" altLang="en-US" dirty="0"/>
          </a:p>
        </p:txBody>
      </p:sp>
      <p:sp>
        <p:nvSpPr>
          <p:cNvPr id="4" name="幻灯片编号占位符 3"/>
          <p:cNvSpPr>
            <a:spLocks noGrp="1"/>
          </p:cNvSpPr>
          <p:nvPr>
            <p:ph type="sldNum" sz="quarter" idx="10"/>
          </p:nvPr>
        </p:nvSpPr>
        <p:spPr/>
        <p:txBody>
          <a:bodyPr/>
          <a:lstStyle/>
          <a:p>
            <a:fld id="{C9945B0E-11B0-D349-B8B8-275750882328}" type="slidenum">
              <a:rPr kumimoji="1" lang="zh-CN" altLang="en-US" smtClean="0"/>
              <a:t>10</a:t>
            </a:fld>
            <a:endParaRPr kumimoji="1" lang="zh-CN" altLang="en-US"/>
          </a:p>
        </p:txBody>
      </p:sp>
    </p:spTree>
    <p:extLst>
      <p:ext uri="{BB962C8B-B14F-4D97-AF65-F5344CB8AC3E}">
        <p14:creationId xmlns:p14="http://schemas.microsoft.com/office/powerpoint/2010/main" val="2108831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So PSR 2021+4026 is the first variable gamma-ray pulsar, it is the radio-quiet and it is likely isolated pulsar. This pulsar is located in the Cygnus region. The pulsar is typical case of the middle age pulsar.</a:t>
            </a:r>
            <a:endParaRPr kumimoji="1" lang="zh-CN" altLang="en-US" dirty="0"/>
          </a:p>
        </p:txBody>
      </p:sp>
      <p:sp>
        <p:nvSpPr>
          <p:cNvPr id="4" name="幻灯片编号占位符 3"/>
          <p:cNvSpPr>
            <a:spLocks noGrp="1"/>
          </p:cNvSpPr>
          <p:nvPr>
            <p:ph type="sldNum" sz="quarter" idx="10"/>
          </p:nvPr>
        </p:nvSpPr>
        <p:spPr/>
        <p:txBody>
          <a:bodyPr/>
          <a:lstStyle/>
          <a:p>
            <a:fld id="{C9945B0E-11B0-D349-B8B8-275750882328}" type="slidenum">
              <a:rPr kumimoji="1" lang="zh-CN" altLang="en-US" smtClean="0"/>
              <a:t>12</a:t>
            </a:fld>
            <a:endParaRPr kumimoji="1" lang="zh-CN" altLang="en-US"/>
          </a:p>
        </p:txBody>
      </p:sp>
    </p:spTree>
    <p:extLst>
      <p:ext uri="{BB962C8B-B14F-4D97-AF65-F5344CB8AC3E}">
        <p14:creationId xmlns:p14="http://schemas.microsoft.com/office/powerpoint/2010/main" val="1060403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So PSR 2021+4026 is the first variable gamma-ray pulsar, it is the radio-quiet and it is likely isolated pulsar. This pulsar is located in the Cygnus region. The pulsar is typical case of the middle age pulsar.</a:t>
            </a:r>
            <a:endParaRPr kumimoji="1" lang="zh-CN" altLang="en-US" dirty="0"/>
          </a:p>
        </p:txBody>
      </p:sp>
      <p:sp>
        <p:nvSpPr>
          <p:cNvPr id="4" name="幻灯片编号占位符 3"/>
          <p:cNvSpPr>
            <a:spLocks noGrp="1"/>
          </p:cNvSpPr>
          <p:nvPr>
            <p:ph type="sldNum" sz="quarter" idx="10"/>
          </p:nvPr>
        </p:nvSpPr>
        <p:spPr/>
        <p:txBody>
          <a:bodyPr/>
          <a:lstStyle/>
          <a:p>
            <a:fld id="{C9945B0E-11B0-D349-B8B8-275750882328}" type="slidenum">
              <a:rPr kumimoji="1" lang="zh-CN" altLang="en-US" smtClean="0"/>
              <a:t>13</a:t>
            </a:fld>
            <a:endParaRPr kumimoji="1" lang="zh-CN" altLang="en-US"/>
          </a:p>
        </p:txBody>
      </p:sp>
    </p:spTree>
    <p:extLst>
      <p:ext uri="{BB962C8B-B14F-4D97-AF65-F5344CB8AC3E}">
        <p14:creationId xmlns:p14="http://schemas.microsoft.com/office/powerpoint/2010/main" val="792652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kumimoji="1"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9EB5ECD5-515E-4817-8A06-1D2ED2C83850}" type="datetime4">
              <a:rPr lang="en-US" smtClean="0"/>
              <a:pPr/>
              <a:t>December 6, 2019</a:t>
            </a:fld>
            <a:endParaRPr lang="en-US"/>
          </a:p>
        </p:txBody>
      </p:sp>
      <p:sp>
        <p:nvSpPr>
          <p:cNvPr id="5" name="页脚占位符 4"/>
          <p:cNvSpPr>
            <a:spLocks noGrp="1"/>
          </p:cNvSpPr>
          <p:nvPr>
            <p:ph type="ftr" sz="quarter" idx="11"/>
          </p:nvPr>
        </p:nvSpPr>
        <p:spPr/>
        <p:txBody>
          <a:bodyPr/>
          <a:lstStyle/>
          <a:p>
            <a:endParaRPr lang="en-US"/>
          </a:p>
        </p:txBody>
      </p:sp>
      <p:sp>
        <p:nvSpPr>
          <p:cNvPr id="6" name="幻灯片编号占位符 5"/>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291458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151BBCDD-C1F3-3846-8B05-41A74DCBB2C1}" type="datetimeFigureOut">
              <a:rPr kumimoji="1" lang="zh-CN" altLang="en-US" smtClean="0"/>
              <a:t>2019/12/6</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44C9D9C0-641C-A041-A803-BF6479CCD1DA}" type="slidenum">
              <a:rPr kumimoji="1" lang="zh-CN" altLang="en-US" smtClean="0"/>
              <a:t>‹#›</a:t>
            </a:fld>
            <a:endParaRPr kumimoji="1" lang="zh-CN" altLang="en-US"/>
          </a:p>
        </p:txBody>
      </p:sp>
    </p:spTree>
    <p:extLst>
      <p:ext uri="{BB962C8B-B14F-4D97-AF65-F5344CB8AC3E}">
        <p14:creationId xmlns:p14="http://schemas.microsoft.com/office/powerpoint/2010/main" val="3625568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457200" y="274638"/>
            <a:ext cx="6019800" cy="5851525"/>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151BBCDD-C1F3-3846-8B05-41A74DCBB2C1}" type="datetimeFigureOut">
              <a:rPr kumimoji="1" lang="zh-CN" altLang="en-US" smtClean="0"/>
              <a:t>2019/12/6</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44C9D9C0-641C-A041-A803-BF6479CCD1DA}" type="slidenum">
              <a:rPr kumimoji="1" lang="zh-CN" altLang="en-US" smtClean="0"/>
              <a:t>‹#›</a:t>
            </a:fld>
            <a:endParaRPr kumimoji="1" lang="zh-CN" altLang="en-US"/>
          </a:p>
        </p:txBody>
      </p:sp>
    </p:spTree>
    <p:extLst>
      <p:ext uri="{BB962C8B-B14F-4D97-AF65-F5344CB8AC3E}">
        <p14:creationId xmlns:p14="http://schemas.microsoft.com/office/powerpoint/2010/main" val="1826689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151BBCDD-C1F3-3846-8B05-41A74DCBB2C1}" type="datetimeFigureOut">
              <a:rPr kumimoji="1" lang="zh-CN" altLang="en-US" smtClean="0"/>
              <a:t>2019/12/6</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44C9D9C0-641C-A041-A803-BF6479CCD1DA}" type="slidenum">
              <a:rPr kumimoji="1" lang="zh-CN" altLang="en-US" smtClean="0"/>
              <a:t>‹#›</a:t>
            </a:fld>
            <a:endParaRPr kumimoji="1" lang="zh-CN" altLang="en-US"/>
          </a:p>
        </p:txBody>
      </p:sp>
    </p:spTree>
    <p:extLst>
      <p:ext uri="{BB962C8B-B14F-4D97-AF65-F5344CB8AC3E}">
        <p14:creationId xmlns:p14="http://schemas.microsoft.com/office/powerpoint/2010/main" val="3840712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kumimoji="1"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BAD22427-B1DD-49E6-9F05-DE0F1467D7DC}" type="datetime4">
              <a:rPr lang="en-US" smtClean="0"/>
              <a:pPr/>
              <a:t>December 6, 2019</a:t>
            </a:fld>
            <a:endParaRPr lang="en-US"/>
          </a:p>
        </p:txBody>
      </p:sp>
      <p:sp>
        <p:nvSpPr>
          <p:cNvPr id="5" name="页脚占位符 4"/>
          <p:cNvSpPr>
            <a:spLocks noGrp="1"/>
          </p:cNvSpPr>
          <p:nvPr>
            <p:ph type="ftr" sz="quarter" idx="11"/>
          </p:nvPr>
        </p:nvSpPr>
        <p:spPr/>
        <p:txBody>
          <a:bodyPr/>
          <a:lstStyle/>
          <a:p>
            <a:endParaRPr lang="en-US"/>
          </a:p>
        </p:txBody>
      </p:sp>
      <p:sp>
        <p:nvSpPr>
          <p:cNvPr id="6" name="幻灯片编号占位符 5"/>
          <p:cNvSpPr>
            <a:spLocks noGrp="1"/>
          </p:cNvSpPr>
          <p:nvPr>
            <p:ph type="sldNum" sz="quarter" idx="12"/>
          </p:nvPr>
        </p:nvSpPr>
        <p:spPr/>
        <p:txBody>
          <a:bodyPr/>
          <a:lstStyle/>
          <a:p>
            <a:fld id="{1D72EBF8-7CF5-44B7-B2BF-E22DE4D0703D}" type="slidenum">
              <a:rPr lang="en-US" smtClean="0"/>
              <a:pPr/>
              <a:t>‹#›</a:t>
            </a:fld>
            <a:endParaRPr lang="en-US"/>
          </a:p>
        </p:txBody>
      </p:sp>
    </p:spTree>
    <p:extLst>
      <p:ext uri="{BB962C8B-B14F-4D97-AF65-F5344CB8AC3E}">
        <p14:creationId xmlns:p14="http://schemas.microsoft.com/office/powerpoint/2010/main" val="3832399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151BBCDD-C1F3-3846-8B05-41A74DCBB2C1}" type="datetimeFigureOut">
              <a:rPr kumimoji="1" lang="zh-CN" altLang="en-US" smtClean="0"/>
              <a:t>2019/12/6</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44C9D9C0-641C-A041-A803-BF6479CCD1DA}" type="slidenum">
              <a:rPr kumimoji="1" lang="zh-CN" altLang="en-US" smtClean="0"/>
              <a:t>‹#›</a:t>
            </a:fld>
            <a:endParaRPr kumimoji="1" lang="zh-CN" altLang="en-US"/>
          </a:p>
        </p:txBody>
      </p:sp>
    </p:spTree>
    <p:extLst>
      <p:ext uri="{BB962C8B-B14F-4D97-AF65-F5344CB8AC3E}">
        <p14:creationId xmlns:p14="http://schemas.microsoft.com/office/powerpoint/2010/main" val="1408765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kumimoji="1"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151BBCDD-C1F3-3846-8B05-41A74DCBB2C1}" type="datetimeFigureOut">
              <a:rPr kumimoji="1" lang="zh-CN" altLang="en-US" smtClean="0"/>
              <a:t>2019/12/6</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44C9D9C0-641C-A041-A803-BF6479CCD1DA}" type="slidenum">
              <a:rPr kumimoji="1" lang="zh-CN" altLang="en-US" smtClean="0"/>
              <a:t>‹#›</a:t>
            </a:fld>
            <a:endParaRPr kumimoji="1" lang="zh-CN" altLang="en-US"/>
          </a:p>
        </p:txBody>
      </p:sp>
    </p:spTree>
    <p:extLst>
      <p:ext uri="{BB962C8B-B14F-4D97-AF65-F5344CB8AC3E}">
        <p14:creationId xmlns:p14="http://schemas.microsoft.com/office/powerpoint/2010/main" val="4248089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151BBCDD-C1F3-3846-8B05-41A74DCBB2C1}" type="datetimeFigureOut">
              <a:rPr kumimoji="1" lang="zh-CN" altLang="en-US" smtClean="0"/>
              <a:t>2019/12/6</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44C9D9C0-641C-A041-A803-BF6479CCD1DA}" type="slidenum">
              <a:rPr kumimoji="1" lang="zh-CN" altLang="en-US" smtClean="0"/>
              <a:t>‹#›</a:t>
            </a:fld>
            <a:endParaRPr kumimoji="1" lang="zh-CN" altLang="en-US"/>
          </a:p>
        </p:txBody>
      </p:sp>
    </p:spTree>
    <p:extLst>
      <p:ext uri="{BB962C8B-B14F-4D97-AF65-F5344CB8AC3E}">
        <p14:creationId xmlns:p14="http://schemas.microsoft.com/office/powerpoint/2010/main" val="3694518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51BBCDD-C1F3-3846-8B05-41A74DCBB2C1}" type="datetimeFigureOut">
              <a:rPr kumimoji="1" lang="zh-CN" altLang="en-US" smtClean="0"/>
              <a:t>2019/12/6</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44C9D9C0-641C-A041-A803-BF6479CCD1DA}" type="slidenum">
              <a:rPr kumimoji="1" lang="zh-CN" altLang="en-US" smtClean="0"/>
              <a:t>‹#›</a:t>
            </a:fld>
            <a:endParaRPr kumimoji="1" lang="zh-CN" altLang="en-US"/>
          </a:p>
        </p:txBody>
      </p:sp>
    </p:spTree>
    <p:extLst>
      <p:ext uri="{BB962C8B-B14F-4D97-AF65-F5344CB8AC3E}">
        <p14:creationId xmlns:p14="http://schemas.microsoft.com/office/powerpoint/2010/main" val="1238543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kumimoji="1"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151BBCDD-C1F3-3846-8B05-41A74DCBB2C1}" type="datetimeFigureOut">
              <a:rPr kumimoji="1" lang="zh-CN" altLang="en-US" smtClean="0"/>
              <a:t>2019/12/6</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44C9D9C0-641C-A041-A803-BF6479CCD1DA}" type="slidenum">
              <a:rPr kumimoji="1" lang="zh-CN" altLang="en-US" smtClean="0"/>
              <a:t>‹#›</a:t>
            </a:fld>
            <a:endParaRPr kumimoji="1" lang="zh-CN" altLang="en-US"/>
          </a:p>
        </p:txBody>
      </p:sp>
    </p:spTree>
    <p:extLst>
      <p:ext uri="{BB962C8B-B14F-4D97-AF65-F5344CB8AC3E}">
        <p14:creationId xmlns:p14="http://schemas.microsoft.com/office/powerpoint/2010/main" val="1443797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kumimoji="1"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151BBCDD-C1F3-3846-8B05-41A74DCBB2C1}" type="datetimeFigureOut">
              <a:rPr kumimoji="1" lang="zh-CN" altLang="en-US" smtClean="0"/>
              <a:t>2019/12/6</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44C9D9C0-641C-A041-A803-BF6479CCD1DA}" type="slidenum">
              <a:rPr kumimoji="1" lang="zh-CN" altLang="en-US" smtClean="0"/>
              <a:t>‹#›</a:t>
            </a:fld>
            <a:endParaRPr kumimoji="1" lang="zh-CN" altLang="en-US"/>
          </a:p>
        </p:txBody>
      </p:sp>
    </p:spTree>
    <p:extLst>
      <p:ext uri="{BB962C8B-B14F-4D97-AF65-F5344CB8AC3E}">
        <p14:creationId xmlns:p14="http://schemas.microsoft.com/office/powerpoint/2010/main" val="2367287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1BBCDD-C1F3-3846-8B05-41A74DCBB2C1}" type="datetimeFigureOut">
              <a:rPr kumimoji="1" lang="zh-CN" altLang="en-US" smtClean="0"/>
              <a:t>2019/12/6</a:t>
            </a:fld>
            <a:endParaRPr kumimoji="1"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C9D9C0-641C-A041-A803-BF6479CCD1DA}" type="slidenum">
              <a:rPr kumimoji="1" lang="zh-CN" altLang="en-US" smtClean="0"/>
              <a:t>‹#›</a:t>
            </a:fld>
            <a:endParaRPr kumimoji="1" lang="zh-CN" altLang="en-US"/>
          </a:p>
        </p:txBody>
      </p:sp>
    </p:spTree>
    <p:extLst>
      <p:ext uri="{BB962C8B-B14F-4D97-AF65-F5344CB8AC3E}">
        <p14:creationId xmlns:p14="http://schemas.microsoft.com/office/powerpoint/2010/main" val="3141209527"/>
      </p:ext>
    </p:extLst>
  </p:cSld>
  <p:clrMap bg1="lt1" tx1="dk1" bg2="lt2" tx2="dk2" accent1="accent1" accent2="accent2" accent3="accent3" accent4="accent4" accent5="accent5" accent6="accent6" hlink="hlink" folHlink="folHlink"/>
  <p:sldLayoutIdLst>
    <p:sldLayoutId id="2147485265" r:id="rId1"/>
    <p:sldLayoutId id="2147485266" r:id="rId2"/>
    <p:sldLayoutId id="2147485267" r:id="rId3"/>
    <p:sldLayoutId id="2147485268" r:id="rId4"/>
    <p:sldLayoutId id="2147485269" r:id="rId5"/>
    <p:sldLayoutId id="2147485270" r:id="rId6"/>
    <p:sldLayoutId id="2147485271" r:id="rId7"/>
    <p:sldLayoutId id="2147485272" r:id="rId8"/>
    <p:sldLayoutId id="2147485273" r:id="rId9"/>
    <p:sldLayoutId id="2147485274" r:id="rId10"/>
    <p:sldLayoutId id="214748527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6.emf"/><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28.emf"/></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350.png"/></Relationships>
</file>

<file path=ppt/slides/_rels/slide1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 Id="rId6" Type="http://schemas.openxmlformats.org/officeDocument/2006/relationships/image" Target="../media/image470.png"/><Relationship Id="rId5" Type="http://schemas.openxmlformats.org/officeDocument/2006/relationships/image" Target="../media/image45.emf"/><Relationship Id="rId4" Type="http://schemas.openxmlformats.org/officeDocument/2006/relationships/image" Target="../media/image44.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2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2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5.emf"/><Relationship Id="rId4" Type="http://schemas.openxmlformats.org/officeDocument/2006/relationships/image" Target="../media/image54.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jpeg"/><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0" y="711890"/>
            <a:ext cx="9144000" cy="2408388"/>
          </a:xfrm>
          <a:solidFill>
            <a:srgbClr val="0000FF"/>
          </a:solidFill>
          <a:ln>
            <a:solidFill>
              <a:srgbClr val="0000FF"/>
            </a:solidFill>
          </a:ln>
        </p:spPr>
        <p:txBody>
          <a:bodyPr>
            <a:noAutofit/>
          </a:bodyPr>
          <a:lstStyle/>
          <a:p>
            <a:r>
              <a:rPr kumimoji="1" lang="en-US" altLang="zh-CN" sz="2800" dirty="0">
                <a:solidFill>
                  <a:schemeClr val="bg1"/>
                </a:solidFill>
                <a:latin typeface="Calisto MT"/>
                <a:cs typeface="Calisto MT"/>
              </a:rPr>
              <a:t>Observational study for </a:t>
            </a:r>
            <a:br>
              <a:rPr kumimoji="1" lang="en-US" altLang="zh-CN" sz="2800" dirty="0">
                <a:solidFill>
                  <a:schemeClr val="bg1"/>
                </a:solidFill>
                <a:latin typeface="Calisto MT"/>
                <a:cs typeface="Calisto MT"/>
              </a:rPr>
            </a:br>
            <a:r>
              <a:rPr kumimoji="1" lang="en-US" altLang="zh-CN" sz="2800" dirty="0">
                <a:solidFill>
                  <a:schemeClr val="bg1"/>
                </a:solidFill>
                <a:latin typeface="Calisto MT"/>
                <a:cs typeface="Calisto MT"/>
              </a:rPr>
              <a:t>State switching of gamma-ray pulsar PSR </a:t>
            </a:r>
            <a:r>
              <a:rPr lang="en-US" altLang="zh-TW" sz="2800" dirty="0">
                <a:solidFill>
                  <a:schemeClr val="bg1"/>
                </a:solidFill>
                <a:latin typeface="Calisto MT"/>
                <a:cs typeface="Calisto MT"/>
              </a:rPr>
              <a:t>J2021+4026</a:t>
            </a:r>
            <a:br>
              <a:rPr lang="en-US" altLang="zh-TW" sz="2800" dirty="0">
                <a:solidFill>
                  <a:schemeClr val="bg1"/>
                </a:solidFill>
                <a:latin typeface="Calisto MT"/>
                <a:cs typeface="Calisto MT"/>
              </a:rPr>
            </a:br>
            <a:r>
              <a:rPr lang="en-US" altLang="zh-TW" sz="2800" dirty="0">
                <a:solidFill>
                  <a:schemeClr val="bg1"/>
                </a:solidFill>
                <a:latin typeface="Calisto MT"/>
                <a:cs typeface="Calisto MT"/>
              </a:rPr>
              <a:t> and </a:t>
            </a:r>
            <a:br>
              <a:rPr lang="en-US" altLang="zh-TW" sz="2800" dirty="0">
                <a:solidFill>
                  <a:schemeClr val="bg1"/>
                </a:solidFill>
                <a:latin typeface="Calisto MT"/>
                <a:cs typeface="Calisto MT"/>
              </a:rPr>
            </a:br>
            <a:r>
              <a:rPr lang="en-US" altLang="zh-TW" sz="2800" dirty="0">
                <a:solidFill>
                  <a:schemeClr val="bg1"/>
                </a:solidFill>
                <a:latin typeface="Calisto MT"/>
                <a:cs typeface="Calisto MT"/>
              </a:rPr>
              <a:t>High-magnetic field pulsar, PSR J119-6127</a:t>
            </a:r>
            <a:endParaRPr kumimoji="1" lang="zh-CN" altLang="en-US" sz="2800" dirty="0">
              <a:solidFill>
                <a:schemeClr val="bg1"/>
              </a:solidFill>
              <a:latin typeface="Calisto MT"/>
              <a:cs typeface="Calisto MT"/>
            </a:endParaRPr>
          </a:p>
        </p:txBody>
      </p:sp>
      <p:sp>
        <p:nvSpPr>
          <p:cNvPr id="3" name="副标题 2"/>
          <p:cNvSpPr>
            <a:spLocks noGrp="1"/>
          </p:cNvSpPr>
          <p:nvPr>
            <p:ph type="subTitle" idx="1"/>
          </p:nvPr>
        </p:nvSpPr>
        <p:spPr>
          <a:xfrm>
            <a:off x="194124" y="3180665"/>
            <a:ext cx="8367072" cy="3677335"/>
          </a:xfrm>
          <a:ln>
            <a:noFill/>
          </a:ln>
        </p:spPr>
        <p:txBody>
          <a:bodyPr>
            <a:normAutofit/>
          </a:bodyPr>
          <a:lstStyle/>
          <a:p>
            <a:pPr algn="l"/>
            <a:r>
              <a:rPr kumimoji="1" lang="en-US" altLang="zh-CN" sz="2400" dirty="0" err="1">
                <a:solidFill>
                  <a:srgbClr val="1E35FF"/>
                </a:solidFill>
                <a:latin typeface="Calisto MT"/>
                <a:cs typeface="Calisto MT"/>
              </a:rPr>
              <a:t>Jumpei</a:t>
            </a:r>
            <a:r>
              <a:rPr kumimoji="1" lang="en-US" altLang="zh-CN" sz="2400" dirty="0">
                <a:solidFill>
                  <a:srgbClr val="1E35FF"/>
                </a:solidFill>
                <a:latin typeface="Calisto MT"/>
                <a:cs typeface="Calisto MT"/>
              </a:rPr>
              <a:t> Takata </a:t>
            </a:r>
            <a:r>
              <a:rPr kumimoji="1" lang="en-US" altLang="zh-CN" sz="1400" dirty="0">
                <a:solidFill>
                  <a:srgbClr val="1E35FF"/>
                </a:solidFill>
                <a:latin typeface="Calisto MT"/>
                <a:cs typeface="Calisto MT"/>
              </a:rPr>
              <a:t>(Huazhong University of Science and  Technology,</a:t>
            </a:r>
            <a:r>
              <a:rPr kumimoji="1" lang="ja-JP" altLang="en-US" sz="1400">
                <a:solidFill>
                  <a:srgbClr val="1E35FF"/>
                </a:solidFill>
                <a:latin typeface="Calisto MT"/>
                <a:cs typeface="Calisto MT"/>
              </a:rPr>
              <a:t> 華中大学</a:t>
            </a:r>
            <a:r>
              <a:rPr kumimoji="1" lang="en-US" altLang="zh-CN" sz="1400" dirty="0">
                <a:solidFill>
                  <a:srgbClr val="1E35FF"/>
                </a:solidFill>
                <a:latin typeface="Calisto MT"/>
                <a:cs typeface="Calisto MT"/>
              </a:rPr>
              <a:t>, China) </a:t>
            </a:r>
            <a:endParaRPr kumimoji="1" lang="en-US" altLang="zh-CN" sz="2400" dirty="0">
              <a:solidFill>
                <a:srgbClr val="1E35FF"/>
              </a:solidFill>
              <a:latin typeface="Calisto MT"/>
              <a:cs typeface="Calisto MT"/>
            </a:endParaRPr>
          </a:p>
          <a:p>
            <a:pPr algn="l"/>
            <a:r>
              <a:rPr kumimoji="1" lang="en-US" altLang="zh-CN" sz="2400" dirty="0">
                <a:solidFill>
                  <a:schemeClr val="tx1"/>
                </a:solidFill>
                <a:latin typeface="Calisto MT"/>
                <a:cs typeface="Calisto MT"/>
              </a:rPr>
              <a:t>with</a:t>
            </a:r>
          </a:p>
          <a:p>
            <a:pPr algn="l"/>
            <a:r>
              <a:rPr kumimoji="1" lang="en-US" altLang="zh-CN" sz="1600" dirty="0">
                <a:solidFill>
                  <a:schemeClr val="tx1"/>
                </a:solidFill>
                <a:latin typeface="Calisto MT"/>
                <a:cs typeface="Calisto MT"/>
              </a:rPr>
              <a:t>Wang H.H., Zhao J. (HUST)</a:t>
            </a:r>
          </a:p>
          <a:p>
            <a:pPr algn="l"/>
            <a:r>
              <a:rPr kumimoji="1" lang="en-US" altLang="zh-CN" sz="1600" dirty="0">
                <a:solidFill>
                  <a:schemeClr val="tx1"/>
                </a:solidFill>
                <a:latin typeface="Calisto MT"/>
                <a:cs typeface="Calisto MT"/>
              </a:rPr>
              <a:t>Ng C.W , Cheng K.S. (HKU)</a:t>
            </a:r>
          </a:p>
          <a:p>
            <a:pPr algn="l"/>
            <a:r>
              <a:rPr kumimoji="1" lang="en-US" altLang="zh-CN" sz="1600" dirty="0">
                <a:solidFill>
                  <a:schemeClr val="tx1"/>
                </a:solidFill>
                <a:latin typeface="Calisto MT"/>
                <a:cs typeface="Calisto MT"/>
              </a:rPr>
              <a:t>Tam P.H.T. (SYSU)</a:t>
            </a:r>
          </a:p>
          <a:p>
            <a:pPr algn="l"/>
            <a:r>
              <a:rPr kumimoji="1" lang="en-US" altLang="zh-CN" sz="1600" dirty="0">
                <a:solidFill>
                  <a:schemeClr val="tx1"/>
                </a:solidFill>
                <a:latin typeface="Calisto MT"/>
                <a:cs typeface="Calisto MT"/>
              </a:rPr>
              <a:t>Lin. L.C.C., Hui. C.Y., Li. K.L. (UNIST, Korea)</a:t>
            </a:r>
          </a:p>
          <a:p>
            <a:pPr algn="l"/>
            <a:r>
              <a:rPr kumimoji="1" lang="en-US" altLang="zh-CN" sz="1600" dirty="0">
                <a:solidFill>
                  <a:schemeClr val="tx1"/>
                </a:solidFill>
                <a:latin typeface="Calisto MT"/>
                <a:cs typeface="Calisto MT"/>
              </a:rPr>
              <a:t>Kong A.K.H. (NTHU, Taiwan)</a:t>
            </a:r>
          </a:p>
          <a:p>
            <a:pPr algn="l"/>
            <a:r>
              <a:rPr kumimoji="1" lang="en-US" altLang="zh-CN" sz="1600" dirty="0" err="1">
                <a:solidFill>
                  <a:schemeClr val="tx1"/>
                </a:solidFill>
                <a:latin typeface="Calisto MT"/>
                <a:cs typeface="Calisto MT"/>
              </a:rPr>
              <a:t>Cin</a:t>
            </a:r>
            <a:r>
              <a:rPr kumimoji="1" lang="en-US" altLang="zh-CN" sz="1600" dirty="0">
                <a:solidFill>
                  <a:schemeClr val="tx1"/>
                </a:solidFill>
                <a:latin typeface="Calisto MT"/>
                <a:cs typeface="Calisto MT"/>
              </a:rPr>
              <a:t>-Ping Hu. (Kyoto University, Japan)</a:t>
            </a:r>
          </a:p>
          <a:p>
            <a:pPr algn="l"/>
            <a:r>
              <a:rPr lang="it-IT" altLang="zh-CN" sz="1600" dirty="0">
                <a:solidFill>
                  <a:schemeClr val="tx1"/>
                </a:solidFill>
                <a:latin typeface="Times New Roman" charset="0"/>
                <a:ea typeface="Times New Roman" charset="0"/>
                <a:cs typeface="Times New Roman" charset="0"/>
              </a:rPr>
              <a:t>S. Dai  </a:t>
            </a:r>
            <a:r>
              <a:rPr lang="en-US" altLang="zh-CN" sz="1600" dirty="0">
                <a:solidFill>
                  <a:schemeClr val="tx1"/>
                </a:solidFill>
                <a:latin typeface="Times New Roman" charset="0"/>
                <a:ea typeface="Times New Roman" charset="0"/>
                <a:cs typeface="Times New Roman" charset="0"/>
              </a:rPr>
              <a:t>(CSIRO, Australia)</a:t>
            </a:r>
            <a:br>
              <a:rPr lang="en-US" altLang="zh-CN" sz="1600" dirty="0">
                <a:solidFill>
                  <a:schemeClr val="tx1"/>
                </a:solidFill>
              </a:rPr>
            </a:br>
            <a:r>
              <a:rPr lang="en-US" altLang="zh-CN" sz="1600" dirty="0">
                <a:solidFill>
                  <a:schemeClr val="tx1"/>
                </a:solidFill>
                <a:latin typeface="Times New Roman" charset="0"/>
                <a:ea typeface="Times New Roman" charset="0"/>
                <a:cs typeface="Times New Roman" charset="0"/>
              </a:rPr>
              <a:t>M. Kerr (Space Science Division, Washington)</a:t>
            </a:r>
          </a:p>
          <a:p>
            <a:pPr algn="l"/>
            <a:r>
              <a:rPr lang="en-US" altLang="zh-CN" sz="1600" dirty="0">
                <a:solidFill>
                  <a:schemeClr val="tx1"/>
                </a:solidFill>
                <a:latin typeface="Times New Roman" charset="0"/>
                <a:ea typeface="Times New Roman" charset="0"/>
                <a:cs typeface="Times New Roman" charset="0"/>
              </a:rPr>
              <a:t>X.</a:t>
            </a:r>
            <a:r>
              <a:rPr lang="zh-CN" altLang="en-US" sz="1600" dirty="0">
                <a:solidFill>
                  <a:schemeClr val="tx1"/>
                </a:solidFill>
                <a:latin typeface="Times New Roman" charset="0"/>
                <a:ea typeface="Times New Roman" charset="0"/>
                <a:cs typeface="Times New Roman" charset="0"/>
              </a:rPr>
              <a:t> </a:t>
            </a:r>
            <a:r>
              <a:rPr lang="en-US" altLang="zh-CN" sz="1600" dirty="0" err="1">
                <a:solidFill>
                  <a:schemeClr val="tx1"/>
                </a:solidFill>
                <a:latin typeface="Times New Roman" charset="0"/>
                <a:ea typeface="Times New Roman" charset="0"/>
                <a:cs typeface="Times New Roman" charset="0"/>
              </a:rPr>
              <a:t>Hou</a:t>
            </a:r>
            <a:r>
              <a:rPr lang="en-US" altLang="zh-CN" sz="1600" dirty="0">
                <a:solidFill>
                  <a:schemeClr val="tx1"/>
                </a:solidFill>
                <a:latin typeface="Times New Roman" charset="0"/>
                <a:ea typeface="Times New Roman" charset="0"/>
                <a:cs typeface="Times New Roman" charset="0"/>
              </a:rPr>
              <a:t>  (Yunnan</a:t>
            </a:r>
            <a:r>
              <a:rPr lang="zh-CN" altLang="en-US" sz="1600" dirty="0">
                <a:solidFill>
                  <a:schemeClr val="tx1"/>
                </a:solidFill>
                <a:latin typeface="Times New Roman" charset="0"/>
                <a:ea typeface="Times New Roman" charset="0"/>
                <a:cs typeface="Times New Roman" charset="0"/>
              </a:rPr>
              <a:t> </a:t>
            </a:r>
            <a:r>
              <a:rPr lang="en-US" altLang="zh-CN" sz="1600" dirty="0">
                <a:solidFill>
                  <a:schemeClr val="tx1"/>
                </a:solidFill>
                <a:latin typeface="Times New Roman" charset="0"/>
                <a:ea typeface="Times New Roman" charset="0"/>
                <a:cs typeface="Times New Roman" charset="0"/>
              </a:rPr>
              <a:t>Observatory, China)</a:t>
            </a:r>
          </a:p>
          <a:p>
            <a:pPr algn="l"/>
            <a:endParaRPr kumimoji="1" lang="en-US" altLang="zh-CN" sz="1600" dirty="0">
              <a:solidFill>
                <a:schemeClr val="tx1"/>
              </a:solidFill>
              <a:latin typeface="Calisto MT"/>
              <a:cs typeface="Calisto MT"/>
            </a:endParaRPr>
          </a:p>
          <a:p>
            <a:pPr algn="l"/>
            <a:endParaRPr kumimoji="1" lang="zh-CN" altLang="en-US" sz="2400" dirty="0">
              <a:solidFill>
                <a:srgbClr val="1E35FF"/>
              </a:solidFill>
              <a:latin typeface="Calisto MT"/>
              <a:cs typeface="Calisto MT"/>
            </a:endParaRPr>
          </a:p>
        </p:txBody>
      </p:sp>
      <p:sp>
        <p:nvSpPr>
          <p:cNvPr id="5" name="文本框 4"/>
          <p:cNvSpPr txBox="1"/>
          <p:nvPr/>
        </p:nvSpPr>
        <p:spPr>
          <a:xfrm>
            <a:off x="-2394448" y="711889"/>
            <a:ext cx="184666" cy="369332"/>
          </a:xfrm>
          <a:prstGeom prst="rect">
            <a:avLst/>
          </a:prstGeom>
          <a:noFill/>
        </p:spPr>
        <p:txBody>
          <a:bodyPr wrap="none" rtlCol="0">
            <a:spAutoFit/>
          </a:bodyPr>
          <a:lstStyle/>
          <a:p>
            <a:endParaRPr kumimoji="1" lang="zh-CN" altLang="en-US" dirty="0"/>
          </a:p>
        </p:txBody>
      </p:sp>
    </p:spTree>
    <p:extLst>
      <p:ext uri="{BB962C8B-B14F-4D97-AF65-F5344CB8AC3E}">
        <p14:creationId xmlns:p14="http://schemas.microsoft.com/office/powerpoint/2010/main" val="185238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141B1DD3-A278-C947-A005-7390C272EEAD}"/>
              </a:ext>
            </a:extLst>
          </p:cNvPr>
          <p:cNvPicPr>
            <a:picLocks noChangeAspect="1"/>
          </p:cNvPicPr>
          <p:nvPr/>
        </p:nvPicPr>
        <p:blipFill>
          <a:blip r:embed="rId3"/>
          <a:stretch>
            <a:fillRect/>
          </a:stretch>
        </p:blipFill>
        <p:spPr>
          <a:xfrm>
            <a:off x="-39455" y="3049745"/>
            <a:ext cx="5765090" cy="3288533"/>
          </a:xfrm>
          <a:prstGeom prst="rect">
            <a:avLst/>
          </a:prstGeom>
        </p:spPr>
      </p:pic>
      <p:sp>
        <p:nvSpPr>
          <p:cNvPr id="3" name="内容占位符 2"/>
          <p:cNvSpPr>
            <a:spLocks noGrp="1"/>
          </p:cNvSpPr>
          <p:nvPr>
            <p:ph idx="1"/>
          </p:nvPr>
        </p:nvSpPr>
        <p:spPr>
          <a:xfrm>
            <a:off x="93784" y="777657"/>
            <a:ext cx="9050216" cy="4525963"/>
          </a:xfrm>
        </p:spPr>
        <p:txBody>
          <a:bodyPr>
            <a:noAutofit/>
          </a:bodyPr>
          <a:lstStyle/>
          <a:p>
            <a:r>
              <a:rPr kumimoji="1" lang="en-US" altLang="zh-CN" sz="2400" dirty="0">
                <a:solidFill>
                  <a:srgbClr val="0000FF"/>
                </a:solidFill>
                <a:latin typeface="Calisto MT"/>
                <a:cs typeface="Calisto MT"/>
              </a:rPr>
              <a:t>Confirmation of new state change:</a:t>
            </a:r>
          </a:p>
          <a:p>
            <a:pPr>
              <a:buFontTx/>
              <a:buChar char="-"/>
            </a:pPr>
            <a:r>
              <a:rPr kumimoji="1" lang="en-US" altLang="zh-CN" sz="1800" dirty="0">
                <a:latin typeface="Calisto MT"/>
              </a:rPr>
              <a:t>New abrupt change of spin-down rate/flux was observed at 2018 Feb </a:t>
            </a:r>
            <a:r>
              <a:rPr kumimoji="1" lang="en-US" altLang="zh-CN" sz="1400" dirty="0">
                <a:latin typeface="Calisto MT"/>
              </a:rPr>
              <a:t>(Takata et al. 2019). </a:t>
            </a:r>
            <a:endParaRPr kumimoji="1" lang="en-US" altLang="zh-CN" sz="1800" dirty="0">
              <a:latin typeface="Calisto MT"/>
            </a:endParaRPr>
          </a:p>
          <a:p>
            <a:pPr>
              <a:buFontTx/>
              <a:buChar char="-"/>
            </a:pPr>
            <a:r>
              <a:rPr kumimoji="1" lang="en-US" altLang="zh-CN" sz="1800" dirty="0">
                <a:latin typeface="Calisto MT"/>
              </a:rPr>
              <a:t>The pulsar is now  </a:t>
            </a:r>
            <a:r>
              <a:rPr kumimoji="1" lang="en-US" altLang="ja-JP" sz="1800" b="1" dirty="0">
                <a:solidFill>
                  <a:srgbClr val="FF0000"/>
                </a:solidFill>
                <a:latin typeface="Calisto MT"/>
                <a:cs typeface="Calisto MT"/>
              </a:rPr>
              <a:t>HSD/LGF state</a:t>
            </a:r>
          </a:p>
          <a:p>
            <a:pPr>
              <a:buFontTx/>
              <a:buChar char="-"/>
            </a:pPr>
            <a:r>
              <a:rPr kumimoji="1" lang="en-US" altLang="ja-JP" sz="1800" dirty="0">
                <a:latin typeface="Calisto MT"/>
                <a:cs typeface="Calisto MT"/>
              </a:rPr>
              <a:t>Current spin down rate is consistent with previous HSD/LGF state</a:t>
            </a:r>
          </a:p>
          <a:p>
            <a:pPr>
              <a:buFontTx/>
              <a:buChar char="-"/>
            </a:pPr>
            <a:r>
              <a:rPr kumimoji="1" lang="en-US" altLang="ja-JP" sz="1800" dirty="0">
                <a:latin typeface="Calisto MT"/>
                <a:cs typeface="Calisto MT"/>
              </a:rPr>
              <a:t>Abrupt switching was probably  occurred </a:t>
            </a:r>
            <a:r>
              <a:rPr kumimoji="1" lang="en-US" altLang="ja-JP" sz="1800" b="1" dirty="0">
                <a:solidFill>
                  <a:srgbClr val="FF0000"/>
                </a:solidFill>
                <a:latin typeface="Calisto MT"/>
                <a:cs typeface="Calisto MT"/>
              </a:rPr>
              <a:t>with a time scale less than 10days</a:t>
            </a:r>
            <a:r>
              <a:rPr kumimoji="1" lang="en-US" altLang="ja-JP" sz="1800" dirty="0">
                <a:latin typeface="Calisto MT"/>
                <a:cs typeface="Calisto MT"/>
              </a:rPr>
              <a:t>.</a:t>
            </a:r>
            <a:endParaRPr kumimoji="1" lang="en-US" altLang="ja-JP" sz="2000" dirty="0">
              <a:latin typeface="Calisto MT"/>
              <a:cs typeface="Calisto MT"/>
            </a:endParaRPr>
          </a:p>
        </p:txBody>
      </p:sp>
      <p:sp>
        <p:nvSpPr>
          <p:cNvPr id="8" name="标题 1"/>
          <p:cNvSpPr txBox="1">
            <a:spLocks/>
          </p:cNvSpPr>
          <p:nvPr/>
        </p:nvSpPr>
        <p:spPr>
          <a:xfrm>
            <a:off x="0" y="1"/>
            <a:ext cx="9144000" cy="777656"/>
          </a:xfrm>
          <a:prstGeom prst="rect">
            <a:avLst/>
          </a:prstGeom>
          <a:solidFill>
            <a:srgbClr val="0000FF"/>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zh-CN" sz="2800" dirty="0">
                <a:solidFill>
                  <a:srgbClr val="FFFFFF"/>
                </a:solidFill>
                <a:latin typeface="Calisto MT"/>
                <a:ea typeface="ＭＳ 明朝"/>
                <a:cs typeface="Calisto MT"/>
              </a:rPr>
              <a:t>2. State switching of PSR J2021+4026</a:t>
            </a:r>
            <a:endParaRPr kumimoji="1" lang="zh-CN" altLang="en-US" sz="2800" dirty="0">
              <a:solidFill>
                <a:srgbClr val="FFFFFF"/>
              </a:solidFill>
              <a:latin typeface="Calisto MT"/>
              <a:ea typeface="ＭＳ 明朝"/>
              <a:cs typeface="Calisto MT"/>
            </a:endParaRPr>
          </a:p>
        </p:txBody>
      </p:sp>
      <p:pic>
        <p:nvPicPr>
          <p:cNvPr id="4" name="図 3">
            <a:extLst>
              <a:ext uri="{FF2B5EF4-FFF2-40B4-BE49-F238E27FC236}">
                <a16:creationId xmlns:a16="http://schemas.microsoft.com/office/drawing/2014/main" id="{6E26E679-FF66-4645-BFF7-C0A40BCA3B36}"/>
              </a:ext>
            </a:extLst>
          </p:cNvPr>
          <p:cNvPicPr>
            <a:picLocks noChangeAspect="1"/>
          </p:cNvPicPr>
          <p:nvPr/>
        </p:nvPicPr>
        <p:blipFill>
          <a:blip r:embed="rId4"/>
          <a:stretch>
            <a:fillRect/>
          </a:stretch>
        </p:blipFill>
        <p:spPr>
          <a:xfrm>
            <a:off x="5220009" y="3049745"/>
            <a:ext cx="3830207" cy="2758272"/>
          </a:xfrm>
          <a:prstGeom prst="rect">
            <a:avLst/>
          </a:prstGeom>
        </p:spPr>
      </p:pic>
      <p:sp>
        <p:nvSpPr>
          <p:cNvPr id="6" name="テキスト ボックス 5">
            <a:extLst>
              <a:ext uri="{FF2B5EF4-FFF2-40B4-BE49-F238E27FC236}">
                <a16:creationId xmlns:a16="http://schemas.microsoft.com/office/drawing/2014/main" id="{DF5D1ABB-96A4-7B4F-8F7A-A03D7475DEC2}"/>
              </a:ext>
            </a:extLst>
          </p:cNvPr>
          <p:cNvSpPr txBox="1"/>
          <p:nvPr/>
        </p:nvSpPr>
        <p:spPr>
          <a:xfrm>
            <a:off x="5858187" y="2804890"/>
            <a:ext cx="2912849" cy="307777"/>
          </a:xfrm>
          <a:prstGeom prst="rect">
            <a:avLst/>
          </a:prstGeom>
          <a:noFill/>
        </p:spPr>
        <p:txBody>
          <a:bodyPr wrap="none" rtlCol="0">
            <a:spAutoFit/>
          </a:bodyPr>
          <a:lstStyle/>
          <a:p>
            <a:r>
              <a:rPr lang="en-US" sz="1400" dirty="0">
                <a:latin typeface="Calisto MT" panose="02040603050505030304" pitchFamily="18" charset="0"/>
              </a:rPr>
              <a:t>Around the event (10 days time bin)</a:t>
            </a:r>
          </a:p>
        </p:txBody>
      </p:sp>
      <p:sp>
        <p:nvSpPr>
          <p:cNvPr id="28" name="テキスト ボックス 27">
            <a:extLst>
              <a:ext uri="{FF2B5EF4-FFF2-40B4-BE49-F238E27FC236}">
                <a16:creationId xmlns:a16="http://schemas.microsoft.com/office/drawing/2014/main" id="{70C547D9-D25C-5F48-ACA1-059E06DB3A43}"/>
              </a:ext>
            </a:extLst>
          </p:cNvPr>
          <p:cNvSpPr txBox="1"/>
          <p:nvPr/>
        </p:nvSpPr>
        <p:spPr>
          <a:xfrm>
            <a:off x="636847" y="2772560"/>
            <a:ext cx="4497193" cy="307777"/>
          </a:xfrm>
          <a:prstGeom prst="rect">
            <a:avLst/>
          </a:prstGeom>
          <a:noFill/>
        </p:spPr>
        <p:txBody>
          <a:bodyPr wrap="none" rtlCol="0">
            <a:spAutoFit/>
          </a:bodyPr>
          <a:lstStyle/>
          <a:p>
            <a:r>
              <a:rPr lang="en-US" sz="1400" dirty="0">
                <a:latin typeface="Calisto MT" panose="02040603050505030304" pitchFamily="18" charset="0"/>
              </a:rPr>
              <a:t>~10 years evolution of &gt;0.1GeV flux and spin down rate</a:t>
            </a:r>
          </a:p>
        </p:txBody>
      </p:sp>
      <p:cxnSp>
        <p:nvCxnSpPr>
          <p:cNvPr id="15" name="直線矢印コネクタ 14">
            <a:extLst>
              <a:ext uri="{FF2B5EF4-FFF2-40B4-BE49-F238E27FC236}">
                <a16:creationId xmlns:a16="http://schemas.microsoft.com/office/drawing/2014/main" id="{7D451BB7-ABCD-6E4F-86E7-1ED17FF89A4F}"/>
              </a:ext>
            </a:extLst>
          </p:cNvPr>
          <p:cNvCxnSpPr/>
          <p:nvPr/>
        </p:nvCxnSpPr>
        <p:spPr>
          <a:xfrm>
            <a:off x="2152607" y="3493477"/>
            <a:ext cx="0" cy="3438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テキスト ボックス 28">
            <a:extLst>
              <a:ext uri="{FF2B5EF4-FFF2-40B4-BE49-F238E27FC236}">
                <a16:creationId xmlns:a16="http://schemas.microsoft.com/office/drawing/2014/main" id="{15B33889-A27A-3544-86B4-E400F5A7FCC6}"/>
              </a:ext>
            </a:extLst>
          </p:cNvPr>
          <p:cNvSpPr txBox="1"/>
          <p:nvPr/>
        </p:nvSpPr>
        <p:spPr>
          <a:xfrm>
            <a:off x="1823124" y="3152425"/>
            <a:ext cx="923651" cy="307777"/>
          </a:xfrm>
          <a:prstGeom prst="rect">
            <a:avLst/>
          </a:prstGeom>
          <a:solidFill>
            <a:schemeClr val="bg1"/>
          </a:solidFill>
        </p:spPr>
        <p:txBody>
          <a:bodyPr wrap="none" rtlCol="0">
            <a:spAutoFit/>
          </a:bodyPr>
          <a:lstStyle/>
          <a:p>
            <a:r>
              <a:rPr lang="en-US" sz="1400" dirty="0">
                <a:latin typeface="Calisto MT" panose="02040603050505030304" pitchFamily="18" charset="0"/>
              </a:rPr>
              <a:t>2011 Oct.</a:t>
            </a:r>
          </a:p>
        </p:txBody>
      </p:sp>
      <p:cxnSp>
        <p:nvCxnSpPr>
          <p:cNvPr id="30" name="直線矢印コネクタ 29">
            <a:extLst>
              <a:ext uri="{FF2B5EF4-FFF2-40B4-BE49-F238E27FC236}">
                <a16:creationId xmlns:a16="http://schemas.microsoft.com/office/drawing/2014/main" id="{1CCAA845-2C65-874E-B082-4EE4D3AE64E3}"/>
              </a:ext>
            </a:extLst>
          </p:cNvPr>
          <p:cNvCxnSpPr/>
          <p:nvPr/>
        </p:nvCxnSpPr>
        <p:spPr>
          <a:xfrm>
            <a:off x="4766853" y="3493477"/>
            <a:ext cx="0" cy="343876"/>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1" name="テキスト ボックス 30">
            <a:extLst>
              <a:ext uri="{FF2B5EF4-FFF2-40B4-BE49-F238E27FC236}">
                <a16:creationId xmlns:a16="http://schemas.microsoft.com/office/drawing/2014/main" id="{0E584E0F-2018-5A42-8A31-FDF15DFE1112}"/>
              </a:ext>
            </a:extLst>
          </p:cNvPr>
          <p:cNvSpPr txBox="1"/>
          <p:nvPr/>
        </p:nvSpPr>
        <p:spPr>
          <a:xfrm>
            <a:off x="4317790" y="3193920"/>
            <a:ext cx="911275" cy="307777"/>
          </a:xfrm>
          <a:prstGeom prst="rect">
            <a:avLst/>
          </a:prstGeom>
          <a:solidFill>
            <a:schemeClr val="bg1"/>
          </a:solidFill>
        </p:spPr>
        <p:txBody>
          <a:bodyPr wrap="none" rtlCol="0">
            <a:spAutoFit/>
          </a:bodyPr>
          <a:lstStyle/>
          <a:p>
            <a:r>
              <a:rPr lang="en-US" sz="1400" dirty="0">
                <a:latin typeface="Calisto MT" panose="02040603050505030304" pitchFamily="18" charset="0"/>
              </a:rPr>
              <a:t>2018 Feb.</a:t>
            </a:r>
          </a:p>
        </p:txBody>
      </p:sp>
      <p:sp>
        <p:nvSpPr>
          <p:cNvPr id="32" name="テキスト ボックス 31">
            <a:extLst>
              <a:ext uri="{FF2B5EF4-FFF2-40B4-BE49-F238E27FC236}">
                <a16:creationId xmlns:a16="http://schemas.microsoft.com/office/drawing/2014/main" id="{22FA74E9-616C-1943-BB6E-DCAA6712B0AA}"/>
              </a:ext>
            </a:extLst>
          </p:cNvPr>
          <p:cNvSpPr txBox="1"/>
          <p:nvPr/>
        </p:nvSpPr>
        <p:spPr>
          <a:xfrm>
            <a:off x="6192724" y="3232934"/>
            <a:ext cx="996042" cy="307777"/>
          </a:xfrm>
          <a:prstGeom prst="rect">
            <a:avLst/>
          </a:prstGeom>
          <a:solidFill>
            <a:schemeClr val="bg1"/>
          </a:solidFill>
        </p:spPr>
        <p:txBody>
          <a:bodyPr wrap="none" rtlCol="0">
            <a:spAutoFit/>
          </a:bodyPr>
          <a:lstStyle/>
          <a:p>
            <a:r>
              <a:rPr lang="en-US" sz="1400" dirty="0">
                <a:latin typeface="Calisto MT" panose="02040603050505030304" pitchFamily="18" charset="0"/>
              </a:rPr>
              <a:t>2011 event</a:t>
            </a:r>
          </a:p>
        </p:txBody>
      </p:sp>
      <p:sp>
        <p:nvSpPr>
          <p:cNvPr id="33" name="テキスト ボックス 32">
            <a:extLst>
              <a:ext uri="{FF2B5EF4-FFF2-40B4-BE49-F238E27FC236}">
                <a16:creationId xmlns:a16="http://schemas.microsoft.com/office/drawing/2014/main" id="{2FBA247E-9B09-F140-A59A-9301B2AE8911}"/>
              </a:ext>
            </a:extLst>
          </p:cNvPr>
          <p:cNvSpPr txBox="1"/>
          <p:nvPr/>
        </p:nvSpPr>
        <p:spPr>
          <a:xfrm>
            <a:off x="7774994" y="3232933"/>
            <a:ext cx="996042" cy="307777"/>
          </a:xfrm>
          <a:prstGeom prst="rect">
            <a:avLst/>
          </a:prstGeom>
          <a:solidFill>
            <a:schemeClr val="bg1"/>
          </a:solidFill>
        </p:spPr>
        <p:txBody>
          <a:bodyPr wrap="none" rtlCol="0">
            <a:spAutoFit/>
          </a:bodyPr>
          <a:lstStyle/>
          <a:p>
            <a:r>
              <a:rPr lang="en-US" sz="1400" dirty="0">
                <a:latin typeface="Calisto MT" panose="02040603050505030304" pitchFamily="18" charset="0"/>
              </a:rPr>
              <a:t>2018 event</a:t>
            </a:r>
          </a:p>
        </p:txBody>
      </p:sp>
      <mc:AlternateContent xmlns:mc="http://schemas.openxmlformats.org/markup-compatibility/2006" xmlns:a14="http://schemas.microsoft.com/office/drawing/2010/main">
        <mc:Choice Requires="a14">
          <p:sp>
            <p:nvSpPr>
              <p:cNvPr id="2" name="テキスト ボックス 1">
                <a:extLst>
                  <a:ext uri="{FF2B5EF4-FFF2-40B4-BE49-F238E27FC236}">
                    <a16:creationId xmlns:a16="http://schemas.microsoft.com/office/drawing/2014/main" id="{40450EA8-C823-234A-908E-68392AE75FBF}"/>
                  </a:ext>
                </a:extLst>
              </p:cNvPr>
              <p:cNvSpPr txBox="1"/>
              <p:nvPr/>
            </p:nvSpPr>
            <p:spPr>
              <a:xfrm rot="16200000">
                <a:off x="-369229" y="5287640"/>
                <a:ext cx="1070549" cy="184666"/>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1200" b="0" i="1" smtClean="0">
                              <a:latin typeface="Cambria Math" panose="02040503050406030204" pitchFamily="18" charset="0"/>
                            </a:rPr>
                          </m:ctrlPr>
                        </m:accPr>
                        <m:e>
                          <m:r>
                            <a:rPr lang="en-US" sz="1200" b="0" i="1" smtClean="0">
                              <a:latin typeface="Cambria Math" panose="02040503050406030204" pitchFamily="18" charset="0"/>
                            </a:rPr>
                            <m:t>𝜈</m:t>
                          </m:r>
                        </m:e>
                      </m:acc>
                      <m:r>
                        <a:rPr lang="en-US" sz="1200" b="0" i="1" smtClean="0">
                          <a:latin typeface="Cambria Math" panose="02040503050406030204" pitchFamily="18" charset="0"/>
                        </a:rPr>
                        <m:t>(</m:t>
                      </m:r>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10</m:t>
                          </m:r>
                        </m:e>
                        <m:sup>
                          <m:r>
                            <a:rPr lang="en-US" sz="1200" b="0" i="1" smtClean="0">
                              <a:latin typeface="Cambria Math" panose="02040503050406030204" pitchFamily="18" charset="0"/>
                            </a:rPr>
                            <m:t>−13</m:t>
                          </m:r>
                        </m:sup>
                      </m:sSup>
                      <m:r>
                        <m:rPr>
                          <m:sty m:val="p"/>
                        </m:rPr>
                        <a:rPr lang="en-US" sz="1200" b="0" i="0" smtClean="0">
                          <a:latin typeface="Cambria Math" panose="02040503050406030204" pitchFamily="18" charset="0"/>
                        </a:rPr>
                        <m:t>Hz</m:t>
                      </m:r>
                      <m:r>
                        <a:rPr lang="en-US" sz="1200" b="0" i="0" smtClean="0">
                          <a:latin typeface="Cambria Math" panose="02040503050406030204" pitchFamily="18" charset="0"/>
                        </a:rPr>
                        <m:t> </m:t>
                      </m:r>
                      <m:sSup>
                        <m:sSupPr>
                          <m:ctrlPr>
                            <a:rPr lang="en-US" sz="1200" b="0" i="1" smtClean="0">
                              <a:latin typeface="Cambria Math" panose="02040503050406030204" pitchFamily="18" charset="0"/>
                            </a:rPr>
                          </m:ctrlPr>
                        </m:sSupPr>
                        <m:e>
                          <m:r>
                            <m:rPr>
                              <m:sty m:val="p"/>
                            </m:rPr>
                            <a:rPr lang="en-US" sz="1200" b="0" i="0" smtClean="0">
                              <a:latin typeface="Cambria Math" panose="02040503050406030204" pitchFamily="18" charset="0"/>
                            </a:rPr>
                            <m:t>s</m:t>
                          </m:r>
                        </m:e>
                        <m:sup>
                          <m:r>
                            <a:rPr lang="en-US" sz="1200" b="0" i="0" smtClean="0">
                              <a:latin typeface="Cambria Math" panose="02040503050406030204" pitchFamily="18" charset="0"/>
                            </a:rPr>
                            <m:t>−1</m:t>
                          </m:r>
                        </m:sup>
                      </m:sSup>
                      <m:r>
                        <a:rPr lang="en-US" sz="1200" b="0" i="1" smtClean="0">
                          <a:latin typeface="Cambria Math" panose="02040503050406030204" pitchFamily="18" charset="0"/>
                        </a:rPr>
                        <m:t>)</m:t>
                      </m:r>
                    </m:oMath>
                  </m:oMathPara>
                </a14:m>
                <a:endParaRPr lang="en-US" dirty="0"/>
              </a:p>
            </p:txBody>
          </p:sp>
        </mc:Choice>
        <mc:Fallback xmlns="">
          <p:sp>
            <p:nvSpPr>
              <p:cNvPr id="2" name="テキスト ボックス 1">
                <a:extLst>
                  <a:ext uri="{FF2B5EF4-FFF2-40B4-BE49-F238E27FC236}">
                    <a16:creationId xmlns:a16="http://schemas.microsoft.com/office/drawing/2014/main" id="{40450EA8-C823-234A-908E-68392AE75FBF}"/>
                  </a:ext>
                </a:extLst>
              </p:cNvPr>
              <p:cNvSpPr txBox="1">
                <a:spLocks noRot="1" noChangeAspect="1" noMove="1" noResize="1" noEditPoints="1" noAdjustHandles="1" noChangeArrowheads="1" noChangeShapeType="1" noTextEdit="1"/>
              </p:cNvSpPr>
              <p:nvPr/>
            </p:nvSpPr>
            <p:spPr>
              <a:xfrm rot="16200000">
                <a:off x="-369229" y="5287640"/>
                <a:ext cx="1070549" cy="184666"/>
              </a:xfrm>
              <a:prstGeom prst="rect">
                <a:avLst/>
              </a:prstGeom>
              <a:blipFill>
                <a:blip r:embed="rId5"/>
                <a:stretch>
                  <a:fillRect l="-6667" t="-3488" r="-33333" b="-116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61B73DB3-68C7-3343-8B0E-FD83C17C42AC}"/>
                  </a:ext>
                </a:extLst>
              </p:cNvPr>
              <p:cNvSpPr txBox="1"/>
              <p:nvPr/>
            </p:nvSpPr>
            <p:spPr>
              <a:xfrm rot="16200000">
                <a:off x="5146011" y="5029036"/>
                <a:ext cx="931537" cy="161583"/>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1050" b="0" i="1" smtClean="0">
                              <a:latin typeface="Cambria Math" panose="02040503050406030204" pitchFamily="18" charset="0"/>
                            </a:rPr>
                          </m:ctrlPr>
                        </m:accPr>
                        <m:e>
                          <m:r>
                            <a:rPr lang="en-US" sz="1050" b="0" i="1" smtClean="0">
                              <a:latin typeface="Cambria Math" panose="02040503050406030204" pitchFamily="18" charset="0"/>
                            </a:rPr>
                            <m:t>𝜈</m:t>
                          </m:r>
                        </m:e>
                      </m:acc>
                      <m:r>
                        <a:rPr lang="en-US" sz="1050" b="0" i="1" smtClean="0">
                          <a:latin typeface="Cambria Math" panose="02040503050406030204" pitchFamily="18" charset="0"/>
                        </a:rPr>
                        <m:t>(</m:t>
                      </m:r>
                      <m:sSup>
                        <m:sSupPr>
                          <m:ctrlPr>
                            <a:rPr lang="en-US" sz="1050" b="0" i="1" smtClean="0">
                              <a:latin typeface="Cambria Math" panose="02040503050406030204" pitchFamily="18" charset="0"/>
                            </a:rPr>
                          </m:ctrlPr>
                        </m:sSupPr>
                        <m:e>
                          <m:r>
                            <a:rPr lang="en-US" sz="1050" b="0" i="1" smtClean="0">
                              <a:latin typeface="Cambria Math" panose="02040503050406030204" pitchFamily="18" charset="0"/>
                            </a:rPr>
                            <m:t>10</m:t>
                          </m:r>
                        </m:e>
                        <m:sup>
                          <m:r>
                            <a:rPr lang="en-US" sz="1050" b="0" i="1" smtClean="0">
                              <a:latin typeface="Cambria Math" panose="02040503050406030204" pitchFamily="18" charset="0"/>
                            </a:rPr>
                            <m:t>−13</m:t>
                          </m:r>
                        </m:sup>
                      </m:sSup>
                      <m:r>
                        <m:rPr>
                          <m:sty m:val="p"/>
                        </m:rPr>
                        <a:rPr lang="en-US" sz="1050" b="0" i="0" smtClean="0">
                          <a:latin typeface="Cambria Math" panose="02040503050406030204" pitchFamily="18" charset="0"/>
                        </a:rPr>
                        <m:t>Hz</m:t>
                      </m:r>
                      <m:r>
                        <a:rPr lang="en-US" sz="1050" b="0" i="0" smtClean="0">
                          <a:latin typeface="Cambria Math" panose="02040503050406030204" pitchFamily="18" charset="0"/>
                        </a:rPr>
                        <m:t> </m:t>
                      </m:r>
                      <m:sSup>
                        <m:sSupPr>
                          <m:ctrlPr>
                            <a:rPr lang="en-US" sz="1050" b="0" i="1" smtClean="0">
                              <a:latin typeface="Cambria Math" panose="02040503050406030204" pitchFamily="18" charset="0"/>
                            </a:rPr>
                          </m:ctrlPr>
                        </m:sSupPr>
                        <m:e>
                          <m:r>
                            <m:rPr>
                              <m:sty m:val="p"/>
                            </m:rPr>
                            <a:rPr lang="en-US" sz="1050" b="0" i="0" smtClean="0">
                              <a:latin typeface="Cambria Math" panose="02040503050406030204" pitchFamily="18" charset="0"/>
                            </a:rPr>
                            <m:t>s</m:t>
                          </m:r>
                        </m:e>
                        <m:sup>
                          <m:r>
                            <a:rPr lang="en-US" sz="1050" b="0" i="0" smtClean="0">
                              <a:latin typeface="Cambria Math" panose="02040503050406030204" pitchFamily="18" charset="0"/>
                            </a:rPr>
                            <m:t>−1</m:t>
                          </m:r>
                        </m:sup>
                      </m:sSup>
                      <m:r>
                        <a:rPr lang="en-US" sz="1050" b="0" i="1" smtClean="0">
                          <a:latin typeface="Cambria Math" panose="02040503050406030204" pitchFamily="18" charset="0"/>
                        </a:rPr>
                        <m:t>)</m:t>
                      </m:r>
                    </m:oMath>
                  </m:oMathPara>
                </a14:m>
                <a:endParaRPr lang="en-US" sz="1400" dirty="0"/>
              </a:p>
            </p:txBody>
          </p:sp>
        </mc:Choice>
        <mc:Fallback xmlns="">
          <p:sp>
            <p:nvSpPr>
              <p:cNvPr id="16" name="テキスト ボックス 15">
                <a:extLst>
                  <a:ext uri="{FF2B5EF4-FFF2-40B4-BE49-F238E27FC236}">
                    <a16:creationId xmlns:a16="http://schemas.microsoft.com/office/drawing/2014/main" id="{61B73DB3-68C7-3343-8B0E-FD83C17C42AC}"/>
                  </a:ext>
                </a:extLst>
              </p:cNvPr>
              <p:cNvSpPr txBox="1">
                <a:spLocks noRot="1" noChangeAspect="1" noMove="1" noResize="1" noEditPoints="1" noAdjustHandles="1" noChangeArrowheads="1" noChangeShapeType="1" noTextEdit="1"/>
              </p:cNvSpPr>
              <p:nvPr/>
            </p:nvSpPr>
            <p:spPr>
              <a:xfrm rot="16200000">
                <a:off x="5146011" y="5029036"/>
                <a:ext cx="931537" cy="161583"/>
              </a:xfrm>
              <a:prstGeom prst="rect">
                <a:avLst/>
              </a:prstGeom>
              <a:blipFill>
                <a:blip r:embed="rId6"/>
                <a:stretch>
                  <a:fillRect l="-15385" t="-4054" r="-38462" b="-1351"/>
                </a:stretch>
              </a:blipFill>
            </p:spPr>
            <p:txBody>
              <a:bodyPr/>
              <a:lstStyle/>
              <a:p>
                <a:r>
                  <a:rPr lang="ja-JP" altLang="en-US">
                    <a:noFill/>
                  </a:rPr>
                  <a:t> </a:t>
                </a:r>
              </a:p>
            </p:txBody>
          </p:sp>
        </mc:Fallback>
      </mc:AlternateContent>
      <p:sp>
        <p:nvSpPr>
          <p:cNvPr id="5" name="テキスト ボックス 4">
            <a:extLst>
              <a:ext uri="{FF2B5EF4-FFF2-40B4-BE49-F238E27FC236}">
                <a16:creationId xmlns:a16="http://schemas.microsoft.com/office/drawing/2014/main" id="{5E107FBC-9CFD-E942-AEB2-87E13426D581}"/>
              </a:ext>
            </a:extLst>
          </p:cNvPr>
          <p:cNvSpPr txBox="1"/>
          <p:nvPr/>
        </p:nvSpPr>
        <p:spPr>
          <a:xfrm>
            <a:off x="6918331" y="6030501"/>
            <a:ext cx="157793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a:t>
            </a:r>
            <a:r>
              <a:rPr lang="en-US" sz="1400" dirty="0" err="1">
                <a:latin typeface="Times New Roman" panose="02020603050405020304" pitchFamily="18" charset="0"/>
                <a:cs typeface="Times New Roman" panose="02020603050405020304" pitchFamily="18" charset="0"/>
              </a:rPr>
              <a:t>Takata</a:t>
            </a:r>
            <a:r>
              <a:rPr lang="en-US" sz="1400" dirty="0">
                <a:latin typeface="Times New Roman" panose="02020603050405020304" pitchFamily="18" charset="0"/>
                <a:cs typeface="Times New Roman" panose="02020603050405020304" pitchFamily="18" charset="0"/>
              </a:rPr>
              <a:t> et al. 2019)</a:t>
            </a:r>
          </a:p>
        </p:txBody>
      </p:sp>
    </p:spTree>
    <p:extLst>
      <p:ext uri="{BB962C8B-B14F-4D97-AF65-F5344CB8AC3E}">
        <p14:creationId xmlns:p14="http://schemas.microsoft.com/office/powerpoint/2010/main" val="2998229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818823E7-EAFA-3047-9331-E3005A0B0DDB}"/>
              </a:ext>
            </a:extLst>
          </p:cNvPr>
          <p:cNvPicPr>
            <a:picLocks noChangeAspect="1"/>
          </p:cNvPicPr>
          <p:nvPr/>
        </p:nvPicPr>
        <p:blipFill>
          <a:blip r:embed="rId2"/>
          <a:stretch>
            <a:fillRect/>
          </a:stretch>
        </p:blipFill>
        <p:spPr>
          <a:xfrm>
            <a:off x="-175207" y="1219606"/>
            <a:ext cx="4579032" cy="2799680"/>
          </a:xfrm>
          <a:prstGeom prst="rect">
            <a:avLst/>
          </a:prstGeom>
        </p:spPr>
      </p:pic>
      <p:sp>
        <p:nvSpPr>
          <p:cNvPr id="3" name="コンテンツ プレースホルダー 2">
            <a:extLst>
              <a:ext uri="{FF2B5EF4-FFF2-40B4-BE49-F238E27FC236}">
                <a16:creationId xmlns:a16="http://schemas.microsoft.com/office/drawing/2014/main" id="{37A49033-D8A7-0C4E-84B6-087DBE6E5BB1}"/>
              </a:ext>
            </a:extLst>
          </p:cNvPr>
          <p:cNvSpPr>
            <a:spLocks noGrp="1"/>
          </p:cNvSpPr>
          <p:nvPr>
            <p:ph idx="1"/>
          </p:nvPr>
        </p:nvSpPr>
        <p:spPr>
          <a:xfrm>
            <a:off x="289024" y="862858"/>
            <a:ext cx="8602489" cy="4525963"/>
          </a:xfrm>
        </p:spPr>
        <p:txBody>
          <a:bodyPr>
            <a:normAutofit/>
          </a:bodyPr>
          <a:lstStyle/>
          <a:p>
            <a:r>
              <a:rPr lang="en-US" sz="2800" dirty="0">
                <a:latin typeface="Times New Roman" panose="02020603050405020304" pitchFamily="18" charset="0"/>
                <a:cs typeface="Times New Roman" panose="02020603050405020304" pitchFamily="18" charset="0"/>
              </a:rPr>
              <a:t>Gamma-ray Emission properties also repeat transition. </a:t>
            </a:r>
          </a:p>
        </p:txBody>
      </p:sp>
      <p:sp>
        <p:nvSpPr>
          <p:cNvPr id="4" name="标题 1">
            <a:extLst>
              <a:ext uri="{FF2B5EF4-FFF2-40B4-BE49-F238E27FC236}">
                <a16:creationId xmlns:a16="http://schemas.microsoft.com/office/drawing/2014/main" id="{EBE9A0C0-B6BE-8F4C-844C-517E968BB20F}"/>
              </a:ext>
            </a:extLst>
          </p:cNvPr>
          <p:cNvSpPr txBox="1">
            <a:spLocks/>
          </p:cNvSpPr>
          <p:nvPr/>
        </p:nvSpPr>
        <p:spPr>
          <a:xfrm>
            <a:off x="0" y="1"/>
            <a:ext cx="9144000" cy="777656"/>
          </a:xfrm>
          <a:prstGeom prst="rect">
            <a:avLst/>
          </a:prstGeom>
          <a:solidFill>
            <a:srgbClr val="0000FF"/>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zh-CN" sz="2800" dirty="0">
                <a:solidFill>
                  <a:srgbClr val="FFFFFF"/>
                </a:solidFill>
                <a:latin typeface="Calisto MT"/>
                <a:ea typeface="ＭＳ 明朝"/>
                <a:cs typeface="Calisto MT"/>
              </a:rPr>
              <a:t>2. State switching of PSR J2021+4026</a:t>
            </a:r>
            <a:endParaRPr kumimoji="1" lang="zh-CN" altLang="en-US" sz="2800" dirty="0">
              <a:solidFill>
                <a:srgbClr val="FFFFFF"/>
              </a:solidFill>
              <a:latin typeface="Calisto MT"/>
              <a:ea typeface="ＭＳ 明朝"/>
              <a:cs typeface="Calisto MT"/>
            </a:endParaRPr>
          </a:p>
        </p:txBody>
      </p:sp>
      <p:pic>
        <p:nvPicPr>
          <p:cNvPr id="5" name="図 4">
            <a:extLst>
              <a:ext uri="{FF2B5EF4-FFF2-40B4-BE49-F238E27FC236}">
                <a16:creationId xmlns:a16="http://schemas.microsoft.com/office/drawing/2014/main" id="{FDED7C69-61A6-0F44-BA18-2E56A4944FB2}"/>
              </a:ext>
            </a:extLst>
          </p:cNvPr>
          <p:cNvPicPr>
            <a:picLocks noChangeAspect="1"/>
          </p:cNvPicPr>
          <p:nvPr/>
        </p:nvPicPr>
        <p:blipFill>
          <a:blip r:embed="rId3"/>
          <a:stretch>
            <a:fillRect/>
          </a:stretch>
        </p:blipFill>
        <p:spPr>
          <a:xfrm>
            <a:off x="180475" y="4124374"/>
            <a:ext cx="3203149" cy="2453476"/>
          </a:xfrm>
          <a:prstGeom prst="rect">
            <a:avLst/>
          </a:prstGeom>
        </p:spPr>
      </p:pic>
      <p:sp>
        <p:nvSpPr>
          <p:cNvPr id="6" name="テキスト ボックス 5">
            <a:extLst>
              <a:ext uri="{FF2B5EF4-FFF2-40B4-BE49-F238E27FC236}">
                <a16:creationId xmlns:a16="http://schemas.microsoft.com/office/drawing/2014/main" id="{1686CA59-A614-F542-BA0D-4465CCA8E584}"/>
              </a:ext>
            </a:extLst>
          </p:cNvPr>
          <p:cNvSpPr txBox="1"/>
          <p:nvPr/>
        </p:nvSpPr>
        <p:spPr>
          <a:xfrm>
            <a:off x="903529" y="3992024"/>
            <a:ext cx="225318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&gt;0.1GeV pulse profile</a:t>
            </a:r>
          </a:p>
        </p:txBody>
      </p:sp>
      <p:sp>
        <p:nvSpPr>
          <p:cNvPr id="9" name="テキスト ボックス 8">
            <a:extLst>
              <a:ext uri="{FF2B5EF4-FFF2-40B4-BE49-F238E27FC236}">
                <a16:creationId xmlns:a16="http://schemas.microsoft.com/office/drawing/2014/main" id="{C78F93B7-487E-C64F-9A83-ACE8A58EC883}"/>
              </a:ext>
            </a:extLst>
          </p:cNvPr>
          <p:cNvSpPr txBox="1"/>
          <p:nvPr/>
        </p:nvSpPr>
        <p:spPr>
          <a:xfrm>
            <a:off x="3223165" y="4914159"/>
            <a:ext cx="723275" cy="369332"/>
          </a:xfrm>
          <a:prstGeom prst="rect">
            <a:avLst/>
          </a:prstGeom>
          <a:noFill/>
        </p:spPr>
        <p:txBody>
          <a:bodyPr wrap="none" rtlCol="0">
            <a:spAutoFit/>
          </a:bodyPr>
          <a:lstStyle/>
          <a:p>
            <a:r>
              <a:rPr kumimoji="1" lang="en-US" altLang="ja-JP" dirty="0">
                <a:latin typeface="Times New Roman" panose="02020603050405020304" pitchFamily="18" charset="0"/>
                <a:cs typeface="Times New Roman" panose="02020603050405020304" pitchFamily="18" charset="0"/>
              </a:rPr>
              <a:t>width</a:t>
            </a:r>
            <a:endParaRPr kumimoji="1" lang="ja-JP" altLang="en-US">
              <a:latin typeface="Times New Roman" panose="02020603050405020304" pitchFamily="18" charset="0"/>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1A1B5DA6-0E84-6A42-93FD-E946501C6733}"/>
              </a:ext>
            </a:extLst>
          </p:cNvPr>
          <p:cNvSpPr txBox="1"/>
          <p:nvPr/>
        </p:nvSpPr>
        <p:spPr>
          <a:xfrm>
            <a:off x="3383624" y="5481154"/>
            <a:ext cx="1486048" cy="369332"/>
          </a:xfrm>
          <a:prstGeom prst="rect">
            <a:avLst/>
          </a:prstGeom>
          <a:noFill/>
        </p:spPr>
        <p:txBody>
          <a:bodyPr wrap="none" rtlCol="0">
            <a:spAutoFit/>
          </a:bodyPr>
          <a:lstStyle/>
          <a:p>
            <a:r>
              <a:rPr lang="en-US" altLang="ja-JP" dirty="0">
                <a:latin typeface="Times New Roman" panose="02020603050405020304" pitchFamily="18" charset="0"/>
                <a:cs typeface="Times New Roman" panose="02020603050405020304" pitchFamily="18" charset="0"/>
              </a:rPr>
              <a:t>Intensity ratio</a:t>
            </a:r>
            <a:endParaRPr kumimoji="1" lang="ja-JP" altLang="en-US">
              <a:latin typeface="Times New Roman" panose="02020603050405020304" pitchFamily="18" charset="0"/>
              <a:cs typeface="Times New Roman" panose="02020603050405020304" pitchFamily="18" charset="0"/>
            </a:endParaRPr>
          </a:p>
        </p:txBody>
      </p:sp>
      <p:pic>
        <p:nvPicPr>
          <p:cNvPr id="11" name="図 10">
            <a:extLst>
              <a:ext uri="{FF2B5EF4-FFF2-40B4-BE49-F238E27FC236}">
                <a16:creationId xmlns:a16="http://schemas.microsoft.com/office/drawing/2014/main" id="{41A5224B-5895-0B4F-BD69-5F6B51A0A4A0}"/>
              </a:ext>
            </a:extLst>
          </p:cNvPr>
          <p:cNvPicPr>
            <a:picLocks noChangeAspect="1"/>
          </p:cNvPicPr>
          <p:nvPr/>
        </p:nvPicPr>
        <p:blipFill>
          <a:blip r:embed="rId4"/>
          <a:stretch>
            <a:fillRect/>
          </a:stretch>
        </p:blipFill>
        <p:spPr>
          <a:xfrm>
            <a:off x="3483015" y="4369270"/>
            <a:ext cx="5408499" cy="1226806"/>
          </a:xfrm>
          <a:prstGeom prst="rect">
            <a:avLst/>
          </a:prstGeom>
        </p:spPr>
      </p:pic>
      <p:sp>
        <p:nvSpPr>
          <p:cNvPr id="12" name="テキスト ボックス 11">
            <a:extLst>
              <a:ext uri="{FF2B5EF4-FFF2-40B4-BE49-F238E27FC236}">
                <a16:creationId xmlns:a16="http://schemas.microsoft.com/office/drawing/2014/main" id="{B2A5D0BC-E680-E44E-A808-DB476BCAE682}"/>
              </a:ext>
            </a:extLst>
          </p:cNvPr>
          <p:cNvSpPr txBox="1"/>
          <p:nvPr/>
        </p:nvSpPr>
        <p:spPr>
          <a:xfrm>
            <a:off x="4509258" y="4074296"/>
            <a:ext cx="400936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Two gaussian fitting for the pulse profile </a:t>
            </a:r>
          </a:p>
        </p:txBody>
      </p:sp>
      <p:sp>
        <p:nvSpPr>
          <p:cNvPr id="17" name="テキスト ボックス 16">
            <a:extLst>
              <a:ext uri="{FF2B5EF4-FFF2-40B4-BE49-F238E27FC236}">
                <a16:creationId xmlns:a16="http://schemas.microsoft.com/office/drawing/2014/main" id="{A20238C6-157C-8F45-A06F-E5A4F92B828E}"/>
              </a:ext>
            </a:extLst>
          </p:cNvPr>
          <p:cNvSpPr txBox="1"/>
          <p:nvPr/>
        </p:nvSpPr>
        <p:spPr>
          <a:xfrm>
            <a:off x="1183859" y="3319898"/>
            <a:ext cx="694421" cy="369332"/>
          </a:xfrm>
          <a:prstGeom prst="rect">
            <a:avLst/>
          </a:prstGeom>
          <a:solidFill>
            <a:schemeClr val="bg1"/>
          </a:solidFill>
        </p:spPr>
        <p:txBody>
          <a:bodyPr wrap="none" rtlCol="0">
            <a:spAutoFit/>
          </a:bodyPr>
          <a:lstStyle/>
          <a:p>
            <a:r>
              <a:rPr kumimoji="1" lang="en-US" altLang="ja-JP" dirty="0"/>
              <a:t>1GeV</a:t>
            </a:r>
            <a:endParaRPr kumimoji="1" lang="ja-JP" altLang="en-US"/>
          </a:p>
        </p:txBody>
      </p:sp>
      <p:sp>
        <p:nvSpPr>
          <p:cNvPr id="18" name="テキスト ボックス 17">
            <a:extLst>
              <a:ext uri="{FF2B5EF4-FFF2-40B4-BE49-F238E27FC236}">
                <a16:creationId xmlns:a16="http://schemas.microsoft.com/office/drawing/2014/main" id="{274AB0A8-BE99-634A-9610-AF9370F5F57E}"/>
              </a:ext>
            </a:extLst>
          </p:cNvPr>
          <p:cNvSpPr txBox="1"/>
          <p:nvPr/>
        </p:nvSpPr>
        <p:spPr>
          <a:xfrm>
            <a:off x="2001442" y="3290947"/>
            <a:ext cx="811441" cy="369332"/>
          </a:xfrm>
          <a:prstGeom prst="rect">
            <a:avLst/>
          </a:prstGeom>
          <a:solidFill>
            <a:schemeClr val="bg1"/>
          </a:solidFill>
        </p:spPr>
        <p:txBody>
          <a:bodyPr wrap="none" rtlCol="0">
            <a:spAutoFit/>
          </a:bodyPr>
          <a:lstStyle/>
          <a:p>
            <a:r>
              <a:rPr kumimoji="1" lang="en-US" altLang="ja-JP" dirty="0"/>
              <a:t>10GeV</a:t>
            </a:r>
            <a:endParaRPr kumimoji="1" lang="ja-JP" altLang="en-US"/>
          </a:p>
        </p:txBody>
      </p:sp>
      <p:pic>
        <p:nvPicPr>
          <p:cNvPr id="21" name="図 20">
            <a:extLst>
              <a:ext uri="{FF2B5EF4-FFF2-40B4-BE49-F238E27FC236}">
                <a16:creationId xmlns:a16="http://schemas.microsoft.com/office/drawing/2014/main" id="{0C77521C-0900-064D-86AF-46349E06315B}"/>
              </a:ext>
            </a:extLst>
          </p:cNvPr>
          <p:cNvPicPr>
            <a:picLocks noChangeAspect="1"/>
          </p:cNvPicPr>
          <p:nvPr/>
        </p:nvPicPr>
        <p:blipFill>
          <a:blip r:embed="rId5"/>
          <a:stretch>
            <a:fillRect/>
          </a:stretch>
        </p:blipFill>
        <p:spPr>
          <a:xfrm>
            <a:off x="3563333" y="2372235"/>
            <a:ext cx="5247861" cy="1288044"/>
          </a:xfrm>
          <a:prstGeom prst="rect">
            <a:avLst/>
          </a:prstGeom>
        </p:spPr>
      </p:pic>
      <p:sp>
        <p:nvSpPr>
          <p:cNvPr id="22" name="テキスト ボックス 21">
            <a:extLst>
              <a:ext uri="{FF2B5EF4-FFF2-40B4-BE49-F238E27FC236}">
                <a16:creationId xmlns:a16="http://schemas.microsoft.com/office/drawing/2014/main" id="{9276424A-46CE-5F47-A9D2-95CCC430F2D7}"/>
              </a:ext>
            </a:extLst>
          </p:cNvPr>
          <p:cNvSpPr txBox="1"/>
          <p:nvPr/>
        </p:nvSpPr>
        <p:spPr>
          <a:xfrm>
            <a:off x="5432860" y="2040082"/>
            <a:ext cx="234974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Parameters of spectrum</a:t>
            </a:r>
          </a:p>
        </p:txBody>
      </p:sp>
    </p:spTree>
    <p:extLst>
      <p:ext uri="{BB962C8B-B14F-4D97-AF65-F5344CB8AC3E}">
        <p14:creationId xmlns:p14="http://schemas.microsoft.com/office/powerpoint/2010/main" val="2405348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内容占位符 2"/>
              <p:cNvSpPr>
                <a:spLocks noGrp="1"/>
              </p:cNvSpPr>
              <p:nvPr>
                <p:ph idx="1"/>
              </p:nvPr>
            </p:nvSpPr>
            <p:spPr>
              <a:xfrm>
                <a:off x="20796" y="1267589"/>
                <a:ext cx="7890752" cy="4525963"/>
              </a:xfrm>
            </p:spPr>
            <p:txBody>
              <a:bodyPr>
                <a:noAutofit/>
              </a:bodyPr>
              <a:lstStyle/>
              <a:p>
                <a:r>
                  <a:rPr kumimoji="1" lang="en-US" altLang="zh-CN" sz="2800" dirty="0">
                    <a:solidFill>
                      <a:srgbClr val="0000FF"/>
                    </a:solidFill>
                    <a:latin typeface="Calisto MT"/>
                    <a:cs typeface="Calisto MT"/>
                  </a:rPr>
                  <a:t>We cannot confirm the glitch event </a:t>
                </a:r>
                <a:r>
                  <a:rPr kumimoji="1" lang="en-US" altLang="zh-CN" sz="2000" dirty="0">
                    <a:solidFill>
                      <a:srgbClr val="0000FF"/>
                    </a:solidFill>
                    <a:latin typeface="Calisto MT"/>
                    <a:cs typeface="Calisto MT"/>
                  </a:rPr>
                  <a:t>:  </a:t>
                </a:r>
                <a14:m>
                  <m:oMath xmlns:m="http://schemas.openxmlformats.org/officeDocument/2006/math">
                    <m:f>
                      <m:fPr>
                        <m:ctrlPr>
                          <a:rPr lang="en-US" altLang="ja-JP" sz="2000" i="1">
                            <a:latin typeface="Cambria Math" panose="02040503050406030204" pitchFamily="18" charset="0"/>
                            <a:ea typeface="Cambria Math" panose="02040503050406030204" pitchFamily="18" charset="0"/>
                            <a:cs typeface="Calisto MT"/>
                          </a:rPr>
                        </m:ctrlPr>
                      </m:fPr>
                      <m:num>
                        <m:r>
                          <a:rPr lang="en-US" altLang="ja-JP" sz="2000" i="1">
                            <a:latin typeface="Cambria Math" panose="02040503050406030204" pitchFamily="18" charset="0"/>
                            <a:ea typeface="Cambria Math" panose="02040503050406030204" pitchFamily="18" charset="0"/>
                            <a:cs typeface="Calisto MT"/>
                          </a:rPr>
                          <m:t>∆</m:t>
                        </m:r>
                        <m:r>
                          <a:rPr lang="en-US" altLang="ja-JP" sz="2000" i="1">
                            <a:latin typeface="Cambria Math" panose="02040503050406030204" pitchFamily="18" charset="0"/>
                            <a:ea typeface="Cambria Math" panose="02040503050406030204" pitchFamily="18" charset="0"/>
                            <a:cs typeface="Calisto MT"/>
                          </a:rPr>
                          <m:t>𝜈</m:t>
                        </m:r>
                      </m:num>
                      <m:den>
                        <m:r>
                          <a:rPr lang="en-US" altLang="ja-JP" sz="2000" i="1">
                            <a:latin typeface="Cambria Math" panose="02040503050406030204" pitchFamily="18" charset="0"/>
                            <a:ea typeface="Cambria Math" panose="02040503050406030204" pitchFamily="18" charset="0"/>
                            <a:cs typeface="Calisto MT"/>
                          </a:rPr>
                          <m:t>𝜈</m:t>
                        </m:r>
                      </m:den>
                    </m:f>
                    <m:r>
                      <a:rPr lang="en-US" altLang="ja-JP" sz="2000" i="1">
                        <a:latin typeface="Cambria Math" panose="02040503050406030204" pitchFamily="18" charset="0"/>
                        <a:ea typeface="Cambria Math" panose="02040503050406030204" pitchFamily="18" charset="0"/>
                        <a:cs typeface="Calisto MT"/>
                      </a:rPr>
                      <m:t>&lt;</m:t>
                    </m:r>
                    <m:sSup>
                      <m:sSupPr>
                        <m:ctrlPr>
                          <a:rPr lang="en-US" altLang="ja-JP" sz="2000" i="1">
                            <a:latin typeface="Cambria Math" panose="02040503050406030204" pitchFamily="18" charset="0"/>
                            <a:ea typeface="Cambria Math" panose="02040503050406030204" pitchFamily="18" charset="0"/>
                            <a:cs typeface="Calisto MT"/>
                          </a:rPr>
                        </m:ctrlPr>
                      </m:sSupPr>
                      <m:e>
                        <m:r>
                          <a:rPr lang="en-US" altLang="ja-JP" sz="2000" i="1">
                            <a:latin typeface="Cambria Math" panose="02040503050406030204" pitchFamily="18" charset="0"/>
                            <a:ea typeface="Cambria Math" panose="02040503050406030204" pitchFamily="18" charset="0"/>
                            <a:cs typeface="Calisto MT"/>
                          </a:rPr>
                          <m:t>10</m:t>
                        </m:r>
                      </m:e>
                      <m:sup>
                        <m:r>
                          <a:rPr lang="en-US" altLang="ja-JP" sz="2000" i="1">
                            <a:latin typeface="Cambria Math" panose="02040503050406030204" pitchFamily="18" charset="0"/>
                            <a:ea typeface="Cambria Math" panose="02040503050406030204" pitchFamily="18" charset="0"/>
                            <a:cs typeface="Calisto MT"/>
                          </a:rPr>
                          <m:t>−7</m:t>
                        </m:r>
                      </m:sup>
                    </m:sSup>
                  </m:oMath>
                </a14:m>
                <a:endParaRPr kumimoji="1" lang="en-US" altLang="zh-CN" sz="2000" dirty="0">
                  <a:latin typeface="Calisto MT"/>
                </a:endParaRPr>
              </a:p>
              <a:p>
                <a:pPr marL="0" indent="0">
                  <a:buNone/>
                </a:pPr>
                <a:endParaRPr kumimoji="1" lang="zh-CN" altLang="en-US" sz="2000"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20796" y="1267589"/>
                <a:ext cx="7890752" cy="4525963"/>
              </a:xfrm>
              <a:blipFill>
                <a:blip r:embed="rId3"/>
                <a:stretch>
                  <a:fillRect l="-1125" t="-1961"/>
                </a:stretch>
              </a:blipFill>
            </p:spPr>
            <p:txBody>
              <a:bodyPr/>
              <a:lstStyle/>
              <a:p>
                <a:r>
                  <a:rPr lang="ja-JP" altLang="en-US">
                    <a:noFill/>
                  </a:rPr>
                  <a:t> </a:t>
                </a:r>
              </a:p>
            </p:txBody>
          </p:sp>
        </mc:Fallback>
      </mc:AlternateContent>
      <p:sp>
        <p:nvSpPr>
          <p:cNvPr id="8" name="标题 1"/>
          <p:cNvSpPr txBox="1">
            <a:spLocks/>
          </p:cNvSpPr>
          <p:nvPr/>
        </p:nvSpPr>
        <p:spPr>
          <a:xfrm>
            <a:off x="0" y="1"/>
            <a:ext cx="9144000" cy="777656"/>
          </a:xfrm>
          <a:prstGeom prst="rect">
            <a:avLst/>
          </a:prstGeom>
          <a:solidFill>
            <a:srgbClr val="0000FF"/>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zh-CN" sz="2800" dirty="0">
                <a:solidFill>
                  <a:srgbClr val="FFFFFF"/>
                </a:solidFill>
                <a:latin typeface="Calisto MT"/>
                <a:ea typeface="ＭＳ 明朝"/>
                <a:cs typeface="Calisto MT"/>
              </a:rPr>
              <a:t>2. State switching of PSR J2021+4026</a:t>
            </a:r>
            <a:endParaRPr kumimoji="1" lang="zh-CN" altLang="en-US" sz="2800" dirty="0">
              <a:solidFill>
                <a:srgbClr val="FFFFFF"/>
              </a:solidFill>
              <a:latin typeface="Calisto MT"/>
              <a:ea typeface="ＭＳ 明朝"/>
              <a:cs typeface="Calisto MT"/>
            </a:endParaRPr>
          </a:p>
        </p:txBody>
      </p:sp>
      <p:pic>
        <p:nvPicPr>
          <p:cNvPr id="24" name="図 23">
            <a:extLst>
              <a:ext uri="{FF2B5EF4-FFF2-40B4-BE49-F238E27FC236}">
                <a16:creationId xmlns:a16="http://schemas.microsoft.com/office/drawing/2014/main" id="{184E3836-53AD-5C48-ACA8-2367BA14500C}"/>
              </a:ext>
            </a:extLst>
          </p:cNvPr>
          <p:cNvPicPr>
            <a:picLocks noChangeAspect="1"/>
          </p:cNvPicPr>
          <p:nvPr/>
        </p:nvPicPr>
        <p:blipFill>
          <a:blip r:embed="rId4"/>
          <a:stretch>
            <a:fillRect/>
          </a:stretch>
        </p:blipFill>
        <p:spPr>
          <a:xfrm>
            <a:off x="131786" y="2215728"/>
            <a:ext cx="4571817" cy="3590954"/>
          </a:xfrm>
          <a:prstGeom prst="rect">
            <a:avLst/>
          </a:prstGeom>
        </p:spPr>
      </p:pic>
      <p:sp>
        <p:nvSpPr>
          <p:cNvPr id="2" name="正方形/長方形 1">
            <a:extLst>
              <a:ext uri="{FF2B5EF4-FFF2-40B4-BE49-F238E27FC236}">
                <a16:creationId xmlns:a16="http://schemas.microsoft.com/office/drawing/2014/main" id="{4B636AE0-588F-5640-AF7C-BAFEFDD71B52}"/>
              </a:ext>
            </a:extLst>
          </p:cNvPr>
          <p:cNvSpPr/>
          <p:nvPr/>
        </p:nvSpPr>
        <p:spPr>
          <a:xfrm>
            <a:off x="2553898" y="2551252"/>
            <a:ext cx="115498" cy="2897952"/>
          </a:xfrm>
          <a:prstGeom prst="rect">
            <a:avLst/>
          </a:prstGeom>
          <a:solidFill>
            <a:srgbClr val="000000">
              <a:alpha val="3098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テキスト ボックス 3">
            <a:extLst>
              <a:ext uri="{FF2B5EF4-FFF2-40B4-BE49-F238E27FC236}">
                <a16:creationId xmlns:a16="http://schemas.microsoft.com/office/drawing/2014/main" id="{D15AA058-15C8-4343-9A84-07B1BCDB499B}"/>
              </a:ext>
            </a:extLst>
          </p:cNvPr>
          <p:cNvSpPr txBox="1"/>
          <p:nvPr/>
        </p:nvSpPr>
        <p:spPr>
          <a:xfrm>
            <a:off x="1211657" y="2121620"/>
            <a:ext cx="311405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Evolution of the spin frequency</a:t>
            </a:r>
          </a:p>
        </p:txBody>
      </p:sp>
      <mc:AlternateContent xmlns:mc="http://schemas.openxmlformats.org/markup-compatibility/2006" xmlns:a14="http://schemas.microsoft.com/office/drawing/2010/main">
        <mc:Choice Requires="a14">
          <p:sp>
            <p:nvSpPr>
              <p:cNvPr id="6" name="正方形/長方形 5">
                <a:extLst>
                  <a:ext uri="{FF2B5EF4-FFF2-40B4-BE49-F238E27FC236}">
                    <a16:creationId xmlns:a16="http://schemas.microsoft.com/office/drawing/2014/main" id="{2A2CD460-71DD-5D4B-96DD-D08646BD5014}"/>
                  </a:ext>
                </a:extLst>
              </p:cNvPr>
              <p:cNvSpPr/>
              <p:nvPr/>
            </p:nvSpPr>
            <p:spPr>
              <a:xfrm rot="16200000">
                <a:off x="-98053" y="4589639"/>
                <a:ext cx="4991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i="1">
                          <a:latin typeface="Cambria Math" panose="02040503050406030204" pitchFamily="18" charset="0"/>
                          <a:ea typeface="Cambria Math" panose="02040503050406030204" pitchFamily="18" charset="0"/>
                          <a:cs typeface="Calisto MT"/>
                        </a:rPr>
                        <m:t>∆</m:t>
                      </m:r>
                      <m:r>
                        <a:rPr lang="en-US" altLang="ja-JP" i="1">
                          <a:latin typeface="Cambria Math" panose="02040503050406030204" pitchFamily="18" charset="0"/>
                          <a:ea typeface="Cambria Math" panose="02040503050406030204" pitchFamily="18" charset="0"/>
                          <a:cs typeface="Calisto MT"/>
                        </a:rPr>
                        <m:t>𝜈</m:t>
                      </m:r>
                    </m:oMath>
                  </m:oMathPara>
                </a14:m>
                <a:endParaRPr lang="en-US" dirty="0"/>
              </a:p>
            </p:txBody>
          </p:sp>
        </mc:Choice>
        <mc:Fallback xmlns="">
          <p:sp>
            <p:nvSpPr>
              <p:cNvPr id="6" name="正方形/長方形 5">
                <a:extLst>
                  <a:ext uri="{FF2B5EF4-FFF2-40B4-BE49-F238E27FC236}">
                    <a16:creationId xmlns:a16="http://schemas.microsoft.com/office/drawing/2014/main" id="{2A2CD460-71DD-5D4B-96DD-D08646BD5014}"/>
                  </a:ext>
                </a:extLst>
              </p:cNvPr>
              <p:cNvSpPr>
                <a:spLocks noRot="1" noChangeAspect="1" noMove="1" noResize="1" noEditPoints="1" noAdjustHandles="1" noChangeArrowheads="1" noChangeShapeType="1" noTextEdit="1"/>
              </p:cNvSpPr>
              <p:nvPr/>
            </p:nvSpPr>
            <p:spPr>
              <a:xfrm rot="16200000">
                <a:off x="-98053" y="4589639"/>
                <a:ext cx="499176" cy="369332"/>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8" name="正方形/長方形 27">
                <a:extLst>
                  <a:ext uri="{FF2B5EF4-FFF2-40B4-BE49-F238E27FC236}">
                    <a16:creationId xmlns:a16="http://schemas.microsoft.com/office/drawing/2014/main" id="{C1DF2D2C-349C-EA44-9264-CCBF77FB2E21}"/>
                  </a:ext>
                </a:extLst>
              </p:cNvPr>
              <p:cNvSpPr/>
              <p:nvPr/>
            </p:nvSpPr>
            <p:spPr>
              <a:xfrm rot="16200000">
                <a:off x="4007" y="3211388"/>
                <a:ext cx="36131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i="1">
                          <a:latin typeface="Cambria Math" panose="02040503050406030204" pitchFamily="18" charset="0"/>
                          <a:ea typeface="Cambria Math" panose="02040503050406030204" pitchFamily="18" charset="0"/>
                          <a:cs typeface="Calisto MT"/>
                        </a:rPr>
                        <m:t>𝜈</m:t>
                      </m:r>
                    </m:oMath>
                  </m:oMathPara>
                </a14:m>
                <a:endParaRPr lang="en-US" dirty="0"/>
              </a:p>
            </p:txBody>
          </p:sp>
        </mc:Choice>
        <mc:Fallback xmlns="">
          <p:sp>
            <p:nvSpPr>
              <p:cNvPr id="28" name="正方形/長方形 27">
                <a:extLst>
                  <a:ext uri="{FF2B5EF4-FFF2-40B4-BE49-F238E27FC236}">
                    <a16:creationId xmlns:a16="http://schemas.microsoft.com/office/drawing/2014/main" id="{C1DF2D2C-349C-EA44-9264-CCBF77FB2E21}"/>
                  </a:ext>
                </a:extLst>
              </p:cNvPr>
              <p:cNvSpPr>
                <a:spLocks noRot="1" noChangeAspect="1" noMove="1" noResize="1" noEditPoints="1" noAdjustHandles="1" noChangeArrowheads="1" noChangeShapeType="1" noTextEdit="1"/>
              </p:cNvSpPr>
              <p:nvPr/>
            </p:nvSpPr>
            <p:spPr>
              <a:xfrm rot="16200000">
                <a:off x="4007" y="3211388"/>
                <a:ext cx="361317" cy="369332"/>
              </a:xfrm>
              <a:prstGeom prst="rect">
                <a:avLst/>
              </a:prstGeom>
              <a:blipFill>
                <a:blip r:embed="rId6"/>
                <a:stretch>
                  <a:fillRect/>
                </a:stretch>
              </a:blipFill>
            </p:spPr>
            <p:txBody>
              <a:bodyPr/>
              <a:lstStyle/>
              <a:p>
                <a:r>
                  <a:rPr lang="ja-JP" altLang="en-US">
                    <a:noFill/>
                  </a:rPr>
                  <a:t> </a:t>
                </a:r>
              </a:p>
            </p:txBody>
          </p:sp>
        </mc:Fallback>
      </mc:AlternateContent>
      <p:pic>
        <p:nvPicPr>
          <p:cNvPr id="15" name="図 14">
            <a:extLst>
              <a:ext uri="{FF2B5EF4-FFF2-40B4-BE49-F238E27FC236}">
                <a16:creationId xmlns:a16="http://schemas.microsoft.com/office/drawing/2014/main" id="{BA506F1C-47B8-E54D-8A06-CC0924FF061C}"/>
              </a:ext>
            </a:extLst>
          </p:cNvPr>
          <p:cNvPicPr>
            <a:picLocks noChangeAspect="1"/>
          </p:cNvPicPr>
          <p:nvPr/>
        </p:nvPicPr>
        <p:blipFill>
          <a:blip r:embed="rId7"/>
          <a:stretch>
            <a:fillRect/>
          </a:stretch>
        </p:blipFill>
        <p:spPr>
          <a:xfrm>
            <a:off x="4803048" y="2306286"/>
            <a:ext cx="4320156" cy="3509447"/>
          </a:xfrm>
          <a:prstGeom prst="rect">
            <a:avLst/>
          </a:prstGeom>
        </p:spPr>
      </p:pic>
      <p:sp>
        <p:nvSpPr>
          <p:cNvPr id="29" name="テキスト ボックス 28">
            <a:extLst>
              <a:ext uri="{FF2B5EF4-FFF2-40B4-BE49-F238E27FC236}">
                <a16:creationId xmlns:a16="http://schemas.microsoft.com/office/drawing/2014/main" id="{847DD707-6E0B-244C-9E7B-A8C4A0F9B9EE}"/>
              </a:ext>
            </a:extLst>
          </p:cNvPr>
          <p:cNvSpPr txBox="1"/>
          <p:nvPr/>
        </p:nvSpPr>
        <p:spPr>
          <a:xfrm>
            <a:off x="5537372" y="2089803"/>
            <a:ext cx="324960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Glitch size of gamma-ray pulsars</a:t>
            </a:r>
          </a:p>
        </p:txBody>
      </p:sp>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2FCE7878-6BBF-F74D-81F3-46AEBCFB23BA}"/>
                  </a:ext>
                </a:extLst>
              </p:cNvPr>
              <p:cNvSpPr txBox="1"/>
              <p:nvPr/>
            </p:nvSpPr>
            <p:spPr>
              <a:xfrm rot="16200000">
                <a:off x="4138286" y="3623006"/>
                <a:ext cx="123008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𝜈</m:t>
                          </m:r>
                        </m:e>
                      </m:acc>
                      <m:r>
                        <a:rPr lang="en-US" b="0" i="0"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𝜈</m:t>
                          </m:r>
                        </m:e>
                      </m:acc>
                      <m:r>
                        <a:rPr lang="en-US" b="0" i="0" smtClean="0">
                          <a:latin typeface="Cambria Math" panose="02040503050406030204" pitchFamily="18" charset="0"/>
                        </a:rPr>
                        <m:t>(</m:t>
                      </m:r>
                      <m:sSup>
                        <m:sSupPr>
                          <m:ctrlPr>
                            <a:rPr lang="en-US" b="0" i="1" smtClean="0">
                              <a:latin typeface="Cambria Math" panose="02040503050406030204" pitchFamily="18" charset="0"/>
                            </a:rPr>
                          </m:ctrlPr>
                        </m:sSupPr>
                        <m:e>
                          <m:r>
                            <a:rPr lang="en-US" b="0" i="0" smtClean="0">
                              <a:latin typeface="Cambria Math" panose="02040503050406030204" pitchFamily="18" charset="0"/>
                            </a:rPr>
                            <m:t>10</m:t>
                          </m:r>
                        </m:e>
                        <m:sup>
                          <m:r>
                            <a:rPr lang="en-US" b="0" i="0" smtClean="0">
                              <a:latin typeface="Cambria Math" panose="02040503050406030204" pitchFamily="18" charset="0"/>
                            </a:rPr>
                            <m:t>−3</m:t>
                          </m:r>
                        </m:sup>
                      </m:sSup>
                      <m:r>
                        <a:rPr lang="en-US" b="0" i="0" smtClean="0">
                          <a:latin typeface="Cambria Math" panose="02040503050406030204" pitchFamily="18" charset="0"/>
                        </a:rPr>
                        <m:t>)</m:t>
                      </m:r>
                    </m:oMath>
                  </m:oMathPara>
                </a14:m>
                <a:endParaRPr lang="en-US" dirty="0"/>
              </a:p>
            </p:txBody>
          </p:sp>
        </mc:Choice>
        <mc:Fallback xmlns="">
          <p:sp>
            <p:nvSpPr>
              <p:cNvPr id="30" name="テキスト ボックス 29">
                <a:extLst>
                  <a:ext uri="{FF2B5EF4-FFF2-40B4-BE49-F238E27FC236}">
                    <a16:creationId xmlns:a16="http://schemas.microsoft.com/office/drawing/2014/main" id="{2FCE7878-6BBF-F74D-81F3-46AEBCFB23BA}"/>
                  </a:ext>
                </a:extLst>
              </p:cNvPr>
              <p:cNvSpPr txBox="1">
                <a:spLocks noRot="1" noChangeAspect="1" noMove="1" noResize="1" noEditPoints="1" noAdjustHandles="1" noChangeArrowheads="1" noChangeShapeType="1" noTextEdit="1"/>
              </p:cNvSpPr>
              <p:nvPr/>
            </p:nvSpPr>
            <p:spPr>
              <a:xfrm rot="16200000">
                <a:off x="4138286" y="3623006"/>
                <a:ext cx="1230080" cy="276999"/>
              </a:xfrm>
              <a:prstGeom prst="rect">
                <a:avLst/>
              </a:prstGeom>
              <a:blipFill>
                <a:blip r:embed="rId8"/>
                <a:stretch>
                  <a:fillRect t="-6122" r="-34783" b="-306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72015D1D-FCB9-B848-8334-4803AD17650A}"/>
                  </a:ext>
                </a:extLst>
              </p:cNvPr>
              <p:cNvSpPr txBox="1"/>
              <p:nvPr/>
            </p:nvSpPr>
            <p:spPr>
              <a:xfrm>
                <a:off x="6963083" y="5817687"/>
                <a:ext cx="1026178" cy="5195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Δ</m:t>
                          </m:r>
                          <m:r>
                            <a:rPr lang="en-US" b="0" i="1" smtClean="0">
                              <a:latin typeface="Cambria Math" panose="02040503050406030204" pitchFamily="18" charset="0"/>
                            </a:rPr>
                            <m:t>𝜈</m:t>
                          </m:r>
                        </m:num>
                        <m:den>
                          <m:r>
                            <a:rPr lang="en-US" b="0" i="1" smtClean="0">
                              <a:latin typeface="Cambria Math" panose="02040503050406030204" pitchFamily="18" charset="0"/>
                            </a:rPr>
                            <m:t>𝜈</m:t>
                          </m:r>
                        </m:den>
                      </m:f>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−9</m:t>
                          </m:r>
                        </m:sup>
                      </m:sSup>
                      <m:r>
                        <a:rPr lang="en-US" b="0" i="1" smtClean="0">
                          <a:latin typeface="Cambria Math" panose="02040503050406030204" pitchFamily="18" charset="0"/>
                        </a:rPr>
                        <m:t>)</m:t>
                      </m:r>
                    </m:oMath>
                  </m:oMathPara>
                </a14:m>
                <a:endParaRPr lang="en-US" dirty="0"/>
              </a:p>
            </p:txBody>
          </p:sp>
        </mc:Choice>
        <mc:Fallback xmlns="">
          <p:sp>
            <p:nvSpPr>
              <p:cNvPr id="31" name="テキスト ボックス 30">
                <a:extLst>
                  <a:ext uri="{FF2B5EF4-FFF2-40B4-BE49-F238E27FC236}">
                    <a16:creationId xmlns:a16="http://schemas.microsoft.com/office/drawing/2014/main" id="{72015D1D-FCB9-B848-8334-4803AD17650A}"/>
                  </a:ext>
                </a:extLst>
              </p:cNvPr>
              <p:cNvSpPr txBox="1">
                <a:spLocks noRot="1" noChangeAspect="1" noMove="1" noResize="1" noEditPoints="1" noAdjustHandles="1" noChangeArrowheads="1" noChangeShapeType="1" noTextEdit="1"/>
              </p:cNvSpPr>
              <p:nvPr/>
            </p:nvSpPr>
            <p:spPr>
              <a:xfrm>
                <a:off x="6963083" y="5817687"/>
                <a:ext cx="1026178" cy="519566"/>
              </a:xfrm>
              <a:prstGeom prst="rect">
                <a:avLst/>
              </a:prstGeom>
              <a:blipFill>
                <a:blip r:embed="rId9"/>
                <a:stretch>
                  <a:fillRect l="-4878" t="-2381" r="-7317" b="-9524"/>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334889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内容占位符 2"/>
              <p:cNvSpPr>
                <a:spLocks noGrp="1"/>
              </p:cNvSpPr>
              <p:nvPr>
                <p:ph idx="1"/>
              </p:nvPr>
            </p:nvSpPr>
            <p:spPr>
              <a:xfrm>
                <a:off x="269632" y="1042541"/>
                <a:ext cx="5052970" cy="4946277"/>
              </a:xfrm>
            </p:spPr>
            <p:txBody>
              <a:bodyPr>
                <a:noAutofit/>
              </a:bodyPr>
              <a:lstStyle/>
              <a:p>
                <a:r>
                  <a:rPr kumimoji="1" lang="en-US" altLang="zh-CN" sz="2400" dirty="0">
                    <a:solidFill>
                      <a:srgbClr val="0000FF"/>
                    </a:solidFill>
                    <a:latin typeface="Calisto MT"/>
                    <a:cs typeface="Calisto MT"/>
                  </a:rPr>
                  <a:t>X-ray emission</a:t>
                </a:r>
                <a:endParaRPr kumimoji="1" lang="en-US" altLang="zh-CN" sz="2400" dirty="0">
                  <a:latin typeface="Calisto MT"/>
                  <a:cs typeface="Calisto MT"/>
                </a:endParaRPr>
              </a:p>
              <a:p>
                <a:pPr marL="0" indent="0">
                  <a:buNone/>
                </a:pPr>
                <a:r>
                  <a:rPr kumimoji="1" lang="en-US" altLang="zh-CN" sz="2400" dirty="0">
                    <a:latin typeface="Calisto MT"/>
                    <a:cs typeface="Calisto MT"/>
                  </a:rPr>
                  <a:t>- </a:t>
                </a:r>
                <a:r>
                  <a:rPr kumimoji="1" lang="en-US" altLang="zh-CN" sz="2000" dirty="0">
                    <a:latin typeface="Calisto MT"/>
                    <a:cs typeface="Calisto MT"/>
                  </a:rPr>
                  <a:t>Heated polar cap emission.</a:t>
                </a:r>
              </a:p>
              <a:p>
                <a:pPr marL="0" indent="0">
                  <a:buNone/>
                </a:pPr>
                <a:r>
                  <a:rPr kumimoji="1" lang="en-US" altLang="zh-CN" sz="2400" dirty="0">
                    <a:latin typeface="Calisto MT"/>
                    <a:cs typeface="Calisto MT"/>
                  </a:rPr>
                  <a:t> </a:t>
                </a:r>
                <a14:m>
                  <m:oMath xmlns:m="http://schemas.openxmlformats.org/officeDocument/2006/math">
                    <m:r>
                      <a:rPr kumimoji="1" lang="en-US" altLang="zh-CN" sz="2000" i="1">
                        <a:latin typeface="Cambria Math" panose="02040503050406030204" pitchFamily="18" charset="0"/>
                        <a:cs typeface="Calisto MT"/>
                      </a:rPr>
                      <m:t>𝑘𝑇</m:t>
                    </m:r>
                    <m:r>
                      <a:rPr kumimoji="1" lang="en-US" altLang="zh-CN" sz="2000" i="1">
                        <a:latin typeface="Cambria Math" panose="02040503050406030204" pitchFamily="18" charset="0"/>
                        <a:cs typeface="Calisto MT"/>
                      </a:rPr>
                      <m:t>~0.2</m:t>
                    </m:r>
                    <m:r>
                      <a:rPr kumimoji="1" lang="en-US" altLang="zh-CN" sz="2000" i="1">
                        <a:latin typeface="Cambria Math" panose="02040503050406030204" pitchFamily="18" charset="0"/>
                        <a:cs typeface="Calisto MT"/>
                      </a:rPr>
                      <m:t>𝑘𝑒𝑉</m:t>
                    </m:r>
                    <m:r>
                      <a:rPr kumimoji="1" lang="en-US" altLang="zh-CN" sz="2000" i="1">
                        <a:latin typeface="Cambria Math" panose="02040503050406030204" pitchFamily="18" charset="0"/>
                        <a:cs typeface="Calisto MT"/>
                      </a:rPr>
                      <m:t>,  </m:t>
                    </m:r>
                    <m:sSub>
                      <m:sSubPr>
                        <m:ctrlPr>
                          <a:rPr kumimoji="1" lang="en-US" altLang="zh-CN" sz="2000" i="1">
                            <a:latin typeface="Cambria Math" panose="02040503050406030204" pitchFamily="18" charset="0"/>
                            <a:cs typeface="Calisto MT"/>
                          </a:rPr>
                        </m:ctrlPr>
                      </m:sSubPr>
                      <m:e>
                        <m:r>
                          <a:rPr kumimoji="1" lang="en-US" altLang="zh-CN" sz="2000" i="1">
                            <a:latin typeface="Cambria Math" panose="02040503050406030204" pitchFamily="18" charset="0"/>
                            <a:cs typeface="Calisto MT"/>
                          </a:rPr>
                          <m:t>𝑅</m:t>
                        </m:r>
                      </m:e>
                      <m:sub>
                        <m:r>
                          <a:rPr kumimoji="1" lang="en-US" altLang="zh-CN" sz="2000" i="1">
                            <a:latin typeface="Cambria Math" panose="02040503050406030204" pitchFamily="18" charset="0"/>
                            <a:cs typeface="Calisto MT"/>
                          </a:rPr>
                          <m:t>𝑒𝑓𝑓</m:t>
                        </m:r>
                      </m:sub>
                    </m:sSub>
                    <m:r>
                      <a:rPr kumimoji="1" lang="en-US" altLang="zh-CN" sz="2000" i="1">
                        <a:latin typeface="Cambria Math" panose="02040503050406030204" pitchFamily="18" charset="0"/>
                        <a:cs typeface="Calisto MT"/>
                      </a:rPr>
                      <m:t>~250−270</m:t>
                    </m:r>
                    <m:r>
                      <a:rPr kumimoji="1" lang="en-US" altLang="zh-CN" sz="2000" i="1">
                        <a:latin typeface="Cambria Math" panose="02040503050406030204" pitchFamily="18" charset="0"/>
                        <a:cs typeface="Calisto MT"/>
                      </a:rPr>
                      <m:t>𝑚</m:t>
                    </m:r>
                  </m:oMath>
                </a14:m>
                <a:endParaRPr kumimoji="1" lang="en-US" altLang="zh-CN" sz="2000" dirty="0">
                  <a:solidFill>
                    <a:srgbClr val="0000FF"/>
                  </a:solidFill>
                  <a:latin typeface="Calisto MT"/>
                  <a:cs typeface="Calisto MT"/>
                </a:endParaRPr>
              </a:p>
              <a:p>
                <a:pPr marL="0" indent="0">
                  <a:buNone/>
                </a:pPr>
                <a:endParaRPr kumimoji="1" lang="en-US" altLang="zh-CN" sz="2000" dirty="0">
                  <a:latin typeface="Calisto MT"/>
                  <a:cs typeface="Calisto MT"/>
                </a:endParaRPr>
              </a:p>
              <a:p>
                <a:r>
                  <a:rPr kumimoji="1" lang="en-US" altLang="zh-CN" sz="2000" dirty="0">
                    <a:latin typeface="Calisto MT"/>
                    <a:cs typeface="Calisto MT"/>
                  </a:rPr>
                  <a:t>Observations in different states:  </a:t>
                </a:r>
              </a:p>
              <a:p>
                <a:pPr marL="0" indent="0">
                  <a:buNone/>
                </a:pPr>
                <a:r>
                  <a:rPr kumimoji="1" lang="en-US" altLang="zh-CN" sz="1800" dirty="0">
                    <a:latin typeface="Calisto MT"/>
                    <a:cs typeface="Calisto MT"/>
                  </a:rPr>
                  <a:t>-  No remarkable difference in two stages.</a:t>
                </a:r>
                <a:endParaRPr kumimoji="1" lang="en-US" altLang="zh-CN" sz="2000" dirty="0">
                  <a:latin typeface="Calisto MT"/>
                  <a:cs typeface="Calisto MT"/>
                </a:endParaRPr>
              </a:p>
              <a:p>
                <a:pPr marL="0" indent="0">
                  <a:buNone/>
                </a:pPr>
                <a:endParaRPr kumimoji="1" lang="en-US" altLang="zh-CN" sz="2400" dirty="0">
                  <a:solidFill>
                    <a:srgbClr val="0000FF"/>
                  </a:solidFill>
                  <a:latin typeface="Calisto MT"/>
                  <a:cs typeface="Calisto MT"/>
                </a:endParaRP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269632" y="1042541"/>
                <a:ext cx="5052970" cy="4946277"/>
              </a:xfrm>
              <a:blipFill>
                <a:blip r:embed="rId3"/>
                <a:stretch>
                  <a:fillRect l="-1754" t="-767"/>
                </a:stretch>
              </a:blipFill>
            </p:spPr>
            <p:txBody>
              <a:bodyPr/>
              <a:lstStyle/>
              <a:p>
                <a:r>
                  <a:rPr lang="ja-JP" altLang="en-US">
                    <a:noFill/>
                  </a:rPr>
                  <a:t> </a:t>
                </a:r>
              </a:p>
            </p:txBody>
          </p:sp>
        </mc:Fallback>
      </mc:AlternateContent>
      <p:sp>
        <p:nvSpPr>
          <p:cNvPr id="8" name="标题 1"/>
          <p:cNvSpPr txBox="1">
            <a:spLocks/>
          </p:cNvSpPr>
          <p:nvPr/>
        </p:nvSpPr>
        <p:spPr>
          <a:xfrm>
            <a:off x="0" y="1"/>
            <a:ext cx="9144000" cy="777656"/>
          </a:xfrm>
          <a:prstGeom prst="rect">
            <a:avLst/>
          </a:prstGeom>
          <a:solidFill>
            <a:srgbClr val="0000FF"/>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zh-CN" sz="2800" dirty="0">
                <a:solidFill>
                  <a:srgbClr val="FFFFFF"/>
                </a:solidFill>
                <a:latin typeface="Calisto MT"/>
                <a:ea typeface="ＭＳ 明朝"/>
                <a:cs typeface="Calisto MT"/>
              </a:rPr>
              <a:t>2. State switching of PSR J2021+4026</a:t>
            </a:r>
            <a:endParaRPr kumimoji="1" lang="zh-CN" altLang="en-US" sz="2800" dirty="0">
              <a:solidFill>
                <a:srgbClr val="FFFFFF"/>
              </a:solidFill>
              <a:latin typeface="Calisto MT"/>
              <a:ea typeface="ＭＳ 明朝"/>
              <a:cs typeface="Calisto MT"/>
            </a:endParaRPr>
          </a:p>
        </p:txBody>
      </p:sp>
      <p:pic>
        <p:nvPicPr>
          <p:cNvPr id="2" name="図 1">
            <a:extLst>
              <a:ext uri="{FF2B5EF4-FFF2-40B4-BE49-F238E27FC236}">
                <a16:creationId xmlns:a16="http://schemas.microsoft.com/office/drawing/2014/main" id="{F3323D85-2F4B-0640-9FE1-DF681A722859}"/>
              </a:ext>
            </a:extLst>
          </p:cNvPr>
          <p:cNvPicPr>
            <a:picLocks noChangeAspect="1"/>
          </p:cNvPicPr>
          <p:nvPr/>
        </p:nvPicPr>
        <p:blipFill>
          <a:blip r:embed="rId4"/>
          <a:stretch>
            <a:fillRect/>
          </a:stretch>
        </p:blipFill>
        <p:spPr>
          <a:xfrm>
            <a:off x="4971063" y="869182"/>
            <a:ext cx="4172937" cy="2946203"/>
          </a:xfrm>
          <a:prstGeom prst="rect">
            <a:avLst/>
          </a:prstGeom>
        </p:spPr>
      </p:pic>
      <p:pic>
        <p:nvPicPr>
          <p:cNvPr id="4" name="図 3">
            <a:extLst>
              <a:ext uri="{FF2B5EF4-FFF2-40B4-BE49-F238E27FC236}">
                <a16:creationId xmlns:a16="http://schemas.microsoft.com/office/drawing/2014/main" id="{82BD288F-1FEF-0941-A78A-9798ED2DBC76}"/>
              </a:ext>
            </a:extLst>
          </p:cNvPr>
          <p:cNvPicPr>
            <a:picLocks noChangeAspect="1"/>
          </p:cNvPicPr>
          <p:nvPr/>
        </p:nvPicPr>
        <p:blipFill>
          <a:blip r:embed="rId5"/>
          <a:stretch>
            <a:fillRect/>
          </a:stretch>
        </p:blipFill>
        <p:spPr>
          <a:xfrm>
            <a:off x="871278" y="3815385"/>
            <a:ext cx="7177452" cy="2946203"/>
          </a:xfrm>
          <a:prstGeom prst="rect">
            <a:avLst/>
          </a:prstGeom>
        </p:spPr>
      </p:pic>
      <p:sp>
        <p:nvSpPr>
          <p:cNvPr id="5" name="テキスト ボックス 4">
            <a:extLst>
              <a:ext uri="{FF2B5EF4-FFF2-40B4-BE49-F238E27FC236}">
                <a16:creationId xmlns:a16="http://schemas.microsoft.com/office/drawing/2014/main" id="{09380549-952B-3141-BF2C-96E9EA5A798B}"/>
              </a:ext>
            </a:extLst>
          </p:cNvPr>
          <p:cNvSpPr txBox="1"/>
          <p:nvPr/>
        </p:nvSpPr>
        <p:spPr>
          <a:xfrm>
            <a:off x="2277172" y="3815385"/>
            <a:ext cx="4172937" cy="369332"/>
          </a:xfrm>
          <a:prstGeom prst="rect">
            <a:avLst/>
          </a:prstGeom>
          <a:noFill/>
        </p:spPr>
        <p:txBody>
          <a:bodyPr wrap="none" rtlCol="0">
            <a:spAutoFit/>
          </a:bodyPr>
          <a:lstStyle/>
          <a:p>
            <a:r>
              <a:rPr kumimoji="1" lang="en-US" altLang="ja-JP" dirty="0">
                <a:latin typeface="Times New Roman" panose="02020603050405020304" pitchFamily="18" charset="0"/>
                <a:cs typeface="Times New Roman" panose="02020603050405020304" pitchFamily="18" charset="0"/>
              </a:rPr>
              <a:t>Gamma-ray and X-ray radio pulse profiles </a:t>
            </a:r>
            <a:endParaRPr kumimoji="1" lang="ja-JP" altLang="en-US">
              <a:latin typeface="Times New Roman" panose="02020603050405020304" pitchFamily="18" charset="0"/>
              <a:cs typeface="Times New Roman" panose="02020603050405020304" pitchFamily="18" charset="0"/>
            </a:endParaRPr>
          </a:p>
        </p:txBody>
      </p:sp>
      <p:cxnSp>
        <p:nvCxnSpPr>
          <p:cNvPr id="9" name="直線矢印コネクタ 8">
            <a:extLst>
              <a:ext uri="{FF2B5EF4-FFF2-40B4-BE49-F238E27FC236}">
                <a16:creationId xmlns:a16="http://schemas.microsoft.com/office/drawing/2014/main" id="{7E4171E1-0CE2-EF43-90ED-DCA1ADF1048D}"/>
              </a:ext>
            </a:extLst>
          </p:cNvPr>
          <p:cNvCxnSpPr>
            <a:cxnSpLocks/>
          </p:cNvCxnSpPr>
          <p:nvPr/>
        </p:nvCxnSpPr>
        <p:spPr>
          <a:xfrm flipV="1">
            <a:off x="2605198" y="5592488"/>
            <a:ext cx="190919" cy="3963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テキスト ボックス 11">
            <a:extLst>
              <a:ext uri="{FF2B5EF4-FFF2-40B4-BE49-F238E27FC236}">
                <a16:creationId xmlns:a16="http://schemas.microsoft.com/office/drawing/2014/main" id="{702818FC-0A56-FF41-AD61-E642A66B7252}"/>
              </a:ext>
            </a:extLst>
          </p:cNvPr>
          <p:cNvSpPr txBox="1"/>
          <p:nvPr/>
        </p:nvSpPr>
        <p:spPr>
          <a:xfrm>
            <a:off x="2110153" y="5899611"/>
            <a:ext cx="920445" cy="369332"/>
          </a:xfrm>
          <a:prstGeom prst="rect">
            <a:avLst/>
          </a:prstGeom>
          <a:noFill/>
        </p:spPr>
        <p:txBody>
          <a:bodyPr wrap="none" rtlCol="0">
            <a:spAutoFit/>
          </a:bodyPr>
          <a:lstStyle/>
          <a:p>
            <a:r>
              <a:rPr kumimoji="1" lang="en-US" altLang="ja-JP" dirty="0"/>
              <a:t>Gamma</a:t>
            </a:r>
            <a:endParaRPr kumimoji="1" lang="ja-JP" altLang="en-US"/>
          </a:p>
        </p:txBody>
      </p:sp>
      <p:sp>
        <p:nvSpPr>
          <p:cNvPr id="13" name="テキスト ボックス 12">
            <a:extLst>
              <a:ext uri="{FF2B5EF4-FFF2-40B4-BE49-F238E27FC236}">
                <a16:creationId xmlns:a16="http://schemas.microsoft.com/office/drawing/2014/main" id="{91D6B12C-C172-0041-BD76-0551076E4C8B}"/>
              </a:ext>
            </a:extLst>
          </p:cNvPr>
          <p:cNvSpPr txBox="1"/>
          <p:nvPr/>
        </p:nvSpPr>
        <p:spPr>
          <a:xfrm>
            <a:off x="3302785" y="4354379"/>
            <a:ext cx="304892" cy="369332"/>
          </a:xfrm>
          <a:prstGeom prst="rect">
            <a:avLst/>
          </a:prstGeom>
          <a:noFill/>
        </p:spPr>
        <p:txBody>
          <a:bodyPr wrap="none" rtlCol="0">
            <a:spAutoFit/>
          </a:bodyPr>
          <a:lstStyle/>
          <a:p>
            <a:r>
              <a:rPr kumimoji="1" lang="en-US" altLang="ja-JP" dirty="0"/>
              <a:t>X</a:t>
            </a:r>
            <a:endParaRPr kumimoji="1" lang="ja-JP" altLang="en-US"/>
          </a:p>
        </p:txBody>
      </p:sp>
      <p:cxnSp>
        <p:nvCxnSpPr>
          <p:cNvPr id="14" name="直線矢印コネクタ 13">
            <a:extLst>
              <a:ext uri="{FF2B5EF4-FFF2-40B4-BE49-F238E27FC236}">
                <a16:creationId xmlns:a16="http://schemas.microsoft.com/office/drawing/2014/main" id="{46A2DE3B-5C2A-2B40-AF41-E5A032B1D1B8}"/>
              </a:ext>
            </a:extLst>
          </p:cNvPr>
          <p:cNvCxnSpPr>
            <a:cxnSpLocks/>
          </p:cNvCxnSpPr>
          <p:nvPr/>
        </p:nvCxnSpPr>
        <p:spPr>
          <a:xfrm flipH="1">
            <a:off x="3213843" y="4671487"/>
            <a:ext cx="214456" cy="3226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正方形/長方形 16">
            <a:extLst>
              <a:ext uri="{FF2B5EF4-FFF2-40B4-BE49-F238E27FC236}">
                <a16:creationId xmlns:a16="http://schemas.microsoft.com/office/drawing/2014/main" id="{66FDCB7B-03CF-7548-8BEE-ABB0D2002243}"/>
              </a:ext>
            </a:extLst>
          </p:cNvPr>
          <p:cNvSpPr/>
          <p:nvPr/>
        </p:nvSpPr>
        <p:spPr>
          <a:xfrm>
            <a:off x="6795810" y="3815385"/>
            <a:ext cx="1974708" cy="369332"/>
          </a:xfrm>
          <a:prstGeom prst="rect">
            <a:avLst/>
          </a:prstGeom>
        </p:spPr>
        <p:txBody>
          <a:bodyPr wrap="none">
            <a:spAutoFit/>
          </a:bodyPr>
          <a:lstStyle/>
          <a:p>
            <a:r>
              <a:rPr kumimoji="1" lang="en-US" altLang="zh-CN" dirty="0">
                <a:latin typeface="Calisto MT"/>
                <a:cs typeface="Calisto MT"/>
              </a:rPr>
              <a:t>(Wang et al. 2017)</a:t>
            </a:r>
          </a:p>
        </p:txBody>
      </p:sp>
      <p:cxnSp>
        <p:nvCxnSpPr>
          <p:cNvPr id="7" name="直線矢印コネクタ 6">
            <a:extLst>
              <a:ext uri="{FF2B5EF4-FFF2-40B4-BE49-F238E27FC236}">
                <a16:creationId xmlns:a16="http://schemas.microsoft.com/office/drawing/2014/main" id="{29348E04-21FD-8240-BA33-6B96ABAA32BB}"/>
              </a:ext>
            </a:extLst>
          </p:cNvPr>
          <p:cNvCxnSpPr/>
          <p:nvPr/>
        </p:nvCxnSpPr>
        <p:spPr>
          <a:xfrm>
            <a:off x="7023652" y="1292087"/>
            <a:ext cx="0" cy="28492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線矢印コネクタ 10">
            <a:extLst>
              <a:ext uri="{FF2B5EF4-FFF2-40B4-BE49-F238E27FC236}">
                <a16:creationId xmlns:a16="http://schemas.microsoft.com/office/drawing/2014/main" id="{308666CD-9AFE-AE40-8B6D-92F1B04879AE}"/>
              </a:ext>
            </a:extLst>
          </p:cNvPr>
          <p:cNvCxnSpPr/>
          <p:nvPr/>
        </p:nvCxnSpPr>
        <p:spPr>
          <a:xfrm flipV="1">
            <a:off x="8474765" y="1716157"/>
            <a:ext cx="0" cy="23191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8566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9E1DE53-2381-E14A-ABED-CB90B3974D70}"/>
              </a:ext>
            </a:extLst>
          </p:cNvPr>
          <p:cNvSpPr>
            <a:spLocks noGrp="1"/>
          </p:cNvSpPr>
          <p:nvPr>
            <p:ph idx="1"/>
          </p:nvPr>
        </p:nvSpPr>
        <p:spPr>
          <a:xfrm>
            <a:off x="44179" y="481342"/>
            <a:ext cx="5421881" cy="4525963"/>
          </a:xfrm>
        </p:spPr>
        <p:txBody>
          <a:bodyPr>
            <a:normAutofit/>
          </a:bodyPr>
          <a:lstStyle/>
          <a:p>
            <a:endParaRPr kumimoji="1" lang="en-US" altLang="ja-JP" sz="2400" dirty="0">
              <a:latin typeface="Times New Roman" panose="02020603050405020304" pitchFamily="18" charset="0"/>
              <a:cs typeface="Times New Roman" panose="02020603050405020304" pitchFamily="18" charset="0"/>
            </a:endParaRPr>
          </a:p>
          <a:p>
            <a:r>
              <a:rPr kumimoji="1" lang="en-US" altLang="ja-JP" sz="2400" dirty="0">
                <a:latin typeface="Times New Roman" panose="02020603050405020304" pitchFamily="18" charset="0"/>
                <a:cs typeface="Times New Roman" panose="02020603050405020304" pitchFamily="18" charset="0"/>
              </a:rPr>
              <a:t>High pulsed fraction of X-ray emission</a:t>
            </a:r>
            <a:endParaRPr kumimoji="1" lang="en-US" altLang="ja-JP" sz="2800" dirty="0">
              <a:solidFill>
                <a:srgbClr val="FF0000"/>
              </a:solidFill>
              <a:latin typeface="Times New Roman" panose="02020603050405020304" pitchFamily="18" charset="0"/>
              <a:cs typeface="Times New Roman" panose="02020603050405020304" pitchFamily="18" charset="0"/>
            </a:endParaRPr>
          </a:p>
          <a:p>
            <a:pPr marL="0" indent="0">
              <a:buNone/>
            </a:pPr>
            <a:r>
              <a:rPr kumimoji="1" lang="en-US" altLang="ja-JP" sz="1800" dirty="0">
                <a:latin typeface="Times New Roman" panose="02020603050405020304" pitchFamily="18" charset="0"/>
                <a:cs typeface="Times New Roman" panose="02020603050405020304" pitchFamily="18" charset="0"/>
                <a:sym typeface="Wingdings" pitchFamily="2" charset="2"/>
              </a:rPr>
              <a:t>  </a:t>
            </a:r>
            <a:r>
              <a:rPr kumimoji="1" lang="en-US" altLang="ja-JP" sz="1800" dirty="0">
                <a:latin typeface="Times New Roman" panose="02020603050405020304" pitchFamily="18" charset="0"/>
                <a:cs typeface="Times New Roman" panose="02020603050405020304" pitchFamily="18" charset="0"/>
              </a:rPr>
              <a:t>It seems </a:t>
            </a:r>
            <a:r>
              <a:rPr kumimoji="1" lang="en-US" altLang="ja-JP" sz="1800" dirty="0">
                <a:solidFill>
                  <a:srgbClr val="FF0000"/>
                </a:solidFill>
                <a:latin typeface="Times New Roman" panose="02020603050405020304" pitchFamily="18" charset="0"/>
                <a:cs typeface="Times New Roman" panose="02020603050405020304" pitchFamily="18" charset="0"/>
              </a:rPr>
              <a:t>the light bending </a:t>
            </a:r>
            <a:r>
              <a:rPr kumimoji="1" lang="en-US" altLang="ja-JP" sz="1800" dirty="0">
                <a:latin typeface="Times New Roman" panose="02020603050405020304" pitchFamily="18" charset="0"/>
                <a:cs typeface="Times New Roman" panose="02020603050405020304" pitchFamily="18" charset="0"/>
              </a:rPr>
              <a:t>effect is not important.</a:t>
            </a:r>
          </a:p>
          <a:p>
            <a:pPr>
              <a:buFont typeface="Wingdings" pitchFamily="2" charset="2"/>
              <a:buChar char="à"/>
            </a:pPr>
            <a:r>
              <a:rPr kumimoji="1" lang="en-US" altLang="ja-JP" sz="1800" dirty="0">
                <a:latin typeface="Times New Roman" panose="02020603050405020304" pitchFamily="18" charset="0"/>
                <a:cs typeface="Times New Roman" panose="02020603050405020304" pitchFamily="18" charset="0"/>
              </a:rPr>
              <a:t>Beaming effect due to the strong magnetic field would not explain the pulse shape.  </a:t>
            </a:r>
          </a:p>
          <a:p>
            <a:pPr>
              <a:buFont typeface="Wingdings" pitchFamily="2" charset="2"/>
              <a:buChar char="à"/>
            </a:pPr>
            <a:endParaRPr kumimoji="1" lang="en-US" altLang="ja-JP" sz="1800" dirty="0">
              <a:latin typeface="Times New Roman" panose="02020603050405020304" pitchFamily="18" charset="0"/>
              <a:cs typeface="Times New Roman" panose="02020603050405020304" pitchFamily="18" charset="0"/>
            </a:endParaRPr>
          </a:p>
          <a:p>
            <a:r>
              <a:rPr kumimoji="1" lang="en-US" altLang="ja-JP" sz="1800" dirty="0">
                <a:latin typeface="Times New Roman" panose="02020603050405020304" pitchFamily="18" charset="0"/>
                <a:cs typeface="Times New Roman" panose="02020603050405020304" pitchFamily="18" charset="0"/>
              </a:rPr>
              <a:t>The temperature of north and south poles could be different ?</a:t>
            </a:r>
          </a:p>
          <a:p>
            <a:r>
              <a:rPr kumimoji="1" lang="en-US" altLang="ja-JP" sz="1800" dirty="0">
                <a:latin typeface="Times New Roman" panose="02020603050405020304" pitchFamily="18" charset="0"/>
                <a:cs typeface="Times New Roman" panose="02020603050405020304" pitchFamily="18" charset="0"/>
              </a:rPr>
              <a:t>Light and large NS? </a:t>
            </a:r>
          </a:p>
          <a:p>
            <a:pPr marL="0" indent="0">
              <a:buNone/>
            </a:pPr>
            <a:endParaRPr kumimoji="1" lang="ja-JP" altLang="en-US" sz="2800">
              <a:latin typeface="Times New Roman" panose="02020603050405020304" pitchFamily="18" charset="0"/>
              <a:cs typeface="Times New Roman" panose="02020603050405020304" pitchFamily="18" charset="0"/>
            </a:endParaRPr>
          </a:p>
        </p:txBody>
      </p:sp>
      <p:pic>
        <p:nvPicPr>
          <p:cNvPr id="4" name="図 3">
            <a:extLst>
              <a:ext uri="{FF2B5EF4-FFF2-40B4-BE49-F238E27FC236}">
                <a16:creationId xmlns:a16="http://schemas.microsoft.com/office/drawing/2014/main" id="{60DE8CD1-FAD7-E34F-8ADB-87D30C327B11}"/>
              </a:ext>
            </a:extLst>
          </p:cNvPr>
          <p:cNvPicPr>
            <a:picLocks noChangeAspect="1"/>
          </p:cNvPicPr>
          <p:nvPr/>
        </p:nvPicPr>
        <p:blipFill>
          <a:blip r:embed="rId2"/>
          <a:stretch>
            <a:fillRect/>
          </a:stretch>
        </p:blipFill>
        <p:spPr>
          <a:xfrm>
            <a:off x="5262056" y="724328"/>
            <a:ext cx="3632587" cy="2930192"/>
          </a:xfrm>
          <a:prstGeom prst="rect">
            <a:avLst/>
          </a:prstGeom>
        </p:spPr>
      </p:pic>
      <p:cxnSp>
        <p:nvCxnSpPr>
          <p:cNvPr id="6" name="直線コネクタ 5">
            <a:extLst>
              <a:ext uri="{FF2B5EF4-FFF2-40B4-BE49-F238E27FC236}">
                <a16:creationId xmlns:a16="http://schemas.microsoft.com/office/drawing/2014/main" id="{B47399B7-CE5C-F648-98BC-104796C19DB2}"/>
              </a:ext>
            </a:extLst>
          </p:cNvPr>
          <p:cNvCxnSpPr>
            <a:cxnSpLocks/>
          </p:cNvCxnSpPr>
          <p:nvPr/>
        </p:nvCxnSpPr>
        <p:spPr>
          <a:xfrm>
            <a:off x="5556548" y="3195363"/>
            <a:ext cx="3277456"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7" name="テキスト ボックス 6">
            <a:extLst>
              <a:ext uri="{FF2B5EF4-FFF2-40B4-BE49-F238E27FC236}">
                <a16:creationId xmlns:a16="http://schemas.microsoft.com/office/drawing/2014/main" id="{78EA2B42-BBAC-7D42-B8D7-0A878BBA1D17}"/>
              </a:ext>
            </a:extLst>
          </p:cNvPr>
          <p:cNvSpPr txBox="1"/>
          <p:nvPr/>
        </p:nvSpPr>
        <p:spPr>
          <a:xfrm>
            <a:off x="6986498" y="2826031"/>
            <a:ext cx="1057084" cy="369332"/>
          </a:xfrm>
          <a:prstGeom prst="rect">
            <a:avLst/>
          </a:prstGeom>
          <a:noFill/>
        </p:spPr>
        <p:txBody>
          <a:bodyPr wrap="square" rtlCol="0">
            <a:spAutoFit/>
          </a:bodyPr>
          <a:lstStyle/>
          <a:p>
            <a:r>
              <a:rPr kumimoji="1" lang="en-US" altLang="ja-JP" dirty="0">
                <a:solidFill>
                  <a:srgbClr val="FF0000"/>
                </a:solidFill>
              </a:rPr>
              <a:t>BKG level</a:t>
            </a:r>
            <a:endParaRPr kumimoji="1" lang="ja-JP" altLang="en-US">
              <a:solidFill>
                <a:srgbClr val="FF0000"/>
              </a:solidFill>
            </a:endParaRPr>
          </a:p>
        </p:txBody>
      </p:sp>
      <p:sp>
        <p:nvSpPr>
          <p:cNvPr id="8" name="标题 1">
            <a:extLst>
              <a:ext uri="{FF2B5EF4-FFF2-40B4-BE49-F238E27FC236}">
                <a16:creationId xmlns:a16="http://schemas.microsoft.com/office/drawing/2014/main" id="{628B65DF-EA7B-DE47-BC27-F604871B0EC7}"/>
              </a:ext>
            </a:extLst>
          </p:cNvPr>
          <p:cNvSpPr txBox="1">
            <a:spLocks/>
          </p:cNvSpPr>
          <p:nvPr/>
        </p:nvSpPr>
        <p:spPr>
          <a:xfrm>
            <a:off x="0" y="1"/>
            <a:ext cx="9144000" cy="777656"/>
          </a:xfrm>
          <a:prstGeom prst="rect">
            <a:avLst/>
          </a:prstGeom>
          <a:solidFill>
            <a:srgbClr val="0000FF"/>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zh-CN" sz="2800" dirty="0">
                <a:solidFill>
                  <a:srgbClr val="FFFFFF"/>
                </a:solidFill>
                <a:latin typeface="Calisto MT"/>
                <a:ea typeface="ＭＳ 明朝"/>
                <a:cs typeface="Calisto MT"/>
              </a:rPr>
              <a:t>2. State switching of PSR J2021+4026</a:t>
            </a:r>
            <a:endParaRPr kumimoji="1" lang="zh-CN" altLang="en-US" sz="2800" dirty="0">
              <a:solidFill>
                <a:srgbClr val="FFFFFF"/>
              </a:solidFill>
              <a:latin typeface="Calisto MT"/>
              <a:ea typeface="ＭＳ 明朝"/>
              <a:cs typeface="Calisto MT"/>
            </a:endParaRPr>
          </a:p>
        </p:txBody>
      </p:sp>
      <p:pic>
        <p:nvPicPr>
          <p:cNvPr id="10" name="Picture 2">
            <a:extLst>
              <a:ext uri="{FF2B5EF4-FFF2-40B4-BE49-F238E27FC236}">
                <a16:creationId xmlns:a16="http://schemas.microsoft.com/office/drawing/2014/main" id="{FE70A227-760E-384C-8D06-182CE33724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5236" y="4113676"/>
            <a:ext cx="3365031" cy="25670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D6F0A332-2A3A-EB42-AD68-737B6311AC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770" y="4023850"/>
            <a:ext cx="3365032" cy="2567039"/>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DCE385F9-8654-6C42-A003-59269AA5E44B}"/>
              </a:ext>
            </a:extLst>
          </p:cNvPr>
          <p:cNvSpPr txBox="1"/>
          <p:nvPr/>
        </p:nvSpPr>
        <p:spPr>
          <a:xfrm>
            <a:off x="4487081" y="3744344"/>
            <a:ext cx="3085140" cy="369332"/>
          </a:xfrm>
          <a:prstGeom prst="rect">
            <a:avLst/>
          </a:prstGeom>
          <a:noFill/>
        </p:spPr>
        <p:txBody>
          <a:bodyPr wrap="none" rtlCol="0">
            <a:spAutoFit/>
          </a:bodyPr>
          <a:lstStyle/>
          <a:p>
            <a:r>
              <a:rPr kumimoji="1" lang="en-US" altLang="ja-JP" dirty="0"/>
              <a:t>Light bending + beaming effect</a:t>
            </a:r>
            <a:endParaRPr kumimoji="1" lang="ja-JP" altLang="en-US"/>
          </a:p>
        </p:txBody>
      </p:sp>
      <p:sp>
        <p:nvSpPr>
          <p:cNvPr id="15" name="テキスト ボックス 14">
            <a:extLst>
              <a:ext uri="{FF2B5EF4-FFF2-40B4-BE49-F238E27FC236}">
                <a16:creationId xmlns:a16="http://schemas.microsoft.com/office/drawing/2014/main" id="{26E8080A-BEB8-A041-9CC1-EA1EEF14A4A9}"/>
              </a:ext>
            </a:extLst>
          </p:cNvPr>
          <p:cNvSpPr txBox="1"/>
          <p:nvPr/>
        </p:nvSpPr>
        <p:spPr>
          <a:xfrm>
            <a:off x="1415676" y="3654518"/>
            <a:ext cx="1564339" cy="369332"/>
          </a:xfrm>
          <a:prstGeom prst="rect">
            <a:avLst/>
          </a:prstGeom>
          <a:noFill/>
        </p:spPr>
        <p:txBody>
          <a:bodyPr wrap="none" rtlCol="0">
            <a:spAutoFit/>
          </a:bodyPr>
          <a:lstStyle/>
          <a:p>
            <a:r>
              <a:rPr kumimoji="1" lang="en-US" altLang="ja-JP" dirty="0"/>
              <a:t>Light bending  </a:t>
            </a:r>
            <a:endParaRPr kumimoji="1" lang="ja-JP" altLang="en-US"/>
          </a:p>
        </p:txBody>
      </p:sp>
      <p:cxnSp>
        <p:nvCxnSpPr>
          <p:cNvPr id="5" name="直線矢印コネクタ 4">
            <a:extLst>
              <a:ext uri="{FF2B5EF4-FFF2-40B4-BE49-F238E27FC236}">
                <a16:creationId xmlns:a16="http://schemas.microsoft.com/office/drawing/2014/main" id="{CEE77ADB-EDAE-344A-902A-271B361B0B3D}"/>
              </a:ext>
            </a:extLst>
          </p:cNvPr>
          <p:cNvCxnSpPr/>
          <p:nvPr/>
        </p:nvCxnSpPr>
        <p:spPr>
          <a:xfrm flipV="1">
            <a:off x="3176861" y="4306558"/>
            <a:ext cx="0" cy="2754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テキスト ボックス 8">
            <a:extLst>
              <a:ext uri="{FF2B5EF4-FFF2-40B4-BE49-F238E27FC236}">
                <a16:creationId xmlns:a16="http://schemas.microsoft.com/office/drawing/2014/main" id="{BDE446A6-CA97-1C4B-AB3C-47B40174EE7C}"/>
              </a:ext>
            </a:extLst>
          </p:cNvPr>
          <p:cNvSpPr txBox="1"/>
          <p:nvPr/>
        </p:nvSpPr>
        <p:spPr>
          <a:xfrm>
            <a:off x="2568020" y="4551829"/>
            <a:ext cx="1217682" cy="430887"/>
          </a:xfrm>
          <a:prstGeom prst="rect">
            <a:avLst/>
          </a:prstGeom>
          <a:noFill/>
        </p:spPr>
        <p:txBody>
          <a:bodyPr wrap="square" rtlCol="0">
            <a:spAutoFit/>
          </a:bodyPr>
          <a:lstStyle/>
          <a:p>
            <a:r>
              <a:rPr kumimoji="1" lang="en-US" altLang="ja-JP" sz="1100" dirty="0">
                <a:latin typeface="Times New Roman" panose="02020603050405020304" pitchFamily="18" charset="0"/>
                <a:cs typeface="Times New Roman" panose="02020603050405020304" pitchFamily="18" charset="0"/>
              </a:rPr>
              <a:t>Contribution from unseen pole</a:t>
            </a:r>
            <a:endParaRPr kumimoji="1" lang="ja-JP" altLang="en-US" sz="11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034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79ED6936-1D9E-3145-AEAE-5855181740D6}"/>
              </a:ext>
            </a:extLst>
          </p:cNvPr>
          <p:cNvPicPr>
            <a:picLocks noChangeAspect="1"/>
          </p:cNvPicPr>
          <p:nvPr/>
        </p:nvPicPr>
        <p:blipFill>
          <a:blip r:embed="rId3"/>
          <a:stretch>
            <a:fillRect/>
          </a:stretch>
        </p:blipFill>
        <p:spPr>
          <a:xfrm>
            <a:off x="657121" y="2585770"/>
            <a:ext cx="7535714" cy="4058691"/>
          </a:xfrm>
          <a:prstGeom prst="rect">
            <a:avLst/>
          </a:prstGeom>
        </p:spPr>
      </p:pic>
      <mc:AlternateContent xmlns:mc="http://schemas.openxmlformats.org/markup-compatibility/2006" xmlns:a14="http://schemas.microsoft.com/office/drawing/2010/main">
        <mc:Choice Requires="a14">
          <p:sp>
            <p:nvSpPr>
              <p:cNvPr id="3" name="内容占位符 2"/>
              <p:cNvSpPr>
                <a:spLocks noGrp="1"/>
              </p:cNvSpPr>
              <p:nvPr>
                <p:ph idx="1"/>
              </p:nvPr>
            </p:nvSpPr>
            <p:spPr>
              <a:xfrm>
                <a:off x="269630" y="741091"/>
                <a:ext cx="8874369" cy="2009924"/>
              </a:xfrm>
            </p:spPr>
            <p:txBody>
              <a:bodyPr>
                <a:noAutofit/>
              </a:bodyPr>
              <a:lstStyle/>
              <a:p>
                <a:r>
                  <a:rPr kumimoji="1" lang="en-US" altLang="zh-CN" sz="2400" dirty="0">
                    <a:solidFill>
                      <a:srgbClr val="0000FF"/>
                    </a:solidFill>
                    <a:latin typeface="Calisto MT"/>
                    <a:cs typeface="Calisto MT"/>
                  </a:rPr>
                  <a:t>Switching between different states:</a:t>
                </a:r>
              </a:p>
              <a:p>
                <a:pPr>
                  <a:buFontTx/>
                  <a:buChar char="-"/>
                </a:pPr>
                <a:r>
                  <a:rPr kumimoji="1" lang="en-US" altLang="zh-CN" sz="1800" dirty="0">
                    <a:latin typeface="Calisto MT"/>
                    <a:cs typeface="Calisto MT"/>
                  </a:rPr>
                  <a:t>Abrupt spin down change (glitch?)  may be  probably occurred every </a:t>
                </a:r>
                <a14:m>
                  <m:oMath xmlns:m="http://schemas.openxmlformats.org/officeDocument/2006/math">
                    <m:sSub>
                      <m:sSubPr>
                        <m:ctrlPr>
                          <a:rPr kumimoji="1" lang="en-US" altLang="zh-CN" sz="1800" b="0" i="1" smtClean="0">
                            <a:latin typeface="Cambria Math" panose="02040503050406030204" pitchFamily="18" charset="0"/>
                            <a:cs typeface="Calisto MT"/>
                          </a:rPr>
                        </m:ctrlPr>
                      </m:sSubPr>
                      <m:e>
                        <m:r>
                          <a:rPr kumimoji="1" lang="en-US" altLang="zh-CN" sz="1800" b="0" i="1" smtClean="0">
                            <a:latin typeface="Cambria Math" panose="02040503050406030204" pitchFamily="18" charset="0"/>
                            <a:cs typeface="Calisto MT"/>
                          </a:rPr>
                          <m:t>𝜏</m:t>
                        </m:r>
                      </m:e>
                      <m:sub>
                        <m:r>
                          <a:rPr kumimoji="1" lang="en-US" altLang="zh-CN" sz="1800" b="0" i="1" smtClean="0">
                            <a:latin typeface="Cambria Math" panose="02040503050406030204" pitchFamily="18" charset="0"/>
                            <a:cs typeface="Calisto MT"/>
                          </a:rPr>
                          <m:t>𝑠</m:t>
                        </m:r>
                      </m:sub>
                    </m:sSub>
                  </m:oMath>
                </a14:m>
                <a:r>
                  <a:rPr kumimoji="1" lang="en-US" altLang="zh-CN" sz="1800" dirty="0">
                    <a:latin typeface="Calisto MT"/>
                    <a:cs typeface="Calisto MT"/>
                  </a:rPr>
                  <a:t>~6-7 years</a:t>
                </a:r>
              </a:p>
              <a:p>
                <a:pPr>
                  <a:buFontTx/>
                  <a:buChar char="-"/>
                </a:pPr>
                <a:r>
                  <a:rPr kumimoji="1" lang="en-US" altLang="zh-CN" sz="1800" dirty="0">
                    <a:latin typeface="Calisto MT"/>
                    <a:cs typeface="Calisto MT"/>
                  </a:rPr>
                  <a:t>A state change from high gamma-ray flux/low spin down state (</a:t>
                </a:r>
                <a:r>
                  <a:rPr kumimoji="1" lang="en-US" altLang="zh-CN" sz="1800" dirty="0">
                    <a:solidFill>
                      <a:srgbClr val="FF0000"/>
                    </a:solidFill>
                    <a:latin typeface="Calisto MT"/>
                    <a:cs typeface="Calisto MT"/>
                  </a:rPr>
                  <a:t>HGF/LSD</a:t>
                </a:r>
                <a:r>
                  <a:rPr kumimoji="1" lang="en-US" altLang="zh-CN" sz="1800" dirty="0">
                    <a:latin typeface="Calisto MT"/>
                    <a:cs typeface="Calisto MT"/>
                  </a:rPr>
                  <a:t>) to low gamma-ray flux/high spin down state  (</a:t>
                </a:r>
                <a:r>
                  <a:rPr kumimoji="1" lang="en-US" altLang="zh-CN" sz="1800" dirty="0">
                    <a:solidFill>
                      <a:srgbClr val="1E35FF"/>
                    </a:solidFill>
                    <a:latin typeface="Calisto MT"/>
                    <a:cs typeface="Calisto MT"/>
                  </a:rPr>
                  <a:t>LGF/HSD</a:t>
                </a:r>
                <a:r>
                  <a:rPr kumimoji="1" lang="en-US" altLang="zh-CN" sz="1800" dirty="0">
                    <a:latin typeface="Calisto MT"/>
                    <a:cs typeface="Calisto MT"/>
                  </a:rPr>
                  <a:t>).</a:t>
                </a:r>
              </a:p>
              <a:p>
                <a:pPr>
                  <a:buFontTx/>
                  <a:buChar char="-"/>
                </a:pPr>
                <a:r>
                  <a:rPr kumimoji="1" lang="en-US" altLang="zh-CN" sz="1800" dirty="0">
                    <a:latin typeface="Calisto MT"/>
                    <a:cs typeface="Calisto MT"/>
                  </a:rPr>
                  <a:t>Each state may continue several years. </a:t>
                </a: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269630" y="741091"/>
                <a:ext cx="8874369" cy="2009924"/>
              </a:xfrm>
              <a:blipFill>
                <a:blip r:embed="rId4"/>
                <a:stretch>
                  <a:fillRect l="-857" t="-1875"/>
                </a:stretch>
              </a:blipFill>
            </p:spPr>
            <p:txBody>
              <a:bodyPr/>
              <a:lstStyle/>
              <a:p>
                <a:r>
                  <a:rPr lang="en-US">
                    <a:noFill/>
                  </a:rPr>
                  <a:t> </a:t>
                </a:r>
              </a:p>
            </p:txBody>
          </p:sp>
        </mc:Fallback>
      </mc:AlternateContent>
      <p:sp>
        <p:nvSpPr>
          <p:cNvPr id="8" name="标题 1"/>
          <p:cNvSpPr txBox="1">
            <a:spLocks/>
          </p:cNvSpPr>
          <p:nvPr/>
        </p:nvSpPr>
        <p:spPr>
          <a:xfrm>
            <a:off x="0" y="1"/>
            <a:ext cx="9144000" cy="777656"/>
          </a:xfrm>
          <a:prstGeom prst="rect">
            <a:avLst/>
          </a:prstGeom>
          <a:solidFill>
            <a:srgbClr val="0000FF"/>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zh-CN" sz="2800" dirty="0">
                <a:solidFill>
                  <a:srgbClr val="FFFFFF"/>
                </a:solidFill>
                <a:latin typeface="Calisto MT"/>
                <a:ea typeface="ＭＳ 明朝"/>
                <a:cs typeface="Calisto MT"/>
              </a:rPr>
              <a:t>2. State switching of PSR J2021+4026</a:t>
            </a:r>
            <a:endParaRPr kumimoji="1" lang="zh-CN" altLang="en-US" sz="2800" dirty="0">
              <a:solidFill>
                <a:srgbClr val="FFFFFF"/>
              </a:solidFill>
              <a:latin typeface="Calisto MT"/>
              <a:ea typeface="ＭＳ 明朝"/>
              <a:cs typeface="Calisto MT"/>
            </a:endParaRPr>
          </a:p>
        </p:txBody>
      </p:sp>
      <p:sp>
        <p:nvSpPr>
          <p:cNvPr id="5" name="テキスト ボックス 4">
            <a:extLst>
              <a:ext uri="{FF2B5EF4-FFF2-40B4-BE49-F238E27FC236}">
                <a16:creationId xmlns:a16="http://schemas.microsoft.com/office/drawing/2014/main" id="{4B914614-3A30-F14F-9C1A-0C8583EF14DE}"/>
              </a:ext>
            </a:extLst>
          </p:cNvPr>
          <p:cNvSpPr txBox="1"/>
          <p:nvPr/>
        </p:nvSpPr>
        <p:spPr>
          <a:xfrm>
            <a:off x="1774092" y="4360721"/>
            <a:ext cx="1290738" cy="369332"/>
          </a:xfrm>
          <a:prstGeom prst="rect">
            <a:avLst/>
          </a:prstGeom>
          <a:solidFill>
            <a:schemeClr val="bg1"/>
          </a:solidFill>
        </p:spPr>
        <p:txBody>
          <a:bodyPr wrap="none" rtlCol="0">
            <a:spAutoFit/>
          </a:bodyPr>
          <a:lstStyle/>
          <a:p>
            <a:r>
              <a:rPr lang="en-US" dirty="0">
                <a:solidFill>
                  <a:srgbClr val="FF0000"/>
                </a:solidFill>
                <a:latin typeface="Calisto MT" panose="02040603050505030304" pitchFamily="18" charset="0"/>
              </a:rPr>
              <a:t>HGF/LSD</a:t>
            </a:r>
          </a:p>
        </p:txBody>
      </p:sp>
      <p:sp>
        <p:nvSpPr>
          <p:cNvPr id="16" name="テキスト ボックス 15">
            <a:extLst>
              <a:ext uri="{FF2B5EF4-FFF2-40B4-BE49-F238E27FC236}">
                <a16:creationId xmlns:a16="http://schemas.microsoft.com/office/drawing/2014/main" id="{6FA776E6-963E-444B-8B78-8AC5EABA79EA}"/>
              </a:ext>
            </a:extLst>
          </p:cNvPr>
          <p:cNvSpPr txBox="1"/>
          <p:nvPr/>
        </p:nvSpPr>
        <p:spPr>
          <a:xfrm>
            <a:off x="3782046" y="4407005"/>
            <a:ext cx="1285865" cy="369332"/>
          </a:xfrm>
          <a:prstGeom prst="rect">
            <a:avLst/>
          </a:prstGeom>
          <a:solidFill>
            <a:schemeClr val="bg1"/>
          </a:solidFill>
        </p:spPr>
        <p:txBody>
          <a:bodyPr wrap="none" rtlCol="0">
            <a:spAutoFit/>
          </a:bodyPr>
          <a:lstStyle/>
          <a:p>
            <a:r>
              <a:rPr lang="en-US" dirty="0">
                <a:solidFill>
                  <a:srgbClr val="1E35FF"/>
                </a:solidFill>
                <a:latin typeface="Calisto MT" panose="02040603050505030304" pitchFamily="18" charset="0"/>
              </a:rPr>
              <a:t>LGF/HSD</a:t>
            </a:r>
          </a:p>
        </p:txBody>
      </p:sp>
      <p:sp>
        <p:nvSpPr>
          <p:cNvPr id="17" name="テキスト ボックス 16">
            <a:extLst>
              <a:ext uri="{FF2B5EF4-FFF2-40B4-BE49-F238E27FC236}">
                <a16:creationId xmlns:a16="http://schemas.microsoft.com/office/drawing/2014/main" id="{2B718C8B-9D35-2F4E-B015-4359460C2F61}"/>
              </a:ext>
            </a:extLst>
          </p:cNvPr>
          <p:cNvSpPr txBox="1"/>
          <p:nvPr/>
        </p:nvSpPr>
        <p:spPr>
          <a:xfrm>
            <a:off x="5451230" y="4360721"/>
            <a:ext cx="1290738" cy="369332"/>
          </a:xfrm>
          <a:prstGeom prst="rect">
            <a:avLst/>
          </a:prstGeom>
          <a:solidFill>
            <a:schemeClr val="bg1"/>
          </a:solidFill>
        </p:spPr>
        <p:txBody>
          <a:bodyPr wrap="none" rtlCol="0">
            <a:spAutoFit/>
          </a:bodyPr>
          <a:lstStyle/>
          <a:p>
            <a:r>
              <a:rPr lang="en-US" dirty="0">
                <a:solidFill>
                  <a:srgbClr val="FF0000"/>
                </a:solidFill>
                <a:latin typeface="Calisto MT" panose="02040603050505030304" pitchFamily="18" charset="0"/>
              </a:rPr>
              <a:t>HGF/LSD</a:t>
            </a:r>
          </a:p>
        </p:txBody>
      </p:sp>
      <p:sp>
        <p:nvSpPr>
          <p:cNvPr id="18" name="テキスト ボックス 17">
            <a:extLst>
              <a:ext uri="{FF2B5EF4-FFF2-40B4-BE49-F238E27FC236}">
                <a16:creationId xmlns:a16="http://schemas.microsoft.com/office/drawing/2014/main" id="{97519FC2-9F55-884E-BBF9-816B6DFCD628}"/>
              </a:ext>
            </a:extLst>
          </p:cNvPr>
          <p:cNvSpPr txBox="1"/>
          <p:nvPr/>
        </p:nvSpPr>
        <p:spPr>
          <a:xfrm>
            <a:off x="7127123" y="4430450"/>
            <a:ext cx="1285865" cy="369332"/>
          </a:xfrm>
          <a:prstGeom prst="rect">
            <a:avLst/>
          </a:prstGeom>
          <a:solidFill>
            <a:schemeClr val="bg1"/>
          </a:solidFill>
        </p:spPr>
        <p:txBody>
          <a:bodyPr wrap="none" rtlCol="0">
            <a:spAutoFit/>
          </a:bodyPr>
          <a:lstStyle/>
          <a:p>
            <a:r>
              <a:rPr lang="en-US" dirty="0">
                <a:solidFill>
                  <a:srgbClr val="1E35FF"/>
                </a:solidFill>
                <a:latin typeface="Calisto MT" panose="02040603050505030304" pitchFamily="18" charset="0"/>
              </a:rPr>
              <a:t>LGF/HSD</a:t>
            </a:r>
          </a:p>
        </p:txBody>
      </p:sp>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076E7C19-7213-5B41-B0D4-67F0AAB8ADFC}"/>
                  </a:ext>
                </a:extLst>
              </p:cNvPr>
              <p:cNvSpPr txBox="1"/>
              <p:nvPr/>
            </p:nvSpPr>
            <p:spPr>
              <a:xfrm rot="16200000">
                <a:off x="201423" y="5318260"/>
                <a:ext cx="1422634" cy="246221"/>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𝜈</m:t>
                          </m:r>
                        </m:e>
                      </m:acc>
                      <m:r>
                        <a:rPr lang="en-US" sz="1600" b="0" i="1" smtClean="0">
                          <a:latin typeface="Cambria Math" panose="02040503050406030204" pitchFamily="18" charset="0"/>
                        </a:rPr>
                        <m:t>(</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−13</m:t>
                          </m:r>
                        </m:sup>
                      </m:sSup>
                      <m:r>
                        <m:rPr>
                          <m:sty m:val="p"/>
                        </m:rPr>
                        <a:rPr lang="en-US" sz="1600" b="0" i="0" smtClean="0">
                          <a:latin typeface="Cambria Math" panose="02040503050406030204" pitchFamily="18" charset="0"/>
                        </a:rPr>
                        <m:t>Hz</m:t>
                      </m:r>
                      <m:r>
                        <a:rPr lang="en-US" sz="1600" b="0" i="0" smtClean="0">
                          <a:latin typeface="Cambria Math" panose="02040503050406030204" pitchFamily="18" charset="0"/>
                        </a:rPr>
                        <m:t> </m:t>
                      </m:r>
                      <m:sSup>
                        <m:sSupPr>
                          <m:ctrlPr>
                            <a:rPr lang="en-US" sz="1600" b="0" i="1" smtClean="0">
                              <a:latin typeface="Cambria Math" panose="02040503050406030204" pitchFamily="18" charset="0"/>
                            </a:rPr>
                          </m:ctrlPr>
                        </m:sSupPr>
                        <m:e>
                          <m:r>
                            <m:rPr>
                              <m:sty m:val="p"/>
                            </m:rPr>
                            <a:rPr lang="en-US" sz="1600" b="0" i="0" smtClean="0">
                              <a:latin typeface="Cambria Math" panose="02040503050406030204" pitchFamily="18" charset="0"/>
                            </a:rPr>
                            <m:t>s</m:t>
                          </m:r>
                        </m:e>
                        <m:sup>
                          <m:r>
                            <a:rPr lang="en-US" sz="1600" b="0" i="0" smtClean="0">
                              <a:latin typeface="Cambria Math" panose="02040503050406030204" pitchFamily="18" charset="0"/>
                            </a:rPr>
                            <m:t>−1</m:t>
                          </m:r>
                        </m:sup>
                      </m:sSup>
                      <m:r>
                        <a:rPr lang="en-US" sz="1600" b="0" i="1" smtClean="0">
                          <a:latin typeface="Cambria Math" panose="02040503050406030204" pitchFamily="18" charset="0"/>
                        </a:rPr>
                        <m:t>)</m:t>
                      </m:r>
                    </m:oMath>
                  </m:oMathPara>
                </a14:m>
                <a:endParaRPr lang="en-US" sz="2400" dirty="0"/>
              </a:p>
            </p:txBody>
          </p:sp>
        </mc:Choice>
        <mc:Fallback xmlns="">
          <p:sp>
            <p:nvSpPr>
              <p:cNvPr id="10" name="テキスト ボックス 9">
                <a:extLst>
                  <a:ext uri="{FF2B5EF4-FFF2-40B4-BE49-F238E27FC236}">
                    <a16:creationId xmlns:a16="http://schemas.microsoft.com/office/drawing/2014/main" id="{076E7C19-7213-5B41-B0D4-67F0AAB8ADFC}"/>
                  </a:ext>
                </a:extLst>
              </p:cNvPr>
              <p:cNvSpPr txBox="1">
                <a:spLocks noRot="1" noChangeAspect="1" noMove="1" noResize="1" noEditPoints="1" noAdjustHandles="1" noChangeArrowheads="1" noChangeShapeType="1" noTextEdit="1"/>
              </p:cNvSpPr>
              <p:nvPr/>
            </p:nvSpPr>
            <p:spPr>
              <a:xfrm rot="16200000">
                <a:off x="201423" y="5318260"/>
                <a:ext cx="1422634" cy="246221"/>
              </a:xfrm>
              <a:prstGeom prst="rect">
                <a:avLst/>
              </a:prstGeom>
              <a:blipFill>
                <a:blip r:embed="rId5"/>
                <a:stretch>
                  <a:fillRect l="-4762" t="-4464" r="-28571" b="-1786"/>
                </a:stretch>
              </a:blipFill>
            </p:spPr>
            <p:txBody>
              <a:bodyPr/>
              <a:lstStyle/>
              <a:p>
                <a:r>
                  <a:rPr lang="en-US">
                    <a:noFill/>
                  </a:rPr>
                  <a:t> </a:t>
                </a:r>
              </a:p>
            </p:txBody>
          </p:sp>
        </mc:Fallback>
      </mc:AlternateContent>
      <p:cxnSp>
        <p:nvCxnSpPr>
          <p:cNvPr id="4" name="直線矢印コネクタ 3">
            <a:extLst>
              <a:ext uri="{FF2B5EF4-FFF2-40B4-BE49-F238E27FC236}">
                <a16:creationId xmlns:a16="http://schemas.microsoft.com/office/drawing/2014/main" id="{EED954A7-6654-5C42-A8D6-8A8F7FA073CB}"/>
              </a:ext>
            </a:extLst>
          </p:cNvPr>
          <p:cNvCxnSpPr/>
          <p:nvPr/>
        </p:nvCxnSpPr>
        <p:spPr>
          <a:xfrm>
            <a:off x="3557116" y="2914021"/>
            <a:ext cx="3396343"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6" name="テキスト ボックス 5">
            <a:extLst>
              <a:ext uri="{FF2B5EF4-FFF2-40B4-BE49-F238E27FC236}">
                <a16:creationId xmlns:a16="http://schemas.microsoft.com/office/drawing/2014/main" id="{0BF5EA0F-C55D-2542-A8F4-68417FADA31A}"/>
              </a:ext>
            </a:extLst>
          </p:cNvPr>
          <p:cNvSpPr txBox="1"/>
          <p:nvPr/>
        </p:nvSpPr>
        <p:spPr>
          <a:xfrm>
            <a:off x="4883789" y="2930693"/>
            <a:ext cx="1022652" cy="369332"/>
          </a:xfrm>
          <a:prstGeom prst="rect">
            <a:avLst/>
          </a:prstGeom>
          <a:noFill/>
        </p:spPr>
        <p:txBody>
          <a:bodyPr wrap="none" rtlCol="0">
            <a:spAutoFit/>
          </a:bodyPr>
          <a:lstStyle/>
          <a:p>
            <a:r>
              <a:rPr kumimoji="1" lang="en-US" altLang="ja-JP" dirty="0">
                <a:solidFill>
                  <a:srgbClr val="FF0000"/>
                </a:solidFill>
                <a:latin typeface="Times New Roman" panose="02020603050405020304" pitchFamily="18" charset="0"/>
                <a:cs typeface="Times New Roman" panose="02020603050405020304" pitchFamily="18" charset="0"/>
              </a:rPr>
              <a:t>6.5 years</a:t>
            </a:r>
            <a:endParaRPr kumimoji="1" lang="ja-JP" altLang="en-US">
              <a:solidFill>
                <a:srgbClr val="FF0000"/>
              </a:solidFill>
              <a:latin typeface="Times New Roman" panose="02020603050405020304" pitchFamily="18" charset="0"/>
              <a:cs typeface="Times New Roman" panose="02020603050405020304" pitchFamily="18" charset="0"/>
            </a:endParaRPr>
          </a:p>
        </p:txBody>
      </p:sp>
      <p:cxnSp>
        <p:nvCxnSpPr>
          <p:cNvPr id="11" name="直線矢印コネクタ 10">
            <a:extLst>
              <a:ext uri="{FF2B5EF4-FFF2-40B4-BE49-F238E27FC236}">
                <a16:creationId xmlns:a16="http://schemas.microsoft.com/office/drawing/2014/main" id="{666B10AD-1475-1F4B-B496-E71514F8F8E8}"/>
              </a:ext>
            </a:extLst>
          </p:cNvPr>
          <p:cNvCxnSpPr/>
          <p:nvPr/>
        </p:nvCxnSpPr>
        <p:spPr>
          <a:xfrm>
            <a:off x="3667648" y="3429000"/>
            <a:ext cx="1400263" cy="0"/>
          </a:xfrm>
          <a:prstGeom prst="straightConnector1">
            <a:avLst/>
          </a:prstGeom>
          <a:ln>
            <a:solidFill>
              <a:srgbClr val="7030A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0" name="テキスト ボックス 19">
            <a:extLst>
              <a:ext uri="{FF2B5EF4-FFF2-40B4-BE49-F238E27FC236}">
                <a16:creationId xmlns:a16="http://schemas.microsoft.com/office/drawing/2014/main" id="{192C9827-41EE-C64E-87E6-BE436C5EB19B}"/>
              </a:ext>
            </a:extLst>
          </p:cNvPr>
          <p:cNvSpPr txBox="1"/>
          <p:nvPr/>
        </p:nvSpPr>
        <p:spPr>
          <a:xfrm>
            <a:off x="3913652" y="3429000"/>
            <a:ext cx="970137" cy="369332"/>
          </a:xfrm>
          <a:prstGeom prst="rect">
            <a:avLst/>
          </a:prstGeom>
          <a:noFill/>
          <a:ln>
            <a:noFill/>
          </a:ln>
        </p:spPr>
        <p:txBody>
          <a:bodyPr wrap="none" rtlCol="0">
            <a:spAutoFit/>
          </a:bodyPr>
          <a:lstStyle/>
          <a:p>
            <a:r>
              <a:rPr kumimoji="1" lang="en-US" altLang="ja-JP" dirty="0">
                <a:solidFill>
                  <a:srgbClr val="7030A0"/>
                </a:solidFill>
                <a:latin typeface="Times New Roman" panose="02020603050405020304" pitchFamily="18" charset="0"/>
                <a:cs typeface="Times New Roman" panose="02020603050405020304" pitchFamily="18" charset="0"/>
              </a:rPr>
              <a:t>~3 years</a:t>
            </a:r>
            <a:endParaRPr kumimoji="1" lang="ja-JP" altLang="en-US">
              <a:solidFill>
                <a:srgbClr val="7030A0"/>
              </a:solidFill>
              <a:latin typeface="Times New Roman" panose="02020603050405020304" pitchFamily="18" charset="0"/>
              <a:cs typeface="Times New Roman" panose="02020603050405020304" pitchFamily="18" charset="0"/>
            </a:endParaRPr>
          </a:p>
        </p:txBody>
      </p:sp>
      <p:cxnSp>
        <p:nvCxnSpPr>
          <p:cNvPr id="15" name="直線矢印コネクタ 14">
            <a:extLst>
              <a:ext uri="{FF2B5EF4-FFF2-40B4-BE49-F238E27FC236}">
                <a16:creationId xmlns:a16="http://schemas.microsoft.com/office/drawing/2014/main" id="{B0A9DD6E-FCAA-854B-A500-89FCDB3320CA}"/>
              </a:ext>
            </a:extLst>
          </p:cNvPr>
          <p:cNvCxnSpPr/>
          <p:nvPr/>
        </p:nvCxnSpPr>
        <p:spPr>
          <a:xfrm>
            <a:off x="7012725" y="3429000"/>
            <a:ext cx="1400263" cy="0"/>
          </a:xfrm>
          <a:prstGeom prst="straightConnector1">
            <a:avLst/>
          </a:prstGeom>
          <a:ln>
            <a:solidFill>
              <a:srgbClr val="7030A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直線矢印コネクタ 20">
            <a:extLst>
              <a:ext uri="{FF2B5EF4-FFF2-40B4-BE49-F238E27FC236}">
                <a16:creationId xmlns:a16="http://schemas.microsoft.com/office/drawing/2014/main" id="{7692BF52-6586-9A40-A4BD-D9039942DB83}"/>
              </a:ext>
            </a:extLst>
          </p:cNvPr>
          <p:cNvCxnSpPr/>
          <p:nvPr/>
        </p:nvCxnSpPr>
        <p:spPr>
          <a:xfrm>
            <a:off x="7012725" y="2930693"/>
            <a:ext cx="3396343"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 name="テキスト ボックス 1">
            <a:extLst>
              <a:ext uri="{FF2B5EF4-FFF2-40B4-BE49-F238E27FC236}">
                <a16:creationId xmlns:a16="http://schemas.microsoft.com/office/drawing/2014/main" id="{CE5035CA-A1CE-1E4D-A094-090EED29B802}"/>
              </a:ext>
            </a:extLst>
          </p:cNvPr>
          <p:cNvSpPr txBox="1"/>
          <p:nvPr/>
        </p:nvSpPr>
        <p:spPr>
          <a:xfrm>
            <a:off x="8192835" y="2975801"/>
            <a:ext cx="292068" cy="369332"/>
          </a:xfrm>
          <a:prstGeom prst="rect">
            <a:avLst/>
          </a:prstGeom>
          <a:noFill/>
        </p:spPr>
        <p:txBody>
          <a:bodyPr wrap="none" rtlCol="0">
            <a:spAutoFit/>
          </a:bodyPr>
          <a:lstStyle/>
          <a:p>
            <a:r>
              <a:rPr kumimoji="1" lang="en-US" altLang="ja-JP" dirty="0"/>
              <a:t>?</a:t>
            </a:r>
            <a:endParaRPr kumimoji="1" lang="ja-JP" altLang="en-US"/>
          </a:p>
        </p:txBody>
      </p:sp>
      <p:sp>
        <p:nvSpPr>
          <p:cNvPr id="22" name="テキスト ボックス 21">
            <a:extLst>
              <a:ext uri="{FF2B5EF4-FFF2-40B4-BE49-F238E27FC236}">
                <a16:creationId xmlns:a16="http://schemas.microsoft.com/office/drawing/2014/main" id="{8507DF33-E953-274B-BC05-7CD430737737}"/>
              </a:ext>
            </a:extLst>
          </p:cNvPr>
          <p:cNvSpPr txBox="1"/>
          <p:nvPr/>
        </p:nvSpPr>
        <p:spPr>
          <a:xfrm>
            <a:off x="7624021" y="3512868"/>
            <a:ext cx="292068" cy="369332"/>
          </a:xfrm>
          <a:prstGeom prst="rect">
            <a:avLst/>
          </a:prstGeom>
          <a:noFill/>
        </p:spPr>
        <p:txBody>
          <a:bodyPr wrap="none" rtlCol="0">
            <a:spAutoFit/>
          </a:bodyPr>
          <a:lstStyle/>
          <a:p>
            <a:r>
              <a:rPr kumimoji="1" lang="en-US" altLang="ja-JP" dirty="0"/>
              <a:t>?</a:t>
            </a:r>
            <a:endParaRPr kumimoji="1" lang="ja-JP" altLang="en-US"/>
          </a:p>
        </p:txBody>
      </p:sp>
    </p:spTree>
    <p:extLst>
      <p:ext uri="{BB962C8B-B14F-4D97-AF65-F5344CB8AC3E}">
        <p14:creationId xmlns:p14="http://schemas.microsoft.com/office/powerpoint/2010/main" val="4276702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B13645E8-280C-834E-B18C-1700AEF5418F}"/>
              </a:ext>
            </a:extLst>
          </p:cNvPr>
          <p:cNvSpPr txBox="1">
            <a:spLocks/>
          </p:cNvSpPr>
          <p:nvPr/>
        </p:nvSpPr>
        <p:spPr>
          <a:xfrm>
            <a:off x="0" y="0"/>
            <a:ext cx="9144000" cy="777656"/>
          </a:xfrm>
          <a:prstGeom prst="rect">
            <a:avLst/>
          </a:prstGeom>
          <a:solidFill>
            <a:schemeClr val="accent5">
              <a:lumMod val="75000"/>
            </a:schemeClr>
          </a:solidFill>
          <a:ln>
            <a:solidFill>
              <a:schemeClr val="accent5">
                <a:lumMod val="20000"/>
                <a:lumOff val="80000"/>
              </a:schemeClr>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zh-CN" sz="2800" dirty="0">
                <a:solidFill>
                  <a:srgbClr val="FFFFFF"/>
                </a:solidFill>
                <a:latin typeface="Calisto MT"/>
                <a:ea typeface="ＭＳ 明朝"/>
                <a:cs typeface="Calisto MT"/>
              </a:rPr>
              <a:t> 3. Observations for PSR J1119-6127</a:t>
            </a:r>
            <a:endParaRPr kumimoji="1" lang="zh-CN" altLang="en-US" sz="2800" dirty="0">
              <a:solidFill>
                <a:srgbClr val="FFFFFF"/>
              </a:solidFill>
              <a:latin typeface="Calisto MT"/>
              <a:ea typeface="ＭＳ 明朝"/>
              <a:cs typeface="Calisto MT"/>
            </a:endParaRPr>
          </a:p>
        </p:txBody>
      </p:sp>
      <mc:AlternateContent xmlns:mc="http://schemas.openxmlformats.org/markup-compatibility/2006" xmlns:a14="http://schemas.microsoft.com/office/drawing/2010/main">
        <mc:Choice Requires="a14">
          <p:sp>
            <p:nvSpPr>
              <p:cNvPr id="6" name="文本框 1">
                <a:extLst>
                  <a:ext uri="{FF2B5EF4-FFF2-40B4-BE49-F238E27FC236}">
                    <a16:creationId xmlns:a16="http://schemas.microsoft.com/office/drawing/2014/main" id="{6CFEE07C-86C1-344F-932E-97273E406D66}"/>
                  </a:ext>
                </a:extLst>
              </p:cNvPr>
              <p:cNvSpPr txBox="1"/>
              <p:nvPr/>
            </p:nvSpPr>
            <p:spPr>
              <a:xfrm>
                <a:off x="134269" y="1789813"/>
                <a:ext cx="6692504" cy="3693319"/>
              </a:xfrm>
              <a:prstGeom prst="rect">
                <a:avLst/>
              </a:prstGeom>
              <a:noFill/>
            </p:spPr>
            <p:txBody>
              <a:bodyPr>
                <a:spAutoFit/>
              </a:bodyPr>
              <a:lstStyle/>
              <a:p>
                <a:pPr marL="214313" indent="-214313">
                  <a:buFont typeface="Wingdings" charset="2"/>
                  <a:buChar char="u"/>
                  <a:defRPr/>
                </a:pPr>
                <a:r>
                  <a:rPr kumimoji="1" lang="en-US" altLang="zh-CN" dirty="0"/>
                  <a:t> </a:t>
                </a:r>
                <a:r>
                  <a:rPr kumimoji="1" lang="en-US" altLang="zh-CN" dirty="0">
                    <a:latin typeface="Times New Roman" panose="02020603050405020304" pitchFamily="18" charset="0"/>
                    <a:cs typeface="Times New Roman" panose="02020603050405020304" pitchFamily="18" charset="0"/>
                  </a:rPr>
                  <a:t>Spin</a:t>
                </a: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period</a:t>
                </a: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  </a:t>
                </a:r>
                <a14:m>
                  <m:oMath xmlns:m="http://schemas.openxmlformats.org/officeDocument/2006/math">
                    <m:r>
                      <a:rPr kumimoji="1" lang="en-US" altLang="zh-CN" b="0" i="1" smtClean="0">
                        <a:latin typeface="Cambria Math" panose="02040503050406030204" pitchFamily="18" charset="0"/>
                        <a:cs typeface="Times New Roman" panose="02020603050405020304" pitchFamily="18" charset="0"/>
                      </a:rPr>
                      <m:t>𝑃</m:t>
                    </m:r>
                    <m:r>
                      <a:rPr kumimoji="1" lang="en-US" altLang="zh-CN" b="0" i="1" smtClean="0">
                        <a:latin typeface="Cambria Math" panose="02040503050406030204" pitchFamily="18" charset="0"/>
                        <a:cs typeface="Times New Roman" panose="02020603050405020304" pitchFamily="18" charset="0"/>
                      </a:rPr>
                      <m:t>~0.408</m:t>
                    </m:r>
                  </m:oMath>
                </a14:m>
                <a:r>
                  <a:rPr kumimoji="1" lang="en-US" altLang="zh-CN" dirty="0">
                    <a:latin typeface="Times New Roman" panose="02020603050405020304" pitchFamily="18" charset="0"/>
                    <a:cs typeface="Times New Roman" panose="02020603050405020304" pitchFamily="18" charset="0"/>
                  </a:rPr>
                  <a:t>s</a:t>
                </a:r>
              </a:p>
              <a:p>
                <a:pPr marL="214313" indent="-214313">
                  <a:buFont typeface="Wingdings" charset="2"/>
                  <a:buChar char="u"/>
                  <a:defRPr/>
                </a:pPr>
                <a:endParaRPr kumimoji="1" lang="en-US" altLang="zh-CN" dirty="0">
                  <a:latin typeface="Times New Roman" panose="02020603050405020304" pitchFamily="18" charset="0"/>
                  <a:cs typeface="Times New Roman" panose="02020603050405020304" pitchFamily="18" charset="0"/>
                </a:endParaRPr>
              </a:p>
              <a:p>
                <a:pPr marL="214313" indent="-214313">
                  <a:buFont typeface="Wingdings" charset="2"/>
                  <a:buChar char="u"/>
                  <a:defRPr/>
                </a:pPr>
                <a:r>
                  <a:rPr kumimoji="1" lang="en-US" altLang="zh-CN" dirty="0">
                    <a:latin typeface="Times New Roman" panose="02020603050405020304" pitchFamily="18" charset="0"/>
                    <a:cs typeface="Times New Roman" panose="02020603050405020304" pitchFamily="18" charset="0"/>
                  </a:rPr>
                  <a:t>Spin down magnetic field : </a:t>
                </a:r>
                <a14:m>
                  <m:oMath xmlns:m="http://schemas.openxmlformats.org/officeDocument/2006/math">
                    <m:r>
                      <a:rPr kumimoji="1" lang="en-US" altLang="zh-CN" b="0" i="1" smtClean="0">
                        <a:latin typeface="Cambria Math" panose="02040503050406030204" pitchFamily="18" charset="0"/>
                        <a:cs typeface="Times New Roman" panose="02020603050405020304" pitchFamily="18" charset="0"/>
                      </a:rPr>
                      <m:t>𝐵</m:t>
                    </m:r>
                    <m:r>
                      <a:rPr kumimoji="1" lang="en-US" altLang="zh-CN" b="0" i="1" smtClean="0">
                        <a:latin typeface="Cambria Math" panose="02040503050406030204" pitchFamily="18" charset="0"/>
                        <a:cs typeface="Times New Roman" panose="02020603050405020304" pitchFamily="18" charset="0"/>
                      </a:rPr>
                      <m:t>~1.6×</m:t>
                    </m:r>
                    <m:sSup>
                      <m:sSupPr>
                        <m:ctrlPr>
                          <a:rPr kumimoji="1" lang="en-US" altLang="zh-CN" b="0" i="1" smtClean="0">
                            <a:latin typeface="Cambria Math" panose="02040503050406030204" pitchFamily="18" charset="0"/>
                            <a:cs typeface="Times New Roman" panose="02020603050405020304" pitchFamily="18" charset="0"/>
                          </a:rPr>
                        </m:ctrlPr>
                      </m:sSupPr>
                      <m:e>
                        <m:r>
                          <a:rPr kumimoji="1" lang="en-US" altLang="zh-CN" b="0" i="1" smtClean="0">
                            <a:latin typeface="Cambria Math" panose="02040503050406030204" pitchFamily="18" charset="0"/>
                            <a:cs typeface="Times New Roman" panose="02020603050405020304" pitchFamily="18" charset="0"/>
                          </a:rPr>
                          <m:t>10</m:t>
                        </m:r>
                      </m:e>
                      <m:sup>
                        <m:r>
                          <a:rPr kumimoji="1" lang="en-US" altLang="zh-CN" b="0" i="1" smtClean="0">
                            <a:latin typeface="Cambria Math" panose="02040503050406030204" pitchFamily="18" charset="0"/>
                            <a:cs typeface="Times New Roman" panose="02020603050405020304" pitchFamily="18" charset="0"/>
                          </a:rPr>
                          <m:t>13</m:t>
                        </m:r>
                      </m:sup>
                    </m:sSup>
                  </m:oMath>
                </a14:m>
                <a:r>
                  <a:rPr kumimoji="1" lang="en-US" altLang="zh-CN" dirty="0">
                    <a:latin typeface="Times New Roman" panose="02020603050405020304" pitchFamily="18" charset="0"/>
                    <a:cs typeface="Times New Roman" panose="02020603050405020304" pitchFamily="18" charset="0"/>
                  </a:rPr>
                  <a:t>G</a:t>
                </a:r>
              </a:p>
              <a:p>
                <a:pPr lvl="1">
                  <a:defRPr/>
                </a:pPr>
                <a:r>
                  <a:rPr kumimoji="1" lang="en-US" altLang="zh-CN" b="1" dirty="0">
                    <a:solidFill>
                      <a:srgbClr val="0070C0"/>
                    </a:solidFill>
                    <a:latin typeface="Times New Roman" panose="02020603050405020304" pitchFamily="18" charset="0"/>
                    <a:cs typeface="Times New Roman" panose="02020603050405020304" pitchFamily="18" charset="0"/>
                  </a:rPr>
                  <a:t>--  High-</a:t>
                </a:r>
                <a:r>
                  <a:rPr kumimoji="1" lang="en-US" altLang="zh-CN" b="1" i="1" dirty="0">
                    <a:solidFill>
                      <a:srgbClr val="0070C0"/>
                    </a:solidFill>
                    <a:latin typeface="Times New Roman" panose="02020603050405020304" pitchFamily="18" charset="0"/>
                    <a:cs typeface="Times New Roman" panose="02020603050405020304" pitchFamily="18" charset="0"/>
                  </a:rPr>
                  <a:t>B</a:t>
                </a:r>
                <a:r>
                  <a:rPr kumimoji="1" lang="en-US" altLang="zh-CN" b="1" dirty="0">
                    <a:solidFill>
                      <a:srgbClr val="0070C0"/>
                    </a:solidFill>
                    <a:latin typeface="Times New Roman" panose="02020603050405020304" pitchFamily="18" charset="0"/>
                    <a:cs typeface="Times New Roman" panose="02020603050405020304" pitchFamily="18" charset="0"/>
                  </a:rPr>
                  <a:t> radio/gamma-ray pulsar</a:t>
                </a:r>
              </a:p>
              <a:p>
                <a:pPr lvl="1">
                  <a:defRPr/>
                </a:pPr>
                <a:endParaRPr kumimoji="1" lang="en-US" altLang="zh-CN" dirty="0">
                  <a:latin typeface="Times New Roman" panose="02020603050405020304" pitchFamily="18" charset="0"/>
                  <a:cs typeface="Times New Roman" panose="02020603050405020304" pitchFamily="18" charset="0"/>
                </a:endParaRPr>
              </a:p>
              <a:p>
                <a:pPr marL="285750" indent="-285750">
                  <a:buFont typeface="Wingdings" pitchFamily="2" charset="2"/>
                  <a:buChar char="u"/>
                  <a:defRPr/>
                </a:pPr>
                <a:r>
                  <a:rPr kumimoji="1" lang="en-US" altLang="zh-CN" dirty="0">
                    <a:latin typeface="Times New Roman" panose="02020603050405020304" pitchFamily="18" charset="0"/>
                    <a:cs typeface="Times New Roman" panose="02020603050405020304" pitchFamily="18" charset="0"/>
                  </a:rPr>
                  <a:t>Spin-down</a:t>
                </a: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power: </a:t>
                </a:r>
                <a14:m>
                  <m:oMath xmlns:m="http://schemas.openxmlformats.org/officeDocument/2006/math">
                    <m:sSub>
                      <m:sSubPr>
                        <m:ctrlPr>
                          <a:rPr kumimoji="1" lang="en-US" altLang="zh-CN" b="0" i="1" smtClean="0">
                            <a:latin typeface="Cambria Math" panose="02040503050406030204" pitchFamily="18" charset="0"/>
                            <a:cs typeface="Times New Roman" panose="02020603050405020304" pitchFamily="18" charset="0"/>
                          </a:rPr>
                        </m:ctrlPr>
                      </m:sSubPr>
                      <m:e>
                        <m:r>
                          <a:rPr kumimoji="1" lang="en-US" altLang="zh-CN" b="0" i="1" smtClean="0">
                            <a:latin typeface="Cambria Math" panose="02040503050406030204" pitchFamily="18" charset="0"/>
                            <a:cs typeface="Times New Roman" panose="02020603050405020304" pitchFamily="18" charset="0"/>
                          </a:rPr>
                          <m:t>𝐿</m:t>
                        </m:r>
                      </m:e>
                      <m:sub>
                        <m:r>
                          <a:rPr kumimoji="1" lang="en-US" altLang="zh-CN" b="0" i="1" smtClean="0">
                            <a:latin typeface="Cambria Math" panose="02040503050406030204" pitchFamily="18" charset="0"/>
                            <a:cs typeface="Times New Roman" panose="02020603050405020304" pitchFamily="18" charset="0"/>
                          </a:rPr>
                          <m:t>𝑠𝑑</m:t>
                        </m:r>
                      </m:sub>
                    </m:sSub>
                    <m:r>
                      <a:rPr kumimoji="1" lang="en-US" altLang="zh-CN" b="0" i="1" smtClean="0">
                        <a:latin typeface="Cambria Math" panose="02040503050406030204" pitchFamily="18" charset="0"/>
                        <a:cs typeface="Times New Roman" panose="02020603050405020304" pitchFamily="18" charset="0"/>
                      </a:rPr>
                      <m:t>~2.3×</m:t>
                    </m:r>
                    <m:sSup>
                      <m:sSupPr>
                        <m:ctrlPr>
                          <a:rPr kumimoji="1" lang="en-US" altLang="zh-CN" b="0" i="1" smtClean="0">
                            <a:latin typeface="Cambria Math" panose="02040503050406030204" pitchFamily="18" charset="0"/>
                            <a:cs typeface="Times New Roman" panose="02020603050405020304" pitchFamily="18" charset="0"/>
                          </a:rPr>
                        </m:ctrlPr>
                      </m:sSupPr>
                      <m:e>
                        <m:r>
                          <a:rPr kumimoji="1" lang="en-US" altLang="zh-CN" b="0" i="1" smtClean="0">
                            <a:latin typeface="Cambria Math" panose="02040503050406030204" pitchFamily="18" charset="0"/>
                            <a:cs typeface="Times New Roman" panose="02020603050405020304" pitchFamily="18" charset="0"/>
                          </a:rPr>
                          <m:t>10</m:t>
                        </m:r>
                      </m:e>
                      <m:sup>
                        <m:r>
                          <a:rPr kumimoji="1" lang="en-US" altLang="zh-CN" b="0" i="1" smtClean="0">
                            <a:latin typeface="Cambria Math" panose="02040503050406030204" pitchFamily="18" charset="0"/>
                            <a:cs typeface="Times New Roman" panose="02020603050405020304" pitchFamily="18" charset="0"/>
                          </a:rPr>
                          <m:t>36</m:t>
                        </m:r>
                      </m:sup>
                    </m:sSup>
                  </m:oMath>
                </a14:m>
                <a:r>
                  <a:rPr kumimoji="1" lang="en-US" altLang="zh-CN" dirty="0">
                    <a:latin typeface="Times New Roman" panose="02020603050405020304" pitchFamily="18" charset="0"/>
                    <a:cs typeface="Times New Roman" panose="02020603050405020304" pitchFamily="18" charset="0"/>
                  </a:rPr>
                  <a:t>erg/s</a:t>
                </a:r>
              </a:p>
              <a:p>
                <a:pPr>
                  <a:defRPr/>
                </a:pPr>
                <a:endParaRPr kumimoji="1" lang="en-US" altLang="zh-CN" dirty="0">
                  <a:latin typeface="Times New Roman" panose="02020603050405020304" pitchFamily="18" charset="0"/>
                  <a:cs typeface="Times New Roman" panose="02020603050405020304" pitchFamily="18" charset="0"/>
                </a:endParaRPr>
              </a:p>
              <a:p>
                <a:pPr marL="285750" indent="-285750">
                  <a:buFont typeface="Wingdings" pitchFamily="2" charset="2"/>
                  <a:buChar char="u"/>
                  <a:defRPr/>
                </a:pPr>
                <a:r>
                  <a:rPr kumimoji="1" lang="en-US" altLang="zh-CN" dirty="0">
                    <a:latin typeface="Times New Roman" panose="02020603050405020304" pitchFamily="18" charset="0"/>
                    <a:cs typeface="Times New Roman" panose="02020603050405020304" pitchFamily="18" charset="0"/>
                  </a:rPr>
                  <a:t>Characteristic age : </a:t>
                </a:r>
                <a14:m>
                  <m:oMath xmlns:m="http://schemas.openxmlformats.org/officeDocument/2006/math">
                    <m:r>
                      <a:rPr kumimoji="1" lang="en-US" altLang="zh-CN" b="0" i="1" smtClean="0">
                        <a:latin typeface="Cambria Math" panose="02040503050406030204" pitchFamily="18" charset="0"/>
                        <a:cs typeface="Times New Roman" panose="02020603050405020304" pitchFamily="18" charset="0"/>
                      </a:rPr>
                      <m:t>𝜏</m:t>
                    </m:r>
                    <m:r>
                      <a:rPr kumimoji="1" lang="en-US" altLang="zh-CN" b="0" i="1" smtClean="0">
                        <a:latin typeface="Cambria Math" panose="02040503050406030204" pitchFamily="18" charset="0"/>
                        <a:cs typeface="Times New Roman" panose="02020603050405020304" pitchFamily="18" charset="0"/>
                      </a:rPr>
                      <m:t>~1600 </m:t>
                    </m:r>
                  </m:oMath>
                </a14:m>
                <a:r>
                  <a:rPr kumimoji="1" lang="en-US" altLang="zh-CN" dirty="0">
                    <a:latin typeface="Times New Roman" panose="02020603050405020304" pitchFamily="18" charset="0"/>
                    <a:cs typeface="Times New Roman" panose="02020603050405020304" pitchFamily="18" charset="0"/>
                  </a:rPr>
                  <a:t>years</a:t>
                </a:r>
              </a:p>
              <a:p>
                <a:pPr>
                  <a:defRPr/>
                </a:pPr>
                <a:endParaRPr kumimoji="1" lang="en-US" altLang="zh-CN" dirty="0">
                  <a:latin typeface="Times New Roman" panose="02020603050405020304" pitchFamily="18" charset="0"/>
                  <a:cs typeface="Times New Roman" panose="02020603050405020304" pitchFamily="18" charset="0"/>
                </a:endParaRPr>
              </a:p>
              <a:p>
                <a:pPr marL="285750" indent="-285750">
                  <a:buFont typeface="Wingdings" pitchFamily="2" charset="2"/>
                  <a:buChar char="u"/>
                  <a:defRPr/>
                </a:pPr>
                <a:endParaRPr kumimoji="1" lang="en-US" altLang="zh-CN" dirty="0">
                  <a:latin typeface="Times New Roman" panose="02020603050405020304" pitchFamily="18" charset="0"/>
                  <a:cs typeface="Times New Roman" panose="02020603050405020304" pitchFamily="18" charset="0"/>
                </a:endParaRPr>
              </a:p>
              <a:p>
                <a:pPr marL="285750" indent="-285750">
                  <a:buFont typeface="Wingdings" pitchFamily="2" charset="2"/>
                  <a:buChar char="u"/>
                  <a:defRPr/>
                </a:pPr>
                <a:r>
                  <a:rPr kumimoji="1" lang="en-US" altLang="zh-CN" b="1" dirty="0">
                    <a:solidFill>
                      <a:srgbClr val="0070C0"/>
                    </a:solidFill>
                    <a:latin typeface="Times New Roman" panose="02020603050405020304" pitchFamily="18" charset="0"/>
                    <a:cs typeface="Times New Roman" panose="02020603050405020304" pitchFamily="18" charset="0"/>
                  </a:rPr>
                  <a:t>Glitching pulsar</a:t>
                </a:r>
              </a:p>
              <a:p>
                <a:pPr>
                  <a:defRPr/>
                </a:pPr>
                <a:r>
                  <a:rPr kumimoji="1" lang="en-US" altLang="zh-CN" dirty="0"/>
                  <a:t>     </a:t>
                </a:r>
                <a:r>
                  <a:rPr kumimoji="1" lang="en-US" altLang="zh-CN" dirty="0">
                    <a:latin typeface="Times New Roman" panose="02020603050405020304" pitchFamily="18" charset="0"/>
                    <a:cs typeface="Times New Roman" panose="02020603050405020304" pitchFamily="18" charset="0"/>
                  </a:rPr>
                  <a:t>- Aug. 1999, Oct. 2004, May 2007, </a:t>
                </a:r>
                <a:r>
                  <a:rPr kumimoji="1" lang="en-US" altLang="zh-CN" dirty="0">
                    <a:solidFill>
                      <a:srgbClr val="FF0000"/>
                    </a:solidFill>
                    <a:latin typeface="Times New Roman" panose="02020603050405020304" pitchFamily="18" charset="0"/>
                    <a:cs typeface="Times New Roman" panose="02020603050405020304" pitchFamily="18" charset="0"/>
                  </a:rPr>
                  <a:t>July 2016 </a:t>
                </a:r>
              </a:p>
              <a:p>
                <a:pPr>
                  <a:defRPr/>
                </a:pPr>
                <a:r>
                  <a:rPr kumimoji="1" lang="en-US" altLang="zh-CN" dirty="0">
                    <a:solidFill>
                      <a:srgbClr val="FF0000"/>
                    </a:solidFill>
                    <a:latin typeface="Times New Roman" panose="02020603050405020304" pitchFamily="18" charset="0"/>
                    <a:cs typeface="Times New Roman" panose="02020603050405020304" pitchFamily="18" charset="0"/>
                  </a:rPr>
                  <a:t>                                                              (this work)</a:t>
                </a:r>
              </a:p>
            </p:txBody>
          </p:sp>
        </mc:Choice>
        <mc:Fallback xmlns="">
          <p:sp>
            <p:nvSpPr>
              <p:cNvPr id="6" name="文本框 1">
                <a:extLst>
                  <a:ext uri="{FF2B5EF4-FFF2-40B4-BE49-F238E27FC236}">
                    <a16:creationId xmlns:a16="http://schemas.microsoft.com/office/drawing/2014/main" id="{6CFEE07C-86C1-344F-932E-97273E406D66}"/>
                  </a:ext>
                </a:extLst>
              </p:cNvPr>
              <p:cNvSpPr txBox="1">
                <a:spLocks noRot="1" noChangeAspect="1" noMove="1" noResize="1" noEditPoints="1" noAdjustHandles="1" noChangeArrowheads="1" noChangeShapeType="1" noTextEdit="1"/>
              </p:cNvSpPr>
              <p:nvPr/>
            </p:nvSpPr>
            <p:spPr>
              <a:xfrm>
                <a:off x="134269" y="1789813"/>
                <a:ext cx="6692504" cy="3693319"/>
              </a:xfrm>
              <a:prstGeom prst="rect">
                <a:avLst/>
              </a:prstGeom>
              <a:blipFill>
                <a:blip r:embed="rId2"/>
                <a:stretch>
                  <a:fillRect l="-568" t="-685" b="-1370"/>
                </a:stretch>
              </a:blipFill>
            </p:spPr>
            <p:txBody>
              <a:bodyPr/>
              <a:lstStyle/>
              <a:p>
                <a:r>
                  <a:rPr lang="ja-JP" altLang="en-US">
                    <a:noFill/>
                  </a:rPr>
                  <a:t> </a:t>
                </a:r>
              </a:p>
            </p:txBody>
          </p:sp>
        </mc:Fallback>
      </mc:AlternateContent>
      <p:pic>
        <p:nvPicPr>
          <p:cNvPr id="7" name="图片 7" descr="latex-image-1.pdf">
            <a:extLst>
              <a:ext uri="{FF2B5EF4-FFF2-40B4-BE49-F238E27FC236}">
                <a16:creationId xmlns:a16="http://schemas.microsoft.com/office/drawing/2014/main" id="{77B3A7FD-513B-5F4B-AA72-20CCC99283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2234" y="747113"/>
            <a:ext cx="1224173" cy="176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a:extLst>
              <a:ext uri="{FF2B5EF4-FFF2-40B4-BE49-F238E27FC236}">
                <a16:creationId xmlns:a16="http://schemas.microsoft.com/office/drawing/2014/main" id="{BA9686CE-C844-9242-BE9B-E04FCF51A2E3}"/>
              </a:ext>
            </a:extLst>
          </p:cNvPr>
          <p:cNvPicPr>
            <a:picLocks noChangeAspect="1"/>
          </p:cNvPicPr>
          <p:nvPr/>
        </p:nvPicPr>
        <p:blipFill>
          <a:blip r:embed="rId4"/>
          <a:stretch>
            <a:fillRect/>
          </a:stretch>
        </p:blipFill>
        <p:spPr>
          <a:xfrm>
            <a:off x="5669623" y="967984"/>
            <a:ext cx="2699125" cy="2913080"/>
          </a:xfrm>
          <a:prstGeom prst="rect">
            <a:avLst/>
          </a:prstGeom>
        </p:spPr>
      </p:pic>
      <p:pic>
        <p:nvPicPr>
          <p:cNvPr id="9" name="図 8">
            <a:extLst>
              <a:ext uri="{FF2B5EF4-FFF2-40B4-BE49-F238E27FC236}">
                <a16:creationId xmlns:a16="http://schemas.microsoft.com/office/drawing/2014/main" id="{1168EBDA-A11E-9A42-93FE-E6D4AFB6A451}"/>
              </a:ext>
            </a:extLst>
          </p:cNvPr>
          <p:cNvPicPr>
            <a:picLocks noChangeAspect="1"/>
          </p:cNvPicPr>
          <p:nvPr/>
        </p:nvPicPr>
        <p:blipFill>
          <a:blip r:embed="rId5"/>
          <a:stretch>
            <a:fillRect/>
          </a:stretch>
        </p:blipFill>
        <p:spPr>
          <a:xfrm>
            <a:off x="5307496" y="4132095"/>
            <a:ext cx="3249478" cy="2444401"/>
          </a:xfrm>
          <a:prstGeom prst="rect">
            <a:avLst/>
          </a:prstGeom>
        </p:spPr>
      </p:pic>
    </p:spTree>
    <p:extLst>
      <p:ext uri="{BB962C8B-B14F-4D97-AF65-F5344CB8AC3E}">
        <p14:creationId xmlns:p14="http://schemas.microsoft.com/office/powerpoint/2010/main" val="2191879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B13645E8-280C-834E-B18C-1700AEF5418F}"/>
              </a:ext>
            </a:extLst>
          </p:cNvPr>
          <p:cNvSpPr txBox="1">
            <a:spLocks/>
          </p:cNvSpPr>
          <p:nvPr/>
        </p:nvSpPr>
        <p:spPr>
          <a:xfrm>
            <a:off x="0" y="0"/>
            <a:ext cx="9144000" cy="777656"/>
          </a:xfrm>
          <a:prstGeom prst="rect">
            <a:avLst/>
          </a:prstGeom>
          <a:solidFill>
            <a:schemeClr val="accent5">
              <a:lumMod val="75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zh-CN" sz="2800" dirty="0">
                <a:solidFill>
                  <a:srgbClr val="FFFFFF"/>
                </a:solidFill>
                <a:latin typeface="Calisto MT"/>
                <a:ea typeface="ＭＳ 明朝"/>
                <a:cs typeface="Calisto MT"/>
              </a:rPr>
              <a:t> 3. Observations for PSR J1119-6127</a:t>
            </a:r>
            <a:endParaRPr kumimoji="1" lang="zh-CN" altLang="en-US" sz="2800" dirty="0">
              <a:solidFill>
                <a:srgbClr val="FFFFFF"/>
              </a:solidFill>
              <a:latin typeface="Calisto MT"/>
              <a:ea typeface="ＭＳ 明朝"/>
              <a:cs typeface="Calisto MT"/>
            </a:endParaRPr>
          </a:p>
        </p:txBody>
      </p:sp>
      <p:sp>
        <p:nvSpPr>
          <p:cNvPr id="10" name="标题 1">
            <a:extLst>
              <a:ext uri="{FF2B5EF4-FFF2-40B4-BE49-F238E27FC236}">
                <a16:creationId xmlns:a16="http://schemas.microsoft.com/office/drawing/2014/main" id="{E6C571AD-40CF-874D-B98B-D5AB670BD589}"/>
              </a:ext>
            </a:extLst>
          </p:cNvPr>
          <p:cNvSpPr>
            <a:spLocks noGrp="1"/>
          </p:cNvSpPr>
          <p:nvPr>
            <p:ph type="title"/>
          </p:nvPr>
        </p:nvSpPr>
        <p:spPr>
          <a:xfrm>
            <a:off x="865563" y="839650"/>
            <a:ext cx="7543800" cy="905032"/>
          </a:xfrm>
        </p:spPr>
        <p:txBody>
          <a:bodyPr>
            <a:normAutofit/>
          </a:bodyPr>
          <a:lstStyle/>
          <a:p>
            <a:pPr algn="ctr"/>
            <a:r>
              <a:rPr lang="en-US" altLang="zh-CN" sz="3200" dirty="0">
                <a:latin typeface="Times New Roman" panose="02020603050405020304" pitchFamily="18" charset="0"/>
                <a:cs typeface="Times New Roman" panose="02020603050405020304" pitchFamily="18" charset="0"/>
              </a:rPr>
              <a:t>2016 X-ray outburst and glitch</a:t>
            </a:r>
            <a:endParaRPr lang="zh-CN" altLang="en-US" sz="3200" dirty="0">
              <a:latin typeface="Times New Roman" panose="02020603050405020304" pitchFamily="18" charset="0"/>
              <a:cs typeface="Times New Roman" panose="02020603050405020304" pitchFamily="18" charset="0"/>
            </a:endParaRPr>
          </a:p>
        </p:txBody>
      </p:sp>
      <p:sp>
        <p:nvSpPr>
          <p:cNvPr id="11" name="矩形 2">
            <a:extLst>
              <a:ext uri="{FF2B5EF4-FFF2-40B4-BE49-F238E27FC236}">
                <a16:creationId xmlns:a16="http://schemas.microsoft.com/office/drawing/2014/main" id="{8A39122F-4020-F345-8985-CC0EA05B6C97}"/>
              </a:ext>
            </a:extLst>
          </p:cNvPr>
          <p:cNvSpPr/>
          <p:nvPr/>
        </p:nvSpPr>
        <p:spPr>
          <a:xfrm>
            <a:off x="4789987" y="1954025"/>
            <a:ext cx="4354013" cy="607859"/>
          </a:xfrm>
          <a:prstGeom prst="rect">
            <a:avLst/>
          </a:prstGeom>
        </p:spPr>
        <p:txBody>
          <a:bodyPr wrap="square">
            <a:spAutoFit/>
          </a:bodyPr>
          <a:lstStyle/>
          <a:p>
            <a:pPr marL="214313" indent="-214313">
              <a:buFont typeface="Wingdings" charset="2"/>
              <a:buChar char="Ø"/>
            </a:pPr>
            <a:r>
              <a:rPr lang="en-US" altLang="zh-CN" sz="2000" dirty="0">
                <a:latin typeface="Times New Roman" charset="0"/>
                <a:ea typeface="Times New Roman" charset="0"/>
                <a:cs typeface="Times New Roman" charset="0"/>
              </a:rPr>
              <a:t>Large glitch </a:t>
            </a:r>
            <a:r>
              <a:rPr lang="en-US" altLang="zh-CN" sz="1400" dirty="0">
                <a:latin typeface="Times New Roman" charset="0"/>
                <a:ea typeface="Times New Roman" charset="0"/>
                <a:cs typeface="Times New Roman" charset="0"/>
              </a:rPr>
              <a:t>(Archibald et al 2016) </a:t>
            </a:r>
            <a:endParaRPr lang="en-US" altLang="zh-CN" sz="2000" dirty="0">
              <a:latin typeface="Times New Roman" charset="0"/>
              <a:ea typeface="Times New Roman" charset="0"/>
              <a:cs typeface="Times New Roman" charset="0"/>
            </a:endParaRPr>
          </a:p>
          <a:p>
            <a:endParaRPr lang="zh-CN" altLang="en-US" sz="1350" dirty="0">
              <a:latin typeface="Times New Roman" charset="0"/>
              <a:ea typeface="Times New Roman" charset="0"/>
              <a:cs typeface="Times New Roman" charset="0"/>
            </a:endParaRPr>
          </a:p>
        </p:txBody>
      </p:sp>
      <p:pic>
        <p:nvPicPr>
          <p:cNvPr id="12" name="内容占位符 6">
            <a:extLst>
              <a:ext uri="{FF2B5EF4-FFF2-40B4-BE49-F238E27FC236}">
                <a16:creationId xmlns:a16="http://schemas.microsoft.com/office/drawing/2014/main" id="{DC7EAA3D-A077-5940-8D06-6183DFAF311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087" y="3064072"/>
            <a:ext cx="2355178" cy="1779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2">
            <a:extLst>
              <a:ext uri="{FF2B5EF4-FFF2-40B4-BE49-F238E27FC236}">
                <a16:creationId xmlns:a16="http://schemas.microsoft.com/office/drawing/2014/main" id="{662F7440-F860-3949-8F0B-5529A68A5327}"/>
              </a:ext>
            </a:extLst>
          </p:cNvPr>
          <p:cNvPicPr>
            <a:picLocks noChangeAspect="1"/>
          </p:cNvPicPr>
          <p:nvPr/>
        </p:nvPicPr>
        <p:blipFill>
          <a:blip r:embed="rId3"/>
          <a:stretch>
            <a:fillRect/>
          </a:stretch>
        </p:blipFill>
        <p:spPr>
          <a:xfrm>
            <a:off x="4899375" y="2849984"/>
            <a:ext cx="4244625" cy="2835041"/>
          </a:xfrm>
          <a:prstGeom prst="rect">
            <a:avLst/>
          </a:prstGeom>
        </p:spPr>
      </p:pic>
      <p:sp>
        <p:nvSpPr>
          <p:cNvPr id="14" name="正方形/長方形 13">
            <a:extLst>
              <a:ext uri="{FF2B5EF4-FFF2-40B4-BE49-F238E27FC236}">
                <a16:creationId xmlns:a16="http://schemas.microsoft.com/office/drawing/2014/main" id="{B021F976-AD7E-FB44-B77A-EB5774F253AF}"/>
              </a:ext>
            </a:extLst>
          </p:cNvPr>
          <p:cNvSpPr/>
          <p:nvPr/>
        </p:nvSpPr>
        <p:spPr>
          <a:xfrm>
            <a:off x="244778" y="1942712"/>
            <a:ext cx="4266975" cy="923330"/>
          </a:xfrm>
          <a:prstGeom prst="rect">
            <a:avLst/>
          </a:prstGeom>
        </p:spPr>
        <p:txBody>
          <a:bodyPr wrap="square">
            <a:spAutoFit/>
          </a:bodyPr>
          <a:lstStyle/>
          <a:p>
            <a:pPr marL="214313" indent="-214313">
              <a:buFont typeface="Wingdings" charset="2"/>
              <a:buChar char="Ø"/>
            </a:pPr>
            <a:r>
              <a:rPr lang="en-US" altLang="zh-CN" dirty="0">
                <a:latin typeface="Times New Roman" charset="0"/>
                <a:ea typeface="Times New Roman" charset="0"/>
                <a:cs typeface="Times New Roman" charset="0"/>
              </a:rPr>
              <a:t>X-ray Outburst triggered by </a:t>
            </a:r>
            <a:r>
              <a:rPr lang="en-US" altLang="zh-CN" i="1" dirty="0">
                <a:latin typeface="Times New Roman" charset="0"/>
                <a:ea typeface="Times New Roman" charset="0"/>
                <a:cs typeface="Times New Roman" charset="0"/>
              </a:rPr>
              <a:t>Fermi/</a:t>
            </a:r>
            <a:r>
              <a:rPr lang="en-US" altLang="zh-CN" dirty="0">
                <a:latin typeface="Times New Roman" charset="0"/>
                <a:ea typeface="Times New Roman" charset="0"/>
                <a:cs typeface="Times New Roman" charset="0"/>
              </a:rPr>
              <a:t>GBM triggered </a:t>
            </a:r>
            <a:r>
              <a:rPr lang="en-US" altLang="zh-CN" dirty="0">
                <a:solidFill>
                  <a:srgbClr val="FF0000"/>
                </a:solidFill>
                <a:latin typeface="Times New Roman" charset="0"/>
                <a:ea typeface="Times New Roman" charset="0"/>
                <a:cs typeface="Times New Roman" charset="0"/>
              </a:rPr>
              <a:t>on 2016 July 27 </a:t>
            </a:r>
          </a:p>
          <a:p>
            <a:pPr marL="214313" indent="-214313">
              <a:buFont typeface="Wingdings" charset="2"/>
              <a:buChar char="Ø"/>
            </a:pPr>
            <a:r>
              <a:rPr lang="en-US" altLang="zh-CN" dirty="0">
                <a:latin typeface="Times New Roman" charset="0"/>
                <a:ea typeface="Times New Roman" charset="0"/>
                <a:cs typeface="Times New Roman" charset="0"/>
              </a:rPr>
              <a:t>Duration of 0.040s </a:t>
            </a:r>
            <a:r>
              <a:rPr lang="zh-CN" altLang="en-US" dirty="0">
                <a:latin typeface="Times New Roman" charset="0"/>
                <a:ea typeface="Times New Roman" charset="0"/>
                <a:cs typeface="Times New Roman" charset="0"/>
              </a:rPr>
              <a:t>。</a:t>
            </a:r>
            <a:endParaRPr lang="en-US" altLang="zh-CN" dirty="0">
              <a:latin typeface="Times New Roman" charset="0"/>
              <a:ea typeface="Times New Roman" charset="0"/>
              <a:cs typeface="Times New Roman" charset="0"/>
            </a:endParaRPr>
          </a:p>
        </p:txBody>
      </p:sp>
      <p:pic>
        <p:nvPicPr>
          <p:cNvPr id="15" name="図 14">
            <a:extLst>
              <a:ext uri="{FF2B5EF4-FFF2-40B4-BE49-F238E27FC236}">
                <a16:creationId xmlns:a16="http://schemas.microsoft.com/office/drawing/2014/main" id="{D231E3DB-B082-AB44-873B-CA8DF9F910D0}"/>
              </a:ext>
            </a:extLst>
          </p:cNvPr>
          <p:cNvPicPr>
            <a:picLocks noChangeAspect="1"/>
          </p:cNvPicPr>
          <p:nvPr/>
        </p:nvPicPr>
        <p:blipFill>
          <a:blip r:embed="rId4"/>
          <a:stretch>
            <a:fillRect/>
          </a:stretch>
        </p:blipFill>
        <p:spPr>
          <a:xfrm>
            <a:off x="2378265" y="2795571"/>
            <a:ext cx="2590406" cy="2889454"/>
          </a:xfrm>
          <a:prstGeom prst="rect">
            <a:avLst/>
          </a:prstGeom>
        </p:spPr>
      </p:pic>
      <p:sp>
        <p:nvSpPr>
          <p:cNvPr id="16" name="テキスト ボックス 15">
            <a:extLst>
              <a:ext uri="{FF2B5EF4-FFF2-40B4-BE49-F238E27FC236}">
                <a16:creationId xmlns:a16="http://schemas.microsoft.com/office/drawing/2014/main" id="{3426D47B-CAFA-1143-AA55-170EAFF859DE}"/>
              </a:ext>
            </a:extLst>
          </p:cNvPr>
          <p:cNvSpPr txBox="1"/>
          <p:nvPr/>
        </p:nvSpPr>
        <p:spPr>
          <a:xfrm>
            <a:off x="2896722" y="5797758"/>
            <a:ext cx="1571264"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a:t>
            </a:r>
            <a:r>
              <a:rPr lang="en-US" sz="1400" dirty="0" err="1">
                <a:latin typeface="Times New Roman" panose="02020603050405020304" pitchFamily="18" charset="0"/>
                <a:cs typeface="Times New Roman" panose="02020603050405020304" pitchFamily="18" charset="0"/>
              </a:rPr>
              <a:t>Gogus</a:t>
            </a:r>
            <a:r>
              <a:rPr lang="en-US" sz="1400" dirty="0">
                <a:latin typeface="Times New Roman" panose="02020603050405020304" pitchFamily="18" charset="0"/>
                <a:cs typeface="Times New Roman" panose="02020603050405020304" pitchFamily="18" charset="0"/>
              </a:rPr>
              <a:t> et al. 2016)</a:t>
            </a:r>
          </a:p>
        </p:txBody>
      </p:sp>
    </p:spTree>
    <p:extLst>
      <p:ext uri="{BB962C8B-B14F-4D97-AF65-F5344CB8AC3E}">
        <p14:creationId xmlns:p14="http://schemas.microsoft.com/office/powerpoint/2010/main" val="1992964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FF4DBF2-0815-4C4A-98AE-2131D835857A}"/>
              </a:ext>
            </a:extLst>
          </p:cNvPr>
          <p:cNvSpPr>
            <a:spLocks noGrp="1"/>
          </p:cNvSpPr>
          <p:nvPr>
            <p:ph idx="1"/>
          </p:nvPr>
        </p:nvSpPr>
        <p:spPr>
          <a:xfrm>
            <a:off x="86512" y="1007165"/>
            <a:ext cx="3836504" cy="4525963"/>
          </a:xfrm>
        </p:spPr>
        <p:txBody>
          <a:bodyPr>
            <a:normAutofit fontScale="85000" lnSpcReduction="20000"/>
          </a:bodyPr>
          <a:lstStyle/>
          <a:p>
            <a:r>
              <a:rPr lang="en-US" sz="2000" dirty="0">
                <a:latin typeface="Times New Roman" panose="02020603050405020304" pitchFamily="18" charset="0"/>
                <a:cs typeface="Times New Roman" panose="02020603050405020304" pitchFamily="18" charset="0"/>
              </a:rPr>
              <a:t>Rapid evolution in spin down rate, radio flux and X-ray.</a:t>
            </a:r>
          </a:p>
          <a:p>
            <a:pPr>
              <a:buFontTx/>
              <a:buChar char="-"/>
            </a:pPr>
            <a:endParaRPr lang="en-US" sz="2000" dirty="0">
              <a:latin typeface="Times New Roman" panose="02020603050405020304" pitchFamily="18" charset="0"/>
              <a:cs typeface="Times New Roman" panose="02020603050405020304" pitchFamily="18" charset="0"/>
            </a:endParaRPr>
          </a:p>
          <a:p>
            <a:pPr>
              <a:buFontTx/>
              <a:buChar char="-"/>
            </a:pPr>
            <a:r>
              <a:rPr lang="en-US" sz="2000" dirty="0">
                <a:latin typeface="Times New Roman" panose="02020603050405020304" pitchFamily="18" charset="0"/>
                <a:cs typeface="Times New Roman" panose="02020603050405020304" pitchFamily="18" charset="0"/>
              </a:rPr>
              <a:t>X-ray outburst : July 27 (MJD 57596).</a:t>
            </a:r>
          </a:p>
          <a:p>
            <a:pPr>
              <a:buFontTx/>
              <a:buChar char="-"/>
            </a:pPr>
            <a:endParaRPr lang="en-US" sz="2000" dirty="0">
              <a:latin typeface="Times New Roman" panose="02020603050405020304" pitchFamily="18" charset="0"/>
              <a:cs typeface="Times New Roman" panose="02020603050405020304" pitchFamily="18" charset="0"/>
            </a:endParaRPr>
          </a:p>
          <a:p>
            <a:pPr>
              <a:buFontTx/>
              <a:buChar char="-"/>
            </a:pPr>
            <a:r>
              <a:rPr lang="en-US" sz="2000" dirty="0">
                <a:latin typeface="Times New Roman" panose="02020603050405020304" pitchFamily="18" charset="0"/>
                <a:cs typeface="Times New Roman" panose="02020603050405020304" pitchFamily="18" charset="0"/>
              </a:rPr>
              <a:t>Spin down rate/radio flux increased by a factor of 6 in 30 days.</a:t>
            </a:r>
          </a:p>
          <a:p>
            <a:pPr>
              <a:buFontTx/>
              <a:buChar char="-"/>
            </a:pPr>
            <a:r>
              <a:rPr lang="en-US" sz="2000" dirty="0">
                <a:latin typeface="Times New Roman" panose="02020603050405020304" pitchFamily="18" charset="0"/>
                <a:cs typeface="Times New Roman" panose="02020603050405020304" pitchFamily="18" charset="0"/>
              </a:rPr>
              <a:t>After August 31, the spin down rate/radio flux showed a recovery </a:t>
            </a:r>
          </a:p>
          <a:p>
            <a:pPr>
              <a:buFontTx/>
              <a:buChar char="-"/>
            </a:pPr>
            <a:endParaRPr lang="en-US" sz="2000" dirty="0">
              <a:latin typeface="Times New Roman" panose="02020603050405020304" pitchFamily="18" charset="0"/>
              <a:cs typeface="Times New Roman" panose="02020603050405020304" pitchFamily="18" charset="0"/>
            </a:endParaRPr>
          </a:p>
          <a:p>
            <a:pPr>
              <a:buFontTx/>
              <a:buChar char="-"/>
            </a:pPr>
            <a:endParaRPr lang="en-US" sz="2000" dirty="0">
              <a:latin typeface="Times New Roman" panose="02020603050405020304" pitchFamily="18" charset="0"/>
              <a:cs typeface="Times New Roman" panose="02020603050405020304" pitchFamily="18" charset="0"/>
            </a:endParaRPr>
          </a:p>
          <a:p>
            <a:pPr>
              <a:buFontTx/>
              <a:buChar char="-"/>
            </a:pPr>
            <a:r>
              <a:rPr lang="en-US" sz="2000" dirty="0">
                <a:latin typeface="Times New Roman" panose="02020603050405020304" pitchFamily="18" charset="0"/>
                <a:cs typeface="Times New Roman" panose="02020603050405020304" pitchFamily="18" charset="0"/>
              </a:rPr>
              <a:t>X-ray flux decreased by one two order of magnitude in a half month.</a:t>
            </a:r>
          </a:p>
          <a:p>
            <a:pPr>
              <a:buFontTx/>
              <a:buChar char="-"/>
            </a:pPr>
            <a:endParaRPr lang="en-US" sz="2000" dirty="0">
              <a:latin typeface="Times New Roman" panose="02020603050405020304" pitchFamily="18" charset="0"/>
              <a:cs typeface="Times New Roman" panose="02020603050405020304" pitchFamily="18" charset="0"/>
            </a:endParaRPr>
          </a:p>
          <a:p>
            <a:pPr>
              <a:buFontTx/>
              <a:buChar char="-"/>
            </a:pPr>
            <a:r>
              <a:rPr lang="en-US" sz="2000" dirty="0">
                <a:latin typeface="Times New Roman" panose="02020603050405020304" pitchFamily="18" charset="0"/>
                <a:cs typeface="Times New Roman" panose="02020603050405020304" pitchFamily="18" charset="0"/>
              </a:rPr>
              <a:t>Gamma-ray emission might be suppressed in the August.</a:t>
            </a:r>
          </a:p>
        </p:txBody>
      </p:sp>
      <p:pic>
        <p:nvPicPr>
          <p:cNvPr id="4" name="図 3">
            <a:extLst>
              <a:ext uri="{FF2B5EF4-FFF2-40B4-BE49-F238E27FC236}">
                <a16:creationId xmlns:a16="http://schemas.microsoft.com/office/drawing/2014/main" id="{3A3B4E9F-0CAF-B843-9858-06D9D33B71B5}"/>
              </a:ext>
            </a:extLst>
          </p:cNvPr>
          <p:cNvPicPr>
            <a:picLocks noChangeAspect="1"/>
          </p:cNvPicPr>
          <p:nvPr/>
        </p:nvPicPr>
        <p:blipFill>
          <a:blip r:embed="rId2"/>
          <a:stretch>
            <a:fillRect/>
          </a:stretch>
        </p:blipFill>
        <p:spPr>
          <a:xfrm>
            <a:off x="3923016" y="821635"/>
            <a:ext cx="4982445" cy="5857460"/>
          </a:xfrm>
          <a:prstGeom prst="rect">
            <a:avLst/>
          </a:prstGeom>
        </p:spPr>
      </p:pic>
      <p:sp>
        <p:nvSpPr>
          <p:cNvPr id="5" name="テキスト ボックス 4">
            <a:extLst>
              <a:ext uri="{FF2B5EF4-FFF2-40B4-BE49-F238E27FC236}">
                <a16:creationId xmlns:a16="http://schemas.microsoft.com/office/drawing/2014/main" id="{C5B3B89C-F4B5-B843-A260-C7FFFD76F3EE}"/>
              </a:ext>
            </a:extLst>
          </p:cNvPr>
          <p:cNvSpPr txBox="1"/>
          <p:nvPr/>
        </p:nvSpPr>
        <p:spPr>
          <a:xfrm>
            <a:off x="795130" y="6309763"/>
            <a:ext cx="330648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(Dai et al 2018; Wang et al. 2019)</a:t>
            </a:r>
          </a:p>
        </p:txBody>
      </p:sp>
      <p:cxnSp>
        <p:nvCxnSpPr>
          <p:cNvPr id="9" name="直線矢印コネクタ 8">
            <a:extLst>
              <a:ext uri="{FF2B5EF4-FFF2-40B4-BE49-F238E27FC236}">
                <a16:creationId xmlns:a16="http://schemas.microsoft.com/office/drawing/2014/main" id="{F73EAA7A-9605-744F-A08C-AD7D450EFBAC}"/>
              </a:ext>
            </a:extLst>
          </p:cNvPr>
          <p:cNvCxnSpPr/>
          <p:nvPr/>
        </p:nvCxnSpPr>
        <p:spPr>
          <a:xfrm>
            <a:off x="6506817" y="596348"/>
            <a:ext cx="0" cy="3710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74BEEE7C-9206-9748-A3F8-BFFA0292A2BD}"/>
              </a:ext>
            </a:extLst>
          </p:cNvPr>
          <p:cNvSpPr txBox="1"/>
          <p:nvPr/>
        </p:nvSpPr>
        <p:spPr>
          <a:xfrm>
            <a:off x="6174429" y="354136"/>
            <a:ext cx="479618" cy="276999"/>
          </a:xfrm>
          <a:prstGeom prst="rect">
            <a:avLst/>
          </a:prstGeom>
          <a:noFill/>
        </p:spPr>
        <p:txBody>
          <a:bodyPr wrap="none" rtlCol="0">
            <a:spAutoFit/>
          </a:bodyPr>
          <a:lstStyle/>
          <a:p>
            <a:r>
              <a:rPr lang="en-US" sz="1200" dirty="0"/>
              <a:t>7/27</a:t>
            </a:r>
          </a:p>
        </p:txBody>
      </p:sp>
      <p:cxnSp>
        <p:nvCxnSpPr>
          <p:cNvPr id="11" name="直線矢印コネクタ 10">
            <a:extLst>
              <a:ext uri="{FF2B5EF4-FFF2-40B4-BE49-F238E27FC236}">
                <a16:creationId xmlns:a16="http://schemas.microsoft.com/office/drawing/2014/main" id="{3D1690AF-E473-0443-91E2-9DD7DF34AEAA}"/>
              </a:ext>
            </a:extLst>
          </p:cNvPr>
          <p:cNvCxnSpPr/>
          <p:nvPr/>
        </p:nvCxnSpPr>
        <p:spPr>
          <a:xfrm>
            <a:off x="6690685" y="619539"/>
            <a:ext cx="0" cy="3710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テキスト ボックス 11">
            <a:extLst>
              <a:ext uri="{FF2B5EF4-FFF2-40B4-BE49-F238E27FC236}">
                <a16:creationId xmlns:a16="http://schemas.microsoft.com/office/drawing/2014/main" id="{C4FC0234-88DD-EE42-8DC7-11FAB06599E2}"/>
              </a:ext>
            </a:extLst>
          </p:cNvPr>
          <p:cNvSpPr txBox="1"/>
          <p:nvPr/>
        </p:nvSpPr>
        <p:spPr>
          <a:xfrm>
            <a:off x="6535149" y="359575"/>
            <a:ext cx="479618" cy="276999"/>
          </a:xfrm>
          <a:prstGeom prst="rect">
            <a:avLst/>
          </a:prstGeom>
          <a:noFill/>
        </p:spPr>
        <p:txBody>
          <a:bodyPr wrap="none" rtlCol="0">
            <a:spAutoFit/>
          </a:bodyPr>
          <a:lstStyle/>
          <a:p>
            <a:r>
              <a:rPr lang="en-US" sz="1200" dirty="0"/>
              <a:t>8/31</a:t>
            </a:r>
          </a:p>
        </p:txBody>
      </p:sp>
      <p:cxnSp>
        <p:nvCxnSpPr>
          <p:cNvPr id="13" name="直線矢印コネクタ 12">
            <a:extLst>
              <a:ext uri="{FF2B5EF4-FFF2-40B4-BE49-F238E27FC236}">
                <a16:creationId xmlns:a16="http://schemas.microsoft.com/office/drawing/2014/main" id="{179E53F1-4463-F74B-9B07-D2E3EC7C9265}"/>
              </a:ext>
            </a:extLst>
          </p:cNvPr>
          <p:cNvCxnSpPr/>
          <p:nvPr/>
        </p:nvCxnSpPr>
        <p:spPr>
          <a:xfrm>
            <a:off x="7227398" y="636104"/>
            <a:ext cx="0" cy="3710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テキスト ボックス 13">
            <a:extLst>
              <a:ext uri="{FF2B5EF4-FFF2-40B4-BE49-F238E27FC236}">
                <a16:creationId xmlns:a16="http://schemas.microsoft.com/office/drawing/2014/main" id="{E9095F9D-C9BF-8748-A9A2-589FFB55E261}"/>
              </a:ext>
            </a:extLst>
          </p:cNvPr>
          <p:cNvSpPr txBox="1"/>
          <p:nvPr/>
        </p:nvSpPr>
        <p:spPr>
          <a:xfrm>
            <a:off x="6987589" y="354135"/>
            <a:ext cx="832279" cy="276999"/>
          </a:xfrm>
          <a:prstGeom prst="rect">
            <a:avLst/>
          </a:prstGeom>
          <a:noFill/>
        </p:spPr>
        <p:txBody>
          <a:bodyPr wrap="none" rtlCol="0">
            <a:spAutoFit/>
          </a:bodyPr>
          <a:lstStyle/>
          <a:p>
            <a:r>
              <a:rPr lang="en-US" sz="1200" dirty="0"/>
              <a:t>December</a:t>
            </a:r>
          </a:p>
        </p:txBody>
      </p:sp>
      <p:sp>
        <p:nvSpPr>
          <p:cNvPr id="2" name="テキスト ボックス 1">
            <a:extLst>
              <a:ext uri="{FF2B5EF4-FFF2-40B4-BE49-F238E27FC236}">
                <a16:creationId xmlns:a16="http://schemas.microsoft.com/office/drawing/2014/main" id="{2E91B4AB-04B7-2549-8236-7A6890C7290B}"/>
              </a:ext>
            </a:extLst>
          </p:cNvPr>
          <p:cNvSpPr txBox="1"/>
          <p:nvPr/>
        </p:nvSpPr>
        <p:spPr>
          <a:xfrm>
            <a:off x="0" y="5473493"/>
            <a:ext cx="4173811" cy="369332"/>
          </a:xfrm>
          <a:prstGeom prst="rect">
            <a:avLst/>
          </a:prstGeom>
          <a:noFill/>
          <a:ln>
            <a:solidFill>
              <a:srgbClr val="FF0000"/>
            </a:solidFill>
          </a:ln>
        </p:spPr>
        <p:txBody>
          <a:bodyPr wrap="square" rtlCol="0">
            <a:spAutoFit/>
          </a:bodyPr>
          <a:lstStyle/>
          <a:p>
            <a:r>
              <a:rPr lang="en-US" dirty="0">
                <a:latin typeface="Times New Roman" panose="02020603050405020304" pitchFamily="18" charset="0"/>
                <a:cs typeface="Times New Roman" panose="02020603050405020304" pitchFamily="18" charset="0"/>
              </a:rPr>
              <a:t>Reconfiguration of global magnetosphere? </a:t>
            </a:r>
          </a:p>
        </p:txBody>
      </p:sp>
    </p:spTree>
    <p:extLst>
      <p:ext uri="{BB962C8B-B14F-4D97-AF65-F5344CB8AC3E}">
        <p14:creationId xmlns:p14="http://schemas.microsoft.com/office/powerpoint/2010/main" val="4133520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2079EED-216A-894E-8BE2-30D60E171E79}"/>
              </a:ext>
            </a:extLst>
          </p:cNvPr>
          <p:cNvSpPr>
            <a:spLocks noGrp="1"/>
          </p:cNvSpPr>
          <p:nvPr>
            <p:ph idx="1"/>
          </p:nvPr>
        </p:nvSpPr>
        <p:spPr>
          <a:xfrm>
            <a:off x="457200" y="950843"/>
            <a:ext cx="8229600" cy="4525963"/>
          </a:xfrm>
        </p:spPr>
        <p:txBody>
          <a:bodyPr>
            <a:normAutofit/>
          </a:bodyPr>
          <a:lstStyle/>
          <a:p>
            <a:r>
              <a:rPr lang="en-US" sz="2800" dirty="0">
                <a:latin typeface="Times New Roman" panose="02020603050405020304" pitchFamily="18" charset="0"/>
                <a:cs typeface="Times New Roman" panose="02020603050405020304" pitchFamily="18" charset="0"/>
              </a:rPr>
              <a:t>Rapidly change of radio emission properties</a:t>
            </a:r>
          </a:p>
        </p:txBody>
      </p:sp>
      <p:sp>
        <p:nvSpPr>
          <p:cNvPr id="4" name="标题 1">
            <a:extLst>
              <a:ext uri="{FF2B5EF4-FFF2-40B4-BE49-F238E27FC236}">
                <a16:creationId xmlns:a16="http://schemas.microsoft.com/office/drawing/2014/main" id="{957ED246-E46F-1E44-9F67-DA15591D0E8D}"/>
              </a:ext>
            </a:extLst>
          </p:cNvPr>
          <p:cNvSpPr txBox="1">
            <a:spLocks/>
          </p:cNvSpPr>
          <p:nvPr/>
        </p:nvSpPr>
        <p:spPr>
          <a:xfrm>
            <a:off x="0" y="0"/>
            <a:ext cx="9144000" cy="777656"/>
          </a:xfrm>
          <a:prstGeom prst="rect">
            <a:avLst/>
          </a:prstGeom>
          <a:solidFill>
            <a:schemeClr val="accent5">
              <a:lumMod val="75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zh-CN" sz="2800" dirty="0">
                <a:solidFill>
                  <a:srgbClr val="FFFFFF"/>
                </a:solidFill>
                <a:latin typeface="Calisto MT"/>
                <a:ea typeface="ＭＳ 明朝"/>
                <a:cs typeface="Calisto MT"/>
              </a:rPr>
              <a:t> 3. Observations for PSR J1119-6127</a:t>
            </a:r>
            <a:endParaRPr kumimoji="1" lang="zh-CN" altLang="en-US" sz="2800" dirty="0">
              <a:solidFill>
                <a:srgbClr val="FFFFFF"/>
              </a:solidFill>
              <a:latin typeface="Calisto MT"/>
              <a:ea typeface="ＭＳ 明朝"/>
              <a:cs typeface="Calisto MT"/>
            </a:endParaRPr>
          </a:p>
        </p:txBody>
      </p:sp>
      <p:pic>
        <p:nvPicPr>
          <p:cNvPr id="6" name="図 5">
            <a:extLst>
              <a:ext uri="{FF2B5EF4-FFF2-40B4-BE49-F238E27FC236}">
                <a16:creationId xmlns:a16="http://schemas.microsoft.com/office/drawing/2014/main" id="{2907C6DA-CC7F-2348-B1D9-0F85A24416FE}"/>
              </a:ext>
            </a:extLst>
          </p:cNvPr>
          <p:cNvPicPr>
            <a:picLocks noChangeAspect="1"/>
          </p:cNvPicPr>
          <p:nvPr/>
        </p:nvPicPr>
        <p:blipFill>
          <a:blip r:embed="rId2"/>
          <a:stretch>
            <a:fillRect/>
          </a:stretch>
        </p:blipFill>
        <p:spPr>
          <a:xfrm>
            <a:off x="289066" y="1860926"/>
            <a:ext cx="3960908" cy="2390470"/>
          </a:xfrm>
          <a:prstGeom prst="rect">
            <a:avLst/>
          </a:prstGeom>
        </p:spPr>
      </p:pic>
      <p:pic>
        <p:nvPicPr>
          <p:cNvPr id="7" name="図 6">
            <a:extLst>
              <a:ext uri="{FF2B5EF4-FFF2-40B4-BE49-F238E27FC236}">
                <a16:creationId xmlns:a16="http://schemas.microsoft.com/office/drawing/2014/main" id="{DCE6DCDC-2AAD-D641-B0E3-070D9B1BB478}"/>
              </a:ext>
            </a:extLst>
          </p:cNvPr>
          <p:cNvPicPr>
            <a:picLocks noChangeAspect="1"/>
          </p:cNvPicPr>
          <p:nvPr/>
        </p:nvPicPr>
        <p:blipFill>
          <a:blip r:embed="rId3"/>
          <a:stretch>
            <a:fillRect/>
          </a:stretch>
        </p:blipFill>
        <p:spPr>
          <a:xfrm>
            <a:off x="4484804" y="1787950"/>
            <a:ext cx="3314573" cy="2270949"/>
          </a:xfrm>
          <a:prstGeom prst="rect">
            <a:avLst/>
          </a:prstGeom>
        </p:spPr>
      </p:pic>
      <p:sp>
        <p:nvSpPr>
          <p:cNvPr id="8" name="テキスト ボックス 7">
            <a:extLst>
              <a:ext uri="{FF2B5EF4-FFF2-40B4-BE49-F238E27FC236}">
                <a16:creationId xmlns:a16="http://schemas.microsoft.com/office/drawing/2014/main" id="{4B0F450F-F624-6B4B-971C-148F00B6AC7E}"/>
              </a:ext>
            </a:extLst>
          </p:cNvPr>
          <p:cNvSpPr txBox="1"/>
          <p:nvPr/>
        </p:nvSpPr>
        <p:spPr>
          <a:xfrm>
            <a:off x="7646171" y="1290323"/>
            <a:ext cx="1894739"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Dai et al. (2018)</a:t>
            </a:r>
          </a:p>
        </p:txBody>
      </p:sp>
      <p:pic>
        <p:nvPicPr>
          <p:cNvPr id="9" name="図 8">
            <a:extLst>
              <a:ext uri="{FF2B5EF4-FFF2-40B4-BE49-F238E27FC236}">
                <a16:creationId xmlns:a16="http://schemas.microsoft.com/office/drawing/2014/main" id="{D70AF550-C4A0-464F-9356-28B30CED8C24}"/>
              </a:ext>
            </a:extLst>
          </p:cNvPr>
          <p:cNvPicPr>
            <a:picLocks noChangeAspect="1"/>
          </p:cNvPicPr>
          <p:nvPr/>
        </p:nvPicPr>
        <p:blipFill>
          <a:blip r:embed="rId4"/>
          <a:stretch>
            <a:fillRect/>
          </a:stretch>
        </p:blipFill>
        <p:spPr>
          <a:xfrm>
            <a:off x="457199" y="4534137"/>
            <a:ext cx="3253409" cy="2323864"/>
          </a:xfrm>
          <a:prstGeom prst="rect">
            <a:avLst/>
          </a:prstGeom>
        </p:spPr>
      </p:pic>
      <p:sp>
        <p:nvSpPr>
          <p:cNvPr id="10" name="テキスト ボックス 9">
            <a:extLst>
              <a:ext uri="{FF2B5EF4-FFF2-40B4-BE49-F238E27FC236}">
                <a16:creationId xmlns:a16="http://schemas.microsoft.com/office/drawing/2014/main" id="{08174517-B4FC-3343-BC6C-AC89C7F6EBE2}"/>
              </a:ext>
            </a:extLst>
          </p:cNvPr>
          <p:cNvSpPr txBox="1"/>
          <p:nvPr/>
        </p:nvSpPr>
        <p:spPr>
          <a:xfrm>
            <a:off x="1065273" y="4210099"/>
            <a:ext cx="2484911"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Efficiency of the radio emission</a:t>
            </a:r>
          </a:p>
        </p:txBody>
      </p:sp>
      <p:cxnSp>
        <p:nvCxnSpPr>
          <p:cNvPr id="12" name="直線矢印コネクタ 11">
            <a:extLst>
              <a:ext uri="{FF2B5EF4-FFF2-40B4-BE49-F238E27FC236}">
                <a16:creationId xmlns:a16="http://schemas.microsoft.com/office/drawing/2014/main" id="{8DE03225-4AA3-5F41-8B70-9CA212089747}"/>
              </a:ext>
            </a:extLst>
          </p:cNvPr>
          <p:cNvCxnSpPr>
            <a:cxnSpLocks/>
          </p:cNvCxnSpPr>
          <p:nvPr/>
        </p:nvCxnSpPr>
        <p:spPr>
          <a:xfrm flipH="1">
            <a:off x="3099471" y="5661302"/>
            <a:ext cx="251791" cy="2025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テキスト ボックス 12">
            <a:extLst>
              <a:ext uri="{FF2B5EF4-FFF2-40B4-BE49-F238E27FC236}">
                <a16:creationId xmlns:a16="http://schemas.microsoft.com/office/drawing/2014/main" id="{4BA7F9B5-B017-FA43-A90F-329A1F8EEE9C}"/>
              </a:ext>
            </a:extLst>
          </p:cNvPr>
          <p:cNvSpPr txBox="1"/>
          <p:nvPr/>
        </p:nvSpPr>
        <p:spPr>
          <a:xfrm>
            <a:off x="3188634" y="5373495"/>
            <a:ext cx="112082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2016/8/31</a:t>
            </a:r>
          </a:p>
        </p:txBody>
      </p:sp>
      <p:cxnSp>
        <p:nvCxnSpPr>
          <p:cNvPr id="16" name="直線矢印コネクタ 15">
            <a:extLst>
              <a:ext uri="{FF2B5EF4-FFF2-40B4-BE49-F238E27FC236}">
                <a16:creationId xmlns:a16="http://schemas.microsoft.com/office/drawing/2014/main" id="{BBF3791D-7943-CD41-ACBB-EE5D50C16D0D}"/>
              </a:ext>
            </a:extLst>
          </p:cNvPr>
          <p:cNvCxnSpPr>
            <a:cxnSpLocks/>
          </p:cNvCxnSpPr>
          <p:nvPr/>
        </p:nvCxnSpPr>
        <p:spPr>
          <a:xfrm flipH="1">
            <a:off x="2885028" y="5400930"/>
            <a:ext cx="14524" cy="42212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テキスト ボックス 17">
            <a:extLst>
              <a:ext uri="{FF2B5EF4-FFF2-40B4-BE49-F238E27FC236}">
                <a16:creationId xmlns:a16="http://schemas.microsoft.com/office/drawing/2014/main" id="{458367B0-638A-8541-8919-9993933E4531}"/>
              </a:ext>
            </a:extLst>
          </p:cNvPr>
          <p:cNvSpPr txBox="1"/>
          <p:nvPr/>
        </p:nvSpPr>
        <p:spPr>
          <a:xfrm>
            <a:off x="2622605" y="5034570"/>
            <a:ext cx="162736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Before outburst</a:t>
            </a:r>
          </a:p>
        </p:txBody>
      </p:sp>
      <p:pic>
        <p:nvPicPr>
          <p:cNvPr id="20" name="図 19">
            <a:extLst>
              <a:ext uri="{FF2B5EF4-FFF2-40B4-BE49-F238E27FC236}">
                <a16:creationId xmlns:a16="http://schemas.microsoft.com/office/drawing/2014/main" id="{C28C0F7C-5489-444B-AD94-918CD14BABF5}"/>
              </a:ext>
            </a:extLst>
          </p:cNvPr>
          <p:cNvPicPr>
            <a:picLocks noChangeAspect="1"/>
          </p:cNvPicPr>
          <p:nvPr/>
        </p:nvPicPr>
        <p:blipFill>
          <a:blip r:embed="rId5"/>
          <a:stretch>
            <a:fillRect/>
          </a:stretch>
        </p:blipFill>
        <p:spPr>
          <a:xfrm>
            <a:off x="5267074" y="4353079"/>
            <a:ext cx="3073037" cy="2297979"/>
          </a:xfrm>
          <a:prstGeom prst="rect">
            <a:avLst/>
          </a:prstGeom>
        </p:spPr>
      </p:pic>
      <p:sp>
        <p:nvSpPr>
          <p:cNvPr id="21" name="テキスト ボックス 20">
            <a:extLst>
              <a:ext uri="{FF2B5EF4-FFF2-40B4-BE49-F238E27FC236}">
                <a16:creationId xmlns:a16="http://schemas.microsoft.com/office/drawing/2014/main" id="{BB1644CB-0C8E-454E-B004-C6DF2F5315B9}"/>
              </a:ext>
            </a:extLst>
          </p:cNvPr>
          <p:cNvSpPr txBox="1"/>
          <p:nvPr/>
        </p:nvSpPr>
        <p:spPr>
          <a:xfrm>
            <a:off x="3550184" y="6202417"/>
            <a:ext cx="1512017" cy="307777"/>
          </a:xfrm>
          <a:prstGeom prst="rect">
            <a:avLst/>
          </a:prstGeom>
          <a:noFill/>
        </p:spPr>
        <p:txBody>
          <a:bodyPr wrap="none" rtlCol="0">
            <a:spAutoFit/>
          </a:bodyPr>
          <a:lstStyle/>
          <a:p>
            <a:r>
              <a:rPr lang="en-US" sz="1400" dirty="0"/>
              <a:t>(</a:t>
            </a:r>
            <a:r>
              <a:rPr lang="en-US" sz="1400" dirty="0">
                <a:latin typeface="Times New Roman" panose="02020603050405020304" pitchFamily="18" charset="0"/>
                <a:cs typeface="Times New Roman" panose="02020603050405020304" pitchFamily="18" charset="0"/>
              </a:rPr>
              <a:t>Wang et al. 2019)</a:t>
            </a:r>
          </a:p>
        </p:txBody>
      </p:sp>
      <p:sp>
        <p:nvSpPr>
          <p:cNvPr id="22" name="テキスト ボックス 21">
            <a:extLst>
              <a:ext uri="{FF2B5EF4-FFF2-40B4-BE49-F238E27FC236}">
                <a16:creationId xmlns:a16="http://schemas.microsoft.com/office/drawing/2014/main" id="{AACBF6E6-55A9-EB43-97C3-FC7088F37EFF}"/>
              </a:ext>
            </a:extLst>
          </p:cNvPr>
          <p:cNvSpPr txBox="1"/>
          <p:nvPr/>
        </p:nvSpPr>
        <p:spPr>
          <a:xfrm>
            <a:off x="5698336" y="4045302"/>
            <a:ext cx="2345514"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Radio flux  vs. spin down rate</a:t>
            </a:r>
          </a:p>
        </p:txBody>
      </p:sp>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217E3F9C-3290-AF47-A936-DE913F6C5533}"/>
                  </a:ext>
                </a:extLst>
              </p:cNvPr>
              <p:cNvSpPr txBox="1"/>
              <p:nvPr/>
            </p:nvSpPr>
            <p:spPr>
              <a:xfrm>
                <a:off x="6814691" y="6386242"/>
                <a:ext cx="176651" cy="27699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𝜈</m:t>
                          </m:r>
                        </m:e>
                      </m:acc>
                    </m:oMath>
                  </m:oMathPara>
                </a14:m>
                <a:endParaRPr lang="en-US" dirty="0"/>
              </a:p>
            </p:txBody>
          </p:sp>
        </mc:Choice>
        <mc:Fallback xmlns="">
          <p:sp>
            <p:nvSpPr>
              <p:cNvPr id="23" name="テキスト ボックス 22">
                <a:extLst>
                  <a:ext uri="{FF2B5EF4-FFF2-40B4-BE49-F238E27FC236}">
                    <a16:creationId xmlns:a16="http://schemas.microsoft.com/office/drawing/2014/main" id="{217E3F9C-3290-AF47-A936-DE913F6C5533}"/>
                  </a:ext>
                </a:extLst>
              </p:cNvPr>
              <p:cNvSpPr txBox="1">
                <a:spLocks noRot="1" noChangeAspect="1" noMove="1" noResize="1" noEditPoints="1" noAdjustHandles="1" noChangeArrowheads="1" noChangeShapeType="1" noTextEdit="1"/>
              </p:cNvSpPr>
              <p:nvPr/>
            </p:nvSpPr>
            <p:spPr>
              <a:xfrm>
                <a:off x="6814691" y="6386242"/>
                <a:ext cx="176651" cy="276999"/>
              </a:xfrm>
              <a:prstGeom prst="rect">
                <a:avLst/>
              </a:prstGeom>
              <a:blipFill>
                <a:blip r:embed="rId6"/>
                <a:stretch>
                  <a:fillRect l="-21429" r="-14286"/>
                </a:stretch>
              </a:blipFill>
            </p:spPr>
            <p:txBody>
              <a:bodyPr/>
              <a:lstStyle/>
              <a:p>
                <a:r>
                  <a:rPr lang="en-US">
                    <a:noFill/>
                  </a:rPr>
                  <a:t> </a:t>
                </a:r>
              </a:p>
            </p:txBody>
          </p:sp>
        </mc:Fallback>
      </mc:AlternateContent>
      <p:sp>
        <p:nvSpPr>
          <p:cNvPr id="2" name="テキスト ボックス 1">
            <a:extLst>
              <a:ext uri="{FF2B5EF4-FFF2-40B4-BE49-F238E27FC236}">
                <a16:creationId xmlns:a16="http://schemas.microsoft.com/office/drawing/2014/main" id="{E989981F-17CE-C44E-AF77-7367D189E436}"/>
              </a:ext>
            </a:extLst>
          </p:cNvPr>
          <p:cNvSpPr txBox="1"/>
          <p:nvPr/>
        </p:nvSpPr>
        <p:spPr>
          <a:xfrm>
            <a:off x="1190710" y="1498520"/>
            <a:ext cx="893193" cy="369332"/>
          </a:xfrm>
          <a:prstGeom prst="rect">
            <a:avLst/>
          </a:prstGeom>
          <a:noFill/>
        </p:spPr>
        <p:txBody>
          <a:bodyPr wrap="none" rtlCol="0">
            <a:spAutoFit/>
          </a:bodyPr>
          <a:lstStyle/>
          <a:p>
            <a:r>
              <a:rPr kumimoji="1" lang="en-US" altLang="ja-JP" dirty="0"/>
              <a:t>Aug. 13</a:t>
            </a:r>
            <a:endParaRPr kumimoji="1" lang="ja-JP" altLang="en-US"/>
          </a:p>
        </p:txBody>
      </p:sp>
      <p:sp>
        <p:nvSpPr>
          <p:cNvPr id="19" name="テキスト ボックス 18">
            <a:extLst>
              <a:ext uri="{FF2B5EF4-FFF2-40B4-BE49-F238E27FC236}">
                <a16:creationId xmlns:a16="http://schemas.microsoft.com/office/drawing/2014/main" id="{26B0D0E1-CEB1-C94A-A859-D219C6F4FA9D}"/>
              </a:ext>
            </a:extLst>
          </p:cNvPr>
          <p:cNvSpPr txBox="1"/>
          <p:nvPr/>
        </p:nvSpPr>
        <p:spPr>
          <a:xfrm>
            <a:off x="2731437" y="1560815"/>
            <a:ext cx="893193" cy="369332"/>
          </a:xfrm>
          <a:prstGeom prst="rect">
            <a:avLst/>
          </a:prstGeom>
          <a:noFill/>
        </p:spPr>
        <p:txBody>
          <a:bodyPr wrap="none" rtlCol="0">
            <a:spAutoFit/>
          </a:bodyPr>
          <a:lstStyle/>
          <a:p>
            <a:r>
              <a:rPr kumimoji="1" lang="en-US" altLang="ja-JP" dirty="0"/>
              <a:t>Aug. 19</a:t>
            </a:r>
            <a:endParaRPr kumimoji="1" lang="ja-JP" altLang="en-US"/>
          </a:p>
        </p:txBody>
      </p:sp>
      <p:sp>
        <p:nvSpPr>
          <p:cNvPr id="24" name="テキスト ボックス 23">
            <a:extLst>
              <a:ext uri="{FF2B5EF4-FFF2-40B4-BE49-F238E27FC236}">
                <a16:creationId xmlns:a16="http://schemas.microsoft.com/office/drawing/2014/main" id="{3CB62AFB-66BD-2B45-8F9C-839DF71FF5B3}"/>
              </a:ext>
            </a:extLst>
          </p:cNvPr>
          <p:cNvSpPr txBox="1"/>
          <p:nvPr/>
        </p:nvSpPr>
        <p:spPr>
          <a:xfrm>
            <a:off x="4815925" y="1443034"/>
            <a:ext cx="893193" cy="369332"/>
          </a:xfrm>
          <a:prstGeom prst="rect">
            <a:avLst/>
          </a:prstGeom>
          <a:noFill/>
        </p:spPr>
        <p:txBody>
          <a:bodyPr wrap="none" rtlCol="0">
            <a:spAutoFit/>
          </a:bodyPr>
          <a:lstStyle/>
          <a:p>
            <a:r>
              <a:rPr kumimoji="1" lang="en-US" altLang="ja-JP" dirty="0"/>
              <a:t>Aug. 29</a:t>
            </a:r>
            <a:endParaRPr kumimoji="1" lang="ja-JP" altLang="en-US"/>
          </a:p>
        </p:txBody>
      </p:sp>
      <p:sp>
        <p:nvSpPr>
          <p:cNvPr id="25" name="テキスト ボックス 24">
            <a:extLst>
              <a:ext uri="{FF2B5EF4-FFF2-40B4-BE49-F238E27FC236}">
                <a16:creationId xmlns:a16="http://schemas.microsoft.com/office/drawing/2014/main" id="{53D4B43C-D475-BA40-BA88-DB14221EABB1}"/>
              </a:ext>
            </a:extLst>
          </p:cNvPr>
          <p:cNvSpPr txBox="1"/>
          <p:nvPr/>
        </p:nvSpPr>
        <p:spPr>
          <a:xfrm>
            <a:off x="6629380" y="1443034"/>
            <a:ext cx="893193" cy="369332"/>
          </a:xfrm>
          <a:prstGeom prst="rect">
            <a:avLst/>
          </a:prstGeom>
          <a:noFill/>
        </p:spPr>
        <p:txBody>
          <a:bodyPr wrap="none" rtlCol="0">
            <a:spAutoFit/>
          </a:bodyPr>
          <a:lstStyle/>
          <a:p>
            <a:r>
              <a:rPr kumimoji="1" lang="en-US" altLang="ja-JP" dirty="0"/>
              <a:t>Aug. 30</a:t>
            </a:r>
            <a:endParaRPr kumimoji="1" lang="ja-JP" altLang="en-US"/>
          </a:p>
        </p:txBody>
      </p:sp>
    </p:spTree>
    <p:extLst>
      <p:ext uri="{BB962C8B-B14F-4D97-AF65-F5344CB8AC3E}">
        <p14:creationId xmlns:p14="http://schemas.microsoft.com/office/powerpoint/2010/main" val="1462448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64435" y="1189382"/>
            <a:ext cx="8229600" cy="4525963"/>
          </a:xfrm>
        </p:spPr>
        <p:txBody>
          <a:bodyPr>
            <a:noAutofit/>
          </a:bodyPr>
          <a:lstStyle/>
          <a:p>
            <a:r>
              <a:rPr kumimoji="1" lang="en-US" altLang="zh-CN" sz="2400" dirty="0">
                <a:solidFill>
                  <a:srgbClr val="0000FF"/>
                </a:solidFill>
                <a:latin typeface="Calisto MT"/>
                <a:cs typeface="Calisto MT"/>
              </a:rPr>
              <a:t>Unusual temporal evolution of the spin-down rate</a:t>
            </a:r>
          </a:p>
          <a:p>
            <a:endParaRPr kumimoji="1" lang="en-US" altLang="zh-CN" sz="2400" dirty="0">
              <a:solidFill>
                <a:srgbClr val="0000FF"/>
              </a:solidFill>
              <a:latin typeface="Calisto MT"/>
              <a:cs typeface="Calisto MT"/>
            </a:endParaRPr>
          </a:p>
          <a:p>
            <a:r>
              <a:rPr kumimoji="1" lang="en-US" altLang="zh-CN" sz="2400" dirty="0">
                <a:solidFill>
                  <a:srgbClr val="0000FF"/>
                </a:solidFill>
                <a:latin typeface="Calisto MT"/>
                <a:cs typeface="Calisto MT"/>
              </a:rPr>
              <a:t>State switching of PSR J2021+4026</a:t>
            </a:r>
          </a:p>
          <a:p>
            <a:pPr>
              <a:buFontTx/>
              <a:buChar char="-"/>
            </a:pPr>
            <a:r>
              <a:rPr kumimoji="1" lang="en-US" altLang="zh-CN" sz="2000" dirty="0">
                <a:solidFill>
                  <a:srgbClr val="000000"/>
                </a:solidFill>
                <a:latin typeface="Calisto MT"/>
                <a:cs typeface="Calisto MT"/>
              </a:rPr>
              <a:t>State switching  at 2</a:t>
            </a:r>
            <a:r>
              <a:rPr kumimoji="1" lang="en-US" altLang="zh-CN" sz="1800" dirty="0">
                <a:latin typeface="Calisto MT"/>
                <a:cs typeface="Calisto MT"/>
              </a:rPr>
              <a:t>011 October </a:t>
            </a:r>
          </a:p>
          <a:p>
            <a:pPr>
              <a:buFontTx/>
              <a:buChar char="-"/>
            </a:pPr>
            <a:r>
              <a:rPr kumimoji="1" lang="en-US" altLang="zh-CN" sz="1800" dirty="0">
                <a:latin typeface="Calisto MT"/>
                <a:cs typeface="Calisto MT"/>
              </a:rPr>
              <a:t>New state switching at 2018 February</a:t>
            </a:r>
          </a:p>
          <a:p>
            <a:pPr marL="0" indent="0">
              <a:buNone/>
            </a:pPr>
            <a:endParaRPr kumimoji="1" lang="en-US" altLang="zh-CN" sz="2400" dirty="0">
              <a:latin typeface="Calisto MT"/>
              <a:cs typeface="Calisto MT"/>
            </a:endParaRPr>
          </a:p>
          <a:p>
            <a:r>
              <a:rPr kumimoji="1" lang="en-US" altLang="zh-CN" sz="2400" dirty="0">
                <a:solidFill>
                  <a:srgbClr val="0000FF"/>
                </a:solidFill>
                <a:latin typeface="Calisto MT"/>
                <a:cs typeface="Calisto MT"/>
              </a:rPr>
              <a:t>Radio/X-ray/gamma-ray observations for PSR J1119-6127 after 2016 X-ray outburst</a:t>
            </a:r>
            <a:endParaRPr kumimoji="1" lang="en-US" altLang="zh-CN" sz="2400" dirty="0">
              <a:latin typeface="Calisto MT"/>
              <a:cs typeface="Calisto MT"/>
            </a:endParaRPr>
          </a:p>
          <a:p>
            <a:pPr marL="0" indent="0">
              <a:buNone/>
            </a:pPr>
            <a:endParaRPr kumimoji="1" lang="en-US" altLang="ja-JP" sz="2400" dirty="0">
              <a:solidFill>
                <a:srgbClr val="1E35FF"/>
              </a:solidFill>
              <a:latin typeface="Calisto MT"/>
              <a:cs typeface="Calisto MT"/>
            </a:endParaRPr>
          </a:p>
          <a:p>
            <a:r>
              <a:rPr kumimoji="1" lang="en-US" altLang="ja-JP" sz="2400" dirty="0">
                <a:solidFill>
                  <a:srgbClr val="1E35FF"/>
                </a:solidFill>
                <a:latin typeface="Calisto MT"/>
                <a:cs typeface="Calisto MT"/>
              </a:rPr>
              <a:t>Discussion</a:t>
            </a:r>
          </a:p>
          <a:p>
            <a:pPr>
              <a:buFontTx/>
              <a:buChar char="-"/>
            </a:pPr>
            <a:r>
              <a:rPr kumimoji="1" lang="en-US" altLang="ja-JP" sz="2000" dirty="0">
                <a:solidFill>
                  <a:srgbClr val="000000"/>
                </a:solidFill>
                <a:latin typeface="Calisto MT"/>
                <a:cs typeface="Calisto MT"/>
              </a:rPr>
              <a:t>Change of the global magnetosphere</a:t>
            </a:r>
          </a:p>
          <a:p>
            <a:pPr>
              <a:buFontTx/>
              <a:buChar char="-"/>
            </a:pPr>
            <a:r>
              <a:rPr kumimoji="1" lang="en-US" altLang="ja-JP" sz="2000" dirty="0">
                <a:solidFill>
                  <a:srgbClr val="000000"/>
                </a:solidFill>
                <a:latin typeface="Calisto MT"/>
                <a:cs typeface="Calisto MT"/>
              </a:rPr>
              <a:t>Twisted magnetic field</a:t>
            </a:r>
          </a:p>
          <a:p>
            <a:pPr>
              <a:buFontTx/>
              <a:buChar char="-"/>
            </a:pPr>
            <a:r>
              <a:rPr kumimoji="1" lang="en-US" altLang="ja-JP" sz="2000" dirty="0">
                <a:solidFill>
                  <a:srgbClr val="000000"/>
                </a:solidFill>
                <a:latin typeface="Calisto MT"/>
                <a:cs typeface="Calisto MT"/>
              </a:rPr>
              <a:t>Precession </a:t>
            </a:r>
          </a:p>
          <a:p>
            <a:pPr>
              <a:buFontTx/>
              <a:buChar char="-"/>
            </a:pPr>
            <a:endParaRPr kumimoji="1" lang="en-US" altLang="ja-JP" sz="2000" dirty="0">
              <a:solidFill>
                <a:srgbClr val="000000"/>
              </a:solidFill>
              <a:latin typeface="Calisto MT"/>
              <a:cs typeface="Calisto MT"/>
            </a:endParaRPr>
          </a:p>
        </p:txBody>
      </p:sp>
      <p:sp>
        <p:nvSpPr>
          <p:cNvPr id="6" name="标题 1"/>
          <p:cNvSpPr txBox="1">
            <a:spLocks/>
          </p:cNvSpPr>
          <p:nvPr/>
        </p:nvSpPr>
        <p:spPr>
          <a:xfrm>
            <a:off x="0" y="1"/>
            <a:ext cx="9144000" cy="777656"/>
          </a:xfrm>
          <a:prstGeom prst="rect">
            <a:avLst/>
          </a:prstGeom>
          <a:solidFill>
            <a:srgbClr val="0000FF"/>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zh-CN" sz="2800" dirty="0">
                <a:solidFill>
                  <a:srgbClr val="FFFFFF"/>
                </a:solidFill>
                <a:latin typeface="Calisto MT"/>
                <a:ea typeface="ＭＳ 明朝"/>
                <a:cs typeface="Calisto MT"/>
              </a:rPr>
              <a:t>Contents</a:t>
            </a:r>
            <a:endParaRPr kumimoji="1" lang="zh-CN" altLang="en-US" sz="2800" dirty="0">
              <a:solidFill>
                <a:srgbClr val="FFFFFF"/>
              </a:solidFill>
              <a:latin typeface="Calisto MT"/>
              <a:ea typeface="ＭＳ 明朝"/>
              <a:cs typeface="Calisto MT"/>
            </a:endParaRPr>
          </a:p>
        </p:txBody>
      </p:sp>
    </p:spTree>
    <p:extLst>
      <p:ext uri="{BB962C8B-B14F-4D97-AF65-F5344CB8AC3E}">
        <p14:creationId xmlns:p14="http://schemas.microsoft.com/office/powerpoint/2010/main" val="1310935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2079EED-216A-894E-8BE2-30D60E171E79}"/>
              </a:ext>
            </a:extLst>
          </p:cNvPr>
          <p:cNvSpPr>
            <a:spLocks noGrp="1"/>
          </p:cNvSpPr>
          <p:nvPr>
            <p:ph idx="1"/>
          </p:nvPr>
        </p:nvSpPr>
        <p:spPr>
          <a:xfrm>
            <a:off x="457200" y="950843"/>
            <a:ext cx="8229600" cy="1361661"/>
          </a:xfrm>
        </p:spPr>
        <p:txBody>
          <a:bodyPr>
            <a:normAutofit fontScale="92500" lnSpcReduction="10000"/>
          </a:bodyPr>
          <a:lstStyle/>
          <a:p>
            <a:r>
              <a:rPr lang="en-US" sz="2000" dirty="0">
                <a:latin typeface="Times New Roman" panose="02020603050405020304" pitchFamily="18" charset="0"/>
                <a:cs typeface="Times New Roman" panose="02020603050405020304" pitchFamily="18" charset="0"/>
              </a:rPr>
              <a:t>X-ray emission:</a:t>
            </a:r>
          </a:p>
          <a:p>
            <a:pPr marL="0" indent="0">
              <a:buNone/>
            </a:pPr>
            <a:r>
              <a:rPr lang="en-US" sz="2000" dirty="0">
                <a:latin typeface="Times New Roman" panose="02020603050405020304" pitchFamily="18" charset="0"/>
                <a:cs typeface="Times New Roman" panose="02020603050405020304" pitchFamily="18" charset="0"/>
              </a:rPr>
              <a:t>- Luminosity reached ~10% of the spin down power.</a:t>
            </a:r>
          </a:p>
          <a:p>
            <a:pPr marL="0" indent="0">
              <a:buNone/>
            </a:pPr>
            <a:r>
              <a:rPr lang="en-US" sz="2000" dirty="0">
                <a:latin typeface="Times New Roman" panose="02020603050405020304" pitchFamily="18" charset="0"/>
                <a:cs typeface="Times New Roman" panose="02020603050405020304" pitchFamily="18" charset="0"/>
              </a:rPr>
              <a:t>- Two BB components in the spectrum, but single peak in pulse profile. </a:t>
            </a:r>
          </a:p>
          <a:p>
            <a:pPr marL="0" indent="0">
              <a:buNone/>
            </a:pPr>
            <a:r>
              <a:rPr lang="en-US" sz="2000" dirty="0">
                <a:latin typeface="Times New Roman" panose="02020603050405020304" pitchFamily="18" charset="0"/>
                <a:cs typeface="Times New Roman" panose="02020603050405020304" pitchFamily="18" charset="0"/>
              </a:rPr>
              <a:t>    (before outburst one BB + single pulse)</a:t>
            </a:r>
          </a:p>
          <a:p>
            <a:pPr marL="0" indent="0">
              <a:buNone/>
            </a:pPr>
            <a:endParaRPr lang="en-US" dirty="0">
              <a:latin typeface="Times New Roman" panose="02020603050405020304" pitchFamily="18" charset="0"/>
              <a:cs typeface="Times New Roman" panose="02020603050405020304" pitchFamily="18" charset="0"/>
            </a:endParaRPr>
          </a:p>
        </p:txBody>
      </p:sp>
      <p:sp>
        <p:nvSpPr>
          <p:cNvPr id="4" name="标题 1">
            <a:extLst>
              <a:ext uri="{FF2B5EF4-FFF2-40B4-BE49-F238E27FC236}">
                <a16:creationId xmlns:a16="http://schemas.microsoft.com/office/drawing/2014/main" id="{957ED246-E46F-1E44-9F67-DA15591D0E8D}"/>
              </a:ext>
            </a:extLst>
          </p:cNvPr>
          <p:cNvSpPr txBox="1">
            <a:spLocks/>
          </p:cNvSpPr>
          <p:nvPr/>
        </p:nvSpPr>
        <p:spPr>
          <a:xfrm>
            <a:off x="0" y="0"/>
            <a:ext cx="9144000" cy="777656"/>
          </a:xfrm>
          <a:prstGeom prst="rect">
            <a:avLst/>
          </a:prstGeom>
          <a:solidFill>
            <a:schemeClr val="accent5">
              <a:lumMod val="75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zh-CN" sz="2800" dirty="0">
                <a:solidFill>
                  <a:srgbClr val="FFFFFF"/>
                </a:solidFill>
                <a:latin typeface="Calisto MT"/>
                <a:ea typeface="ＭＳ 明朝"/>
                <a:cs typeface="Calisto MT"/>
              </a:rPr>
              <a:t> 3. Observations for PSR J1119-6127</a:t>
            </a:r>
            <a:endParaRPr kumimoji="1" lang="zh-CN" altLang="en-US" sz="2800" dirty="0">
              <a:solidFill>
                <a:srgbClr val="FFFFFF"/>
              </a:solidFill>
              <a:latin typeface="Calisto MT"/>
              <a:ea typeface="ＭＳ 明朝"/>
              <a:cs typeface="Calisto MT"/>
            </a:endParaRPr>
          </a:p>
        </p:txBody>
      </p:sp>
      <p:pic>
        <p:nvPicPr>
          <p:cNvPr id="19" name="Picture 2">
            <a:extLst>
              <a:ext uri="{FF2B5EF4-FFF2-40B4-BE49-F238E27FC236}">
                <a16:creationId xmlns:a16="http://schemas.microsoft.com/office/drawing/2014/main" id="{0446AD20-4D07-F04F-81A5-F1B1B4BE4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40" y="2928731"/>
            <a:ext cx="2840206" cy="2769704"/>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8EEB7786-A525-4142-8525-D86625A12C22}"/>
              </a:ext>
            </a:extLst>
          </p:cNvPr>
          <p:cNvSpPr txBox="1"/>
          <p:nvPr/>
        </p:nvSpPr>
        <p:spPr>
          <a:xfrm>
            <a:off x="894521" y="2485691"/>
            <a:ext cx="166058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Before outburst</a:t>
            </a:r>
          </a:p>
        </p:txBody>
      </p:sp>
      <p:sp>
        <p:nvSpPr>
          <p:cNvPr id="14" name="テキスト ボックス 13">
            <a:extLst>
              <a:ext uri="{FF2B5EF4-FFF2-40B4-BE49-F238E27FC236}">
                <a16:creationId xmlns:a16="http://schemas.microsoft.com/office/drawing/2014/main" id="{05E381B1-FC4F-B448-BDAF-346BDBE6D845}"/>
              </a:ext>
            </a:extLst>
          </p:cNvPr>
          <p:cNvSpPr txBox="1"/>
          <p:nvPr/>
        </p:nvSpPr>
        <p:spPr>
          <a:xfrm>
            <a:off x="1222410" y="5772143"/>
            <a:ext cx="1202573"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Ng et al. 2012</a:t>
            </a:r>
          </a:p>
        </p:txBody>
      </p:sp>
      <p:pic>
        <p:nvPicPr>
          <p:cNvPr id="15" name="図 14">
            <a:extLst>
              <a:ext uri="{FF2B5EF4-FFF2-40B4-BE49-F238E27FC236}">
                <a16:creationId xmlns:a16="http://schemas.microsoft.com/office/drawing/2014/main" id="{5E544239-8089-8241-94A4-8B132904764E}"/>
              </a:ext>
            </a:extLst>
          </p:cNvPr>
          <p:cNvPicPr>
            <a:picLocks noChangeAspect="1"/>
          </p:cNvPicPr>
          <p:nvPr/>
        </p:nvPicPr>
        <p:blipFill>
          <a:blip r:embed="rId3"/>
          <a:stretch>
            <a:fillRect/>
          </a:stretch>
        </p:blipFill>
        <p:spPr>
          <a:xfrm>
            <a:off x="3610940" y="2723454"/>
            <a:ext cx="4333738" cy="3361531"/>
          </a:xfrm>
          <a:prstGeom prst="rect">
            <a:avLst/>
          </a:prstGeom>
        </p:spPr>
      </p:pic>
      <p:sp>
        <p:nvSpPr>
          <p:cNvPr id="24" name="テキスト ボックス 23">
            <a:extLst>
              <a:ext uri="{FF2B5EF4-FFF2-40B4-BE49-F238E27FC236}">
                <a16:creationId xmlns:a16="http://schemas.microsoft.com/office/drawing/2014/main" id="{65BEC1AF-8E93-EA44-B85F-BEC433951D2E}"/>
              </a:ext>
            </a:extLst>
          </p:cNvPr>
          <p:cNvSpPr txBox="1"/>
          <p:nvPr/>
        </p:nvSpPr>
        <p:spPr>
          <a:xfrm>
            <a:off x="5181599" y="2333313"/>
            <a:ext cx="148630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After outburst</a:t>
            </a:r>
          </a:p>
        </p:txBody>
      </p:sp>
      <p:sp>
        <p:nvSpPr>
          <p:cNvPr id="17" name="テキスト ボックス 16">
            <a:extLst>
              <a:ext uri="{FF2B5EF4-FFF2-40B4-BE49-F238E27FC236}">
                <a16:creationId xmlns:a16="http://schemas.microsoft.com/office/drawing/2014/main" id="{8F169F44-C28C-3043-A14C-2BB53D60D1BA}"/>
              </a:ext>
            </a:extLst>
          </p:cNvPr>
          <p:cNvSpPr txBox="1"/>
          <p:nvPr/>
        </p:nvSpPr>
        <p:spPr>
          <a:xfrm>
            <a:off x="4764157" y="2623930"/>
            <a:ext cx="508473" cy="369332"/>
          </a:xfrm>
          <a:prstGeom prst="rect">
            <a:avLst/>
          </a:prstGeom>
          <a:noFill/>
        </p:spPr>
        <p:txBody>
          <a:bodyPr wrap="none" rtlCol="0">
            <a:spAutoFit/>
          </a:bodyPr>
          <a:lstStyle/>
          <a:p>
            <a:r>
              <a:rPr lang="en-US" dirty="0"/>
              <a:t>8/6</a:t>
            </a:r>
          </a:p>
        </p:txBody>
      </p:sp>
      <p:sp>
        <p:nvSpPr>
          <p:cNvPr id="25" name="テキスト ボックス 24">
            <a:extLst>
              <a:ext uri="{FF2B5EF4-FFF2-40B4-BE49-F238E27FC236}">
                <a16:creationId xmlns:a16="http://schemas.microsoft.com/office/drawing/2014/main" id="{C5D912CF-6FCA-5441-8A6A-BD40B8222ED5}"/>
              </a:ext>
            </a:extLst>
          </p:cNvPr>
          <p:cNvSpPr txBox="1"/>
          <p:nvPr/>
        </p:nvSpPr>
        <p:spPr>
          <a:xfrm>
            <a:off x="6667903" y="2591864"/>
            <a:ext cx="625492" cy="369332"/>
          </a:xfrm>
          <a:prstGeom prst="rect">
            <a:avLst/>
          </a:prstGeom>
          <a:noFill/>
        </p:spPr>
        <p:txBody>
          <a:bodyPr wrap="none" rtlCol="0">
            <a:spAutoFit/>
          </a:bodyPr>
          <a:lstStyle/>
          <a:p>
            <a:r>
              <a:rPr lang="en-US" dirty="0"/>
              <a:t>8/15</a:t>
            </a:r>
          </a:p>
        </p:txBody>
      </p:sp>
      <p:sp>
        <p:nvSpPr>
          <p:cNvPr id="26" name="テキスト ボックス 25">
            <a:extLst>
              <a:ext uri="{FF2B5EF4-FFF2-40B4-BE49-F238E27FC236}">
                <a16:creationId xmlns:a16="http://schemas.microsoft.com/office/drawing/2014/main" id="{C17D27B5-1EF7-AA45-99B0-E84D97CD903D}"/>
              </a:ext>
            </a:extLst>
          </p:cNvPr>
          <p:cNvSpPr txBox="1"/>
          <p:nvPr/>
        </p:nvSpPr>
        <p:spPr>
          <a:xfrm>
            <a:off x="5018393" y="4459356"/>
            <a:ext cx="625492" cy="369332"/>
          </a:xfrm>
          <a:prstGeom prst="rect">
            <a:avLst/>
          </a:prstGeom>
          <a:noFill/>
        </p:spPr>
        <p:txBody>
          <a:bodyPr wrap="none" rtlCol="0">
            <a:spAutoFit/>
          </a:bodyPr>
          <a:lstStyle/>
          <a:p>
            <a:r>
              <a:rPr lang="en-US" dirty="0"/>
              <a:t>8/30</a:t>
            </a:r>
          </a:p>
        </p:txBody>
      </p:sp>
      <p:sp>
        <p:nvSpPr>
          <p:cNvPr id="27" name="テキスト ボックス 26">
            <a:extLst>
              <a:ext uri="{FF2B5EF4-FFF2-40B4-BE49-F238E27FC236}">
                <a16:creationId xmlns:a16="http://schemas.microsoft.com/office/drawing/2014/main" id="{7BAF18EC-1F47-BC49-93B3-EEEF113FD0D5}"/>
              </a:ext>
            </a:extLst>
          </p:cNvPr>
          <p:cNvSpPr txBox="1"/>
          <p:nvPr/>
        </p:nvSpPr>
        <p:spPr>
          <a:xfrm>
            <a:off x="6168789" y="4436484"/>
            <a:ext cx="742511" cy="369332"/>
          </a:xfrm>
          <a:prstGeom prst="rect">
            <a:avLst/>
          </a:prstGeom>
          <a:noFill/>
        </p:spPr>
        <p:txBody>
          <a:bodyPr wrap="none" rtlCol="0">
            <a:spAutoFit/>
          </a:bodyPr>
          <a:lstStyle/>
          <a:p>
            <a:r>
              <a:rPr lang="en-US" dirty="0"/>
              <a:t>12/13</a:t>
            </a:r>
          </a:p>
        </p:txBody>
      </p:sp>
      <p:sp>
        <p:nvSpPr>
          <p:cNvPr id="13" name="テキスト ボックス 12">
            <a:extLst>
              <a:ext uri="{FF2B5EF4-FFF2-40B4-BE49-F238E27FC236}">
                <a16:creationId xmlns:a16="http://schemas.microsoft.com/office/drawing/2014/main" id="{FFF1E1FF-60FF-924C-A585-42FC13EC72E8}"/>
              </a:ext>
            </a:extLst>
          </p:cNvPr>
          <p:cNvSpPr txBox="1"/>
          <p:nvPr/>
        </p:nvSpPr>
        <p:spPr>
          <a:xfrm>
            <a:off x="6882393" y="6184509"/>
            <a:ext cx="1512017" cy="307777"/>
          </a:xfrm>
          <a:prstGeom prst="rect">
            <a:avLst/>
          </a:prstGeom>
          <a:noFill/>
        </p:spPr>
        <p:txBody>
          <a:bodyPr wrap="none" rtlCol="0">
            <a:spAutoFit/>
          </a:bodyPr>
          <a:lstStyle/>
          <a:p>
            <a:r>
              <a:rPr lang="en-US" sz="1400" dirty="0"/>
              <a:t>(</a:t>
            </a:r>
            <a:r>
              <a:rPr lang="en-US" sz="1400" dirty="0">
                <a:latin typeface="Times New Roman" panose="02020603050405020304" pitchFamily="18" charset="0"/>
                <a:cs typeface="Times New Roman" panose="02020603050405020304" pitchFamily="18" charset="0"/>
              </a:rPr>
              <a:t>Wang et al. 2019)</a:t>
            </a:r>
          </a:p>
        </p:txBody>
      </p:sp>
    </p:spTree>
    <p:extLst>
      <p:ext uri="{BB962C8B-B14F-4D97-AF65-F5344CB8AC3E}">
        <p14:creationId xmlns:p14="http://schemas.microsoft.com/office/powerpoint/2010/main" val="1765634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84958E9-9399-1242-930C-D56FEBB25E61}"/>
              </a:ext>
            </a:extLst>
          </p:cNvPr>
          <p:cNvSpPr>
            <a:spLocks noGrp="1"/>
          </p:cNvSpPr>
          <p:nvPr>
            <p:ph idx="1"/>
          </p:nvPr>
        </p:nvSpPr>
        <p:spPr>
          <a:xfrm>
            <a:off x="311426" y="779279"/>
            <a:ext cx="8229600" cy="4525963"/>
          </a:xfrm>
        </p:spPr>
        <p:txBody>
          <a:bodyPr>
            <a:normAutofit/>
          </a:bodyPr>
          <a:lstStyle/>
          <a:p>
            <a:r>
              <a:rPr lang="en-US" sz="2000" dirty="0">
                <a:latin typeface="Times New Roman" panose="02020603050405020304" pitchFamily="18" charset="0"/>
                <a:cs typeface="Times New Roman" panose="02020603050405020304" pitchFamily="18" charset="0"/>
              </a:rPr>
              <a:t>The gamma-ray flux would be slightly suppressed after the X-ray outburst.</a:t>
            </a:r>
          </a:p>
          <a:p>
            <a:r>
              <a:rPr lang="en-US" sz="2000" dirty="0">
                <a:latin typeface="Times New Roman" panose="02020603050405020304" pitchFamily="18" charset="0"/>
                <a:cs typeface="Times New Roman" panose="02020603050405020304" pitchFamily="18" charset="0"/>
              </a:rPr>
              <a:t>It is difficult to find a pulsation during several months after the outburst (relaxation stage) because of the rapid evolution of the spin down rate.</a:t>
            </a:r>
          </a:p>
          <a:p>
            <a:r>
              <a:rPr lang="en-US" sz="2000" dirty="0">
                <a:latin typeface="Times New Roman" panose="02020603050405020304" pitchFamily="18" charset="0"/>
                <a:cs typeface="Times New Roman" panose="02020603050405020304" pitchFamily="18" charset="0"/>
              </a:rPr>
              <a:t>The pulse profile and spectrum measured in 2017 are consistent with characteristics before the outburst. </a:t>
            </a:r>
          </a:p>
        </p:txBody>
      </p:sp>
      <p:sp>
        <p:nvSpPr>
          <p:cNvPr id="4" name="标题 1">
            <a:extLst>
              <a:ext uri="{FF2B5EF4-FFF2-40B4-BE49-F238E27FC236}">
                <a16:creationId xmlns:a16="http://schemas.microsoft.com/office/drawing/2014/main" id="{97C4758B-D885-F14B-830C-A6DFB172D3CB}"/>
              </a:ext>
            </a:extLst>
          </p:cNvPr>
          <p:cNvSpPr txBox="1">
            <a:spLocks/>
          </p:cNvSpPr>
          <p:nvPr/>
        </p:nvSpPr>
        <p:spPr>
          <a:xfrm>
            <a:off x="0" y="0"/>
            <a:ext cx="9144000" cy="777656"/>
          </a:xfrm>
          <a:prstGeom prst="rect">
            <a:avLst/>
          </a:prstGeom>
          <a:solidFill>
            <a:schemeClr val="accent5">
              <a:lumMod val="75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zh-CN" sz="2800" dirty="0">
                <a:solidFill>
                  <a:srgbClr val="FFFFFF"/>
                </a:solidFill>
                <a:latin typeface="Calisto MT"/>
                <a:ea typeface="ＭＳ 明朝"/>
                <a:cs typeface="Calisto MT"/>
              </a:rPr>
              <a:t> 3. Observations for PSR J1119-6127</a:t>
            </a:r>
            <a:endParaRPr kumimoji="1" lang="zh-CN" altLang="en-US" sz="2800" dirty="0">
              <a:solidFill>
                <a:srgbClr val="FFFFFF"/>
              </a:solidFill>
              <a:latin typeface="Calisto MT"/>
              <a:ea typeface="ＭＳ 明朝"/>
              <a:cs typeface="Calisto MT"/>
            </a:endParaRPr>
          </a:p>
        </p:txBody>
      </p:sp>
      <p:grpSp>
        <p:nvGrpSpPr>
          <p:cNvPr id="16" name="グループ化 15">
            <a:extLst>
              <a:ext uri="{FF2B5EF4-FFF2-40B4-BE49-F238E27FC236}">
                <a16:creationId xmlns:a16="http://schemas.microsoft.com/office/drawing/2014/main" id="{4B8EDD18-076F-0E4A-9283-15BC12559D5C}"/>
              </a:ext>
            </a:extLst>
          </p:cNvPr>
          <p:cNvGrpSpPr/>
          <p:nvPr/>
        </p:nvGrpSpPr>
        <p:grpSpPr>
          <a:xfrm>
            <a:off x="737032" y="2495053"/>
            <a:ext cx="3602653" cy="2382631"/>
            <a:chOff x="231912" y="3117020"/>
            <a:chExt cx="3602653" cy="2382631"/>
          </a:xfrm>
        </p:grpSpPr>
        <p:pic>
          <p:nvPicPr>
            <p:cNvPr id="5" name="図 4">
              <a:extLst>
                <a:ext uri="{FF2B5EF4-FFF2-40B4-BE49-F238E27FC236}">
                  <a16:creationId xmlns:a16="http://schemas.microsoft.com/office/drawing/2014/main" id="{DA915802-7A80-2A4E-87DF-0B83015CA607}"/>
                </a:ext>
              </a:extLst>
            </p:cNvPr>
            <p:cNvPicPr>
              <a:picLocks noChangeAspect="1"/>
            </p:cNvPicPr>
            <p:nvPr/>
          </p:nvPicPr>
          <p:blipFill>
            <a:blip r:embed="rId2"/>
            <a:stretch>
              <a:fillRect/>
            </a:stretch>
          </p:blipFill>
          <p:spPr>
            <a:xfrm>
              <a:off x="231912" y="3117020"/>
              <a:ext cx="3602653" cy="2382631"/>
            </a:xfrm>
            <a:prstGeom prst="rect">
              <a:avLst/>
            </a:prstGeom>
          </p:spPr>
        </p:pic>
        <p:cxnSp>
          <p:nvCxnSpPr>
            <p:cNvPr id="7" name="直線矢印コネクタ 6">
              <a:extLst>
                <a:ext uri="{FF2B5EF4-FFF2-40B4-BE49-F238E27FC236}">
                  <a16:creationId xmlns:a16="http://schemas.microsoft.com/office/drawing/2014/main" id="{A7EB005C-0925-4E4B-ACA0-B9ADDC7465E2}"/>
                </a:ext>
              </a:extLst>
            </p:cNvPr>
            <p:cNvCxnSpPr>
              <a:cxnSpLocks/>
            </p:cNvCxnSpPr>
            <p:nvPr/>
          </p:nvCxnSpPr>
          <p:spPr>
            <a:xfrm>
              <a:off x="642731" y="3631096"/>
              <a:ext cx="987286" cy="0"/>
            </a:xfrm>
            <a:prstGeom prst="straightConnector1">
              <a:avLst/>
            </a:prstGeom>
            <a:ln>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9" name="テキスト ボックス 8">
              <a:extLst>
                <a:ext uri="{FF2B5EF4-FFF2-40B4-BE49-F238E27FC236}">
                  <a16:creationId xmlns:a16="http://schemas.microsoft.com/office/drawing/2014/main" id="{B23B8DF3-E055-264A-A0E8-67D3B52628DB}"/>
                </a:ext>
              </a:extLst>
            </p:cNvPr>
            <p:cNvSpPr txBox="1"/>
            <p:nvPr/>
          </p:nvSpPr>
          <p:spPr>
            <a:xfrm>
              <a:off x="581286" y="3323319"/>
              <a:ext cx="111017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Pre-outburst</a:t>
              </a:r>
            </a:p>
          </p:txBody>
        </p:sp>
        <p:cxnSp>
          <p:nvCxnSpPr>
            <p:cNvPr id="10" name="直線矢印コネクタ 9">
              <a:extLst>
                <a:ext uri="{FF2B5EF4-FFF2-40B4-BE49-F238E27FC236}">
                  <a16:creationId xmlns:a16="http://schemas.microsoft.com/office/drawing/2014/main" id="{A3F5ADA1-B7A1-2843-93D7-636B56E25ACB}"/>
                </a:ext>
              </a:extLst>
            </p:cNvPr>
            <p:cNvCxnSpPr>
              <a:cxnSpLocks/>
            </p:cNvCxnSpPr>
            <p:nvPr/>
          </p:nvCxnSpPr>
          <p:spPr>
            <a:xfrm>
              <a:off x="1691462" y="3644349"/>
              <a:ext cx="733686" cy="0"/>
            </a:xfrm>
            <a:prstGeom prst="straightConnector1">
              <a:avLst/>
            </a:prstGeom>
            <a:ln>
              <a:solidFill>
                <a:srgbClr val="FF000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2" name="テキスト ボックス 11">
              <a:extLst>
                <a:ext uri="{FF2B5EF4-FFF2-40B4-BE49-F238E27FC236}">
                  <a16:creationId xmlns:a16="http://schemas.microsoft.com/office/drawing/2014/main" id="{AFC6CA51-6A68-9540-9189-F2C67FE66C47}"/>
                </a:ext>
              </a:extLst>
            </p:cNvPr>
            <p:cNvSpPr txBox="1"/>
            <p:nvPr/>
          </p:nvSpPr>
          <p:spPr>
            <a:xfrm>
              <a:off x="1630017" y="3321041"/>
              <a:ext cx="963725"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Relaxation</a:t>
              </a:r>
            </a:p>
          </p:txBody>
        </p:sp>
        <p:cxnSp>
          <p:nvCxnSpPr>
            <p:cNvPr id="13" name="直線矢印コネクタ 12">
              <a:extLst>
                <a:ext uri="{FF2B5EF4-FFF2-40B4-BE49-F238E27FC236}">
                  <a16:creationId xmlns:a16="http://schemas.microsoft.com/office/drawing/2014/main" id="{B74ABF07-B8D8-7E47-BDA2-87D6B944E8D2}"/>
                </a:ext>
              </a:extLst>
            </p:cNvPr>
            <p:cNvCxnSpPr>
              <a:cxnSpLocks/>
            </p:cNvCxnSpPr>
            <p:nvPr/>
          </p:nvCxnSpPr>
          <p:spPr>
            <a:xfrm>
              <a:off x="2519723" y="3664228"/>
              <a:ext cx="1131251" cy="0"/>
            </a:xfrm>
            <a:prstGeom prst="straightConnector1">
              <a:avLst/>
            </a:prstGeom>
            <a:ln>
              <a:solidFill>
                <a:schemeClr val="tx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5" name="テキスト ボックス 14">
              <a:extLst>
                <a:ext uri="{FF2B5EF4-FFF2-40B4-BE49-F238E27FC236}">
                  <a16:creationId xmlns:a16="http://schemas.microsoft.com/office/drawing/2014/main" id="{EDE8BEF8-8FD4-EE4E-93F3-0934FBE83846}"/>
                </a:ext>
              </a:extLst>
            </p:cNvPr>
            <p:cNvSpPr txBox="1"/>
            <p:nvPr/>
          </p:nvSpPr>
          <p:spPr>
            <a:xfrm>
              <a:off x="2547360" y="3340920"/>
              <a:ext cx="127150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Post-relaxation</a:t>
              </a:r>
            </a:p>
          </p:txBody>
        </p:sp>
      </p:grpSp>
      <p:pic>
        <p:nvPicPr>
          <p:cNvPr id="17" name="図 16">
            <a:extLst>
              <a:ext uri="{FF2B5EF4-FFF2-40B4-BE49-F238E27FC236}">
                <a16:creationId xmlns:a16="http://schemas.microsoft.com/office/drawing/2014/main" id="{4A332E14-B228-7F40-87C9-F1A3AE83ADD5}"/>
              </a:ext>
            </a:extLst>
          </p:cNvPr>
          <p:cNvPicPr>
            <a:picLocks noChangeAspect="1"/>
          </p:cNvPicPr>
          <p:nvPr/>
        </p:nvPicPr>
        <p:blipFill>
          <a:blip r:embed="rId3"/>
          <a:stretch>
            <a:fillRect/>
          </a:stretch>
        </p:blipFill>
        <p:spPr>
          <a:xfrm>
            <a:off x="4752039" y="2582614"/>
            <a:ext cx="3403569" cy="2117488"/>
          </a:xfrm>
          <a:prstGeom prst="rect">
            <a:avLst/>
          </a:prstGeom>
        </p:spPr>
      </p:pic>
      <p:pic>
        <p:nvPicPr>
          <p:cNvPr id="18" name="図 17">
            <a:extLst>
              <a:ext uri="{FF2B5EF4-FFF2-40B4-BE49-F238E27FC236}">
                <a16:creationId xmlns:a16="http://schemas.microsoft.com/office/drawing/2014/main" id="{DAFB33FC-CB68-7242-90D3-30D304D98ECC}"/>
              </a:ext>
            </a:extLst>
          </p:cNvPr>
          <p:cNvPicPr>
            <a:picLocks noChangeAspect="1"/>
          </p:cNvPicPr>
          <p:nvPr/>
        </p:nvPicPr>
        <p:blipFill>
          <a:blip r:embed="rId4"/>
          <a:stretch>
            <a:fillRect/>
          </a:stretch>
        </p:blipFill>
        <p:spPr>
          <a:xfrm>
            <a:off x="4860317" y="4700102"/>
            <a:ext cx="3295291" cy="2047508"/>
          </a:xfrm>
          <a:prstGeom prst="rect">
            <a:avLst/>
          </a:prstGeom>
        </p:spPr>
      </p:pic>
      <p:sp>
        <p:nvSpPr>
          <p:cNvPr id="19" name="テキスト ボックス 18">
            <a:extLst>
              <a:ext uri="{FF2B5EF4-FFF2-40B4-BE49-F238E27FC236}">
                <a16:creationId xmlns:a16="http://schemas.microsoft.com/office/drawing/2014/main" id="{81A1552A-457E-8844-8128-6688B423F362}"/>
              </a:ext>
            </a:extLst>
          </p:cNvPr>
          <p:cNvSpPr txBox="1"/>
          <p:nvPr/>
        </p:nvSpPr>
        <p:spPr>
          <a:xfrm>
            <a:off x="322664" y="5172714"/>
            <a:ext cx="4537653" cy="923330"/>
          </a:xfrm>
          <a:prstGeom prst="rect">
            <a:avLst/>
          </a:prstGeom>
          <a:noFill/>
          <a:ln>
            <a:solidFill>
              <a:srgbClr val="FF0000"/>
            </a:solidFill>
          </a:ln>
        </p:spPr>
        <p:txBody>
          <a:bodyPr wrap="square" rtlCol="0">
            <a:spAutoFit/>
          </a:bodyPr>
          <a:lstStyle/>
          <a:p>
            <a:r>
              <a:rPr lang="en-US" dirty="0">
                <a:latin typeface="Times New Roman" panose="02020603050405020304" pitchFamily="18" charset="0"/>
                <a:cs typeface="Times New Roman" panose="02020603050405020304" pitchFamily="18" charset="0"/>
              </a:rPr>
              <a:t>Multi-wavelength observations suggest that the reconfiguration of the global magnetosphere after the outburst continued ~0.5 year. </a:t>
            </a:r>
          </a:p>
        </p:txBody>
      </p:sp>
    </p:spTree>
    <p:extLst>
      <p:ext uri="{BB962C8B-B14F-4D97-AF65-F5344CB8AC3E}">
        <p14:creationId xmlns:p14="http://schemas.microsoft.com/office/powerpoint/2010/main" val="897409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标题 1"/>
          <p:cNvSpPr txBox="1">
            <a:spLocks/>
          </p:cNvSpPr>
          <p:nvPr/>
        </p:nvSpPr>
        <p:spPr>
          <a:xfrm>
            <a:off x="0" y="1"/>
            <a:ext cx="9144000" cy="777656"/>
          </a:xfrm>
          <a:prstGeom prst="rect">
            <a:avLst/>
          </a:prstGeom>
          <a:solidFill>
            <a:schemeClr val="accent5">
              <a:lumMod val="75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zh-CN" sz="2800" dirty="0">
                <a:solidFill>
                  <a:srgbClr val="FFFFFF"/>
                </a:solidFill>
                <a:latin typeface="Calisto MT"/>
                <a:ea typeface="ＭＳ 明朝"/>
                <a:cs typeface="Calisto MT"/>
              </a:rPr>
              <a:t>3. Discussion</a:t>
            </a:r>
            <a:endParaRPr kumimoji="1" lang="zh-CN" altLang="en-US" sz="2800" dirty="0">
              <a:solidFill>
                <a:srgbClr val="FFFFFF"/>
              </a:solidFill>
              <a:latin typeface="Calisto MT"/>
              <a:ea typeface="ＭＳ 明朝"/>
              <a:cs typeface="Calisto MT"/>
            </a:endParaRPr>
          </a:p>
        </p:txBody>
      </p:sp>
      <p:sp>
        <p:nvSpPr>
          <p:cNvPr id="2" name="内容占位符 1"/>
          <p:cNvSpPr>
            <a:spLocks noGrp="1"/>
          </p:cNvSpPr>
          <p:nvPr>
            <p:ph idx="1"/>
          </p:nvPr>
        </p:nvSpPr>
        <p:spPr>
          <a:xfrm>
            <a:off x="77869" y="757727"/>
            <a:ext cx="8343888" cy="5391270"/>
          </a:xfrm>
        </p:spPr>
        <p:txBody>
          <a:bodyPr>
            <a:noAutofit/>
          </a:bodyPr>
          <a:lstStyle/>
          <a:p>
            <a:r>
              <a:rPr kumimoji="1" lang="en-US" altLang="zh-CN" sz="2000" dirty="0">
                <a:solidFill>
                  <a:srgbClr val="1E35FF"/>
                </a:solidFill>
                <a:latin typeface="Calisto MT"/>
                <a:cs typeface="Calisto MT"/>
              </a:rPr>
              <a:t>Reconfiguration of the global magnetosphere. </a:t>
            </a:r>
            <a:endParaRPr kumimoji="1" lang="en-US" altLang="zh-CN" sz="2400" dirty="0">
              <a:solidFill>
                <a:srgbClr val="1E35FF"/>
              </a:solidFill>
              <a:latin typeface="Calisto MT"/>
              <a:cs typeface="Calisto MT"/>
            </a:endParaRPr>
          </a:p>
          <a:p>
            <a:pPr>
              <a:buFontTx/>
              <a:buChar char="-"/>
            </a:pPr>
            <a:r>
              <a:rPr kumimoji="1" lang="en-US" altLang="zh-CN" sz="2000" dirty="0">
                <a:latin typeface="Calisto MT"/>
                <a:cs typeface="Calisto MT"/>
              </a:rPr>
              <a:t>Open magnetic field structure.</a:t>
            </a:r>
          </a:p>
          <a:p>
            <a:pPr>
              <a:buFontTx/>
              <a:buChar char="-"/>
            </a:pPr>
            <a:r>
              <a:rPr kumimoji="1" lang="en-US" altLang="zh-CN" sz="2000" dirty="0">
                <a:latin typeface="Calisto MT"/>
                <a:cs typeface="Calisto MT"/>
              </a:rPr>
              <a:t>Global current structure. </a:t>
            </a:r>
            <a:endParaRPr kumimoji="1" lang="en-US" altLang="zh-CN" sz="2400" dirty="0">
              <a:latin typeface="Calisto MT"/>
              <a:cs typeface="Calisto MT"/>
            </a:endParaRPr>
          </a:p>
          <a:p>
            <a:r>
              <a:rPr kumimoji="1" lang="en-US" altLang="zh-CN" sz="2000" dirty="0">
                <a:solidFill>
                  <a:srgbClr val="FF0000"/>
                </a:solidFill>
                <a:latin typeface="Calisto MT"/>
                <a:cs typeface="Calisto MT"/>
              </a:rPr>
              <a:t>State switching pulsar; PSR J2021+4026 </a:t>
            </a:r>
          </a:p>
          <a:p>
            <a:pPr marL="0" indent="0">
              <a:buNone/>
            </a:pPr>
            <a:r>
              <a:rPr kumimoji="1" lang="en-US" altLang="zh-CN" sz="1800" dirty="0">
                <a:latin typeface="Calisto MT"/>
                <a:cs typeface="Calisto MT"/>
              </a:rPr>
              <a:t>-- Transit between two meta steady sates (why two?)</a:t>
            </a:r>
          </a:p>
          <a:p>
            <a:pPr marL="0" indent="0">
              <a:buNone/>
            </a:pPr>
            <a:r>
              <a:rPr kumimoji="1" lang="en-US" altLang="zh-CN" sz="1800" dirty="0">
                <a:latin typeface="Calisto MT"/>
                <a:cs typeface="Calisto MT"/>
                <a:sym typeface="Wingdings" pitchFamily="2" charset="2"/>
              </a:rPr>
              <a:t>-- The switching is probably  triggered by NS interior or polar cap </a:t>
            </a:r>
          </a:p>
        </p:txBody>
      </p:sp>
      <p:sp>
        <p:nvSpPr>
          <p:cNvPr id="14" name="正方形/長方形 13">
            <a:extLst>
              <a:ext uri="{FF2B5EF4-FFF2-40B4-BE49-F238E27FC236}">
                <a16:creationId xmlns:a16="http://schemas.microsoft.com/office/drawing/2014/main" id="{2CC80AB6-2FFF-B34E-B12E-B8F67364CC5A}"/>
              </a:ext>
            </a:extLst>
          </p:cNvPr>
          <p:cNvSpPr/>
          <p:nvPr/>
        </p:nvSpPr>
        <p:spPr>
          <a:xfrm>
            <a:off x="150084" y="5568034"/>
            <a:ext cx="5585998" cy="369332"/>
          </a:xfrm>
          <a:prstGeom prst="rect">
            <a:avLst/>
          </a:prstGeom>
        </p:spPr>
        <p:txBody>
          <a:bodyPr wrap="square">
            <a:spAutoFit/>
          </a:bodyPr>
          <a:lstStyle/>
          <a:p>
            <a:pPr marL="285750" indent="-285750">
              <a:buFont typeface="Arial" panose="020B0604020202020204" pitchFamily="34" charset="0"/>
              <a:buChar char="•"/>
            </a:pPr>
            <a:endParaRPr kumimoji="1" lang="en-US" altLang="zh-CN" dirty="0">
              <a:latin typeface="Calisto MT"/>
              <a:cs typeface="Calisto MT"/>
              <a:sym typeface="Wingdings" pitchFamily="2" charset="2"/>
            </a:endParaRPr>
          </a:p>
        </p:txBody>
      </p:sp>
      <p:pic>
        <p:nvPicPr>
          <p:cNvPr id="15" name="図 14">
            <a:extLst>
              <a:ext uri="{FF2B5EF4-FFF2-40B4-BE49-F238E27FC236}">
                <a16:creationId xmlns:a16="http://schemas.microsoft.com/office/drawing/2014/main" id="{FB48477B-89F0-A44B-9345-559A762A2BA9}"/>
              </a:ext>
            </a:extLst>
          </p:cNvPr>
          <p:cNvPicPr>
            <a:picLocks noChangeAspect="1"/>
          </p:cNvPicPr>
          <p:nvPr/>
        </p:nvPicPr>
        <p:blipFill>
          <a:blip r:embed="rId3"/>
          <a:stretch>
            <a:fillRect/>
          </a:stretch>
        </p:blipFill>
        <p:spPr>
          <a:xfrm>
            <a:off x="1000265" y="3704747"/>
            <a:ext cx="2585909" cy="2490134"/>
          </a:xfrm>
          <a:prstGeom prst="rect">
            <a:avLst/>
          </a:prstGeom>
        </p:spPr>
      </p:pic>
      <p:sp>
        <p:nvSpPr>
          <p:cNvPr id="16" name="テキスト ボックス 15">
            <a:extLst>
              <a:ext uri="{FF2B5EF4-FFF2-40B4-BE49-F238E27FC236}">
                <a16:creationId xmlns:a16="http://schemas.microsoft.com/office/drawing/2014/main" id="{51A4175D-B4E5-4C4F-BB33-57FA4184BEBB}"/>
              </a:ext>
            </a:extLst>
          </p:cNvPr>
          <p:cNvSpPr txBox="1"/>
          <p:nvPr/>
        </p:nvSpPr>
        <p:spPr>
          <a:xfrm>
            <a:off x="1111620" y="6323156"/>
            <a:ext cx="1831463" cy="276999"/>
          </a:xfrm>
          <a:prstGeom prst="rect">
            <a:avLst/>
          </a:prstGeom>
          <a:noFill/>
        </p:spPr>
        <p:txBody>
          <a:bodyPr wrap="none" rtlCol="0">
            <a:spAutoFit/>
          </a:bodyPr>
          <a:lstStyle/>
          <a:p>
            <a:r>
              <a:rPr kumimoji="1" lang="en-US" altLang="ja-JP" sz="1200" dirty="0">
                <a:latin typeface="Times New Roman"/>
                <a:cs typeface="Times New Roman"/>
              </a:rPr>
              <a:t>(Wada and Shibata 2007+)</a:t>
            </a:r>
            <a:endParaRPr kumimoji="1" lang="ja-JP" altLang="en-US" sz="1200" dirty="0">
              <a:latin typeface="Times New Roman"/>
              <a:cs typeface="Times New Roman"/>
            </a:endParaRPr>
          </a:p>
        </p:txBody>
      </p:sp>
      <p:pic>
        <p:nvPicPr>
          <p:cNvPr id="17" name="図 16">
            <a:extLst>
              <a:ext uri="{FF2B5EF4-FFF2-40B4-BE49-F238E27FC236}">
                <a16:creationId xmlns:a16="http://schemas.microsoft.com/office/drawing/2014/main" id="{B14B4DF3-29B5-0744-B088-7454076128AD}"/>
              </a:ext>
            </a:extLst>
          </p:cNvPr>
          <p:cNvPicPr>
            <a:picLocks noChangeAspect="1"/>
          </p:cNvPicPr>
          <p:nvPr/>
        </p:nvPicPr>
        <p:blipFill>
          <a:blip r:embed="rId4"/>
          <a:stretch>
            <a:fillRect/>
          </a:stretch>
        </p:blipFill>
        <p:spPr>
          <a:xfrm>
            <a:off x="5456251" y="3576472"/>
            <a:ext cx="2551565" cy="2746684"/>
          </a:xfrm>
          <a:prstGeom prst="rect">
            <a:avLst/>
          </a:prstGeom>
        </p:spPr>
      </p:pic>
      <p:cxnSp>
        <p:nvCxnSpPr>
          <p:cNvPr id="19" name="直線矢印コネクタ 18">
            <a:extLst>
              <a:ext uri="{FF2B5EF4-FFF2-40B4-BE49-F238E27FC236}">
                <a16:creationId xmlns:a16="http://schemas.microsoft.com/office/drawing/2014/main" id="{C6F978B9-D97F-B540-B8B4-6718B7A68089}"/>
              </a:ext>
            </a:extLst>
          </p:cNvPr>
          <p:cNvCxnSpPr>
            <a:cxnSpLocks/>
          </p:cNvCxnSpPr>
          <p:nvPr/>
        </p:nvCxnSpPr>
        <p:spPr>
          <a:xfrm>
            <a:off x="3665365" y="5034158"/>
            <a:ext cx="1790886" cy="0"/>
          </a:xfrm>
          <a:prstGeom prst="straightConnector1">
            <a:avLst/>
          </a:prstGeom>
          <a:ln w="57150">
            <a:solidFill>
              <a:srgbClr val="1E35FF"/>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0" name="テキスト ボックス 19">
            <a:extLst>
              <a:ext uri="{FF2B5EF4-FFF2-40B4-BE49-F238E27FC236}">
                <a16:creationId xmlns:a16="http://schemas.microsoft.com/office/drawing/2014/main" id="{EAF9C3FA-0B48-6740-A237-D1F4F2C73B1A}"/>
              </a:ext>
            </a:extLst>
          </p:cNvPr>
          <p:cNvSpPr txBox="1"/>
          <p:nvPr/>
        </p:nvSpPr>
        <p:spPr>
          <a:xfrm>
            <a:off x="4100514" y="4476438"/>
            <a:ext cx="1129348" cy="369332"/>
          </a:xfrm>
          <a:prstGeom prst="rect">
            <a:avLst/>
          </a:prstGeom>
          <a:noFill/>
        </p:spPr>
        <p:txBody>
          <a:bodyPr wrap="none" rtlCol="0">
            <a:spAutoFit/>
          </a:bodyPr>
          <a:lstStyle/>
          <a:p>
            <a:r>
              <a:rPr kumimoji="1" lang="en-US" altLang="ja-JP" b="1" dirty="0">
                <a:solidFill>
                  <a:srgbClr val="FF6600"/>
                </a:solidFill>
                <a:latin typeface="Times New Roman"/>
                <a:cs typeface="Times New Roman"/>
              </a:rPr>
              <a:t>Transit ? </a:t>
            </a:r>
            <a:endParaRPr kumimoji="1" lang="ja-JP" altLang="en-US" b="1" dirty="0">
              <a:solidFill>
                <a:srgbClr val="FF6600"/>
              </a:solidFill>
              <a:latin typeface="Times New Roman"/>
              <a:cs typeface="Times New Roman"/>
            </a:endParaRPr>
          </a:p>
        </p:txBody>
      </p:sp>
      <p:sp>
        <p:nvSpPr>
          <p:cNvPr id="6" name="テキスト ボックス 5">
            <a:extLst>
              <a:ext uri="{FF2B5EF4-FFF2-40B4-BE49-F238E27FC236}">
                <a16:creationId xmlns:a16="http://schemas.microsoft.com/office/drawing/2014/main" id="{0FDB97A3-9726-A44F-95A7-950F108C2105}"/>
              </a:ext>
            </a:extLst>
          </p:cNvPr>
          <p:cNvSpPr txBox="1"/>
          <p:nvPr/>
        </p:nvSpPr>
        <p:spPr>
          <a:xfrm>
            <a:off x="5869004" y="3303745"/>
            <a:ext cx="192706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FF magnetosphere</a:t>
            </a:r>
          </a:p>
        </p:txBody>
      </p:sp>
      <p:sp>
        <p:nvSpPr>
          <p:cNvPr id="25" name="テキスト ボックス 24">
            <a:extLst>
              <a:ext uri="{FF2B5EF4-FFF2-40B4-BE49-F238E27FC236}">
                <a16:creationId xmlns:a16="http://schemas.microsoft.com/office/drawing/2014/main" id="{04E4296C-054A-FE4B-B45C-FA574A61C81A}"/>
              </a:ext>
            </a:extLst>
          </p:cNvPr>
          <p:cNvSpPr txBox="1"/>
          <p:nvPr/>
        </p:nvSpPr>
        <p:spPr>
          <a:xfrm>
            <a:off x="1000265" y="3312402"/>
            <a:ext cx="296747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Partially filled magnetosphere</a:t>
            </a:r>
          </a:p>
        </p:txBody>
      </p:sp>
      <p:sp>
        <p:nvSpPr>
          <p:cNvPr id="12" name="テキスト ボックス 11">
            <a:extLst>
              <a:ext uri="{FF2B5EF4-FFF2-40B4-BE49-F238E27FC236}">
                <a16:creationId xmlns:a16="http://schemas.microsoft.com/office/drawing/2014/main" id="{D7EC1D50-1D9C-EB41-B6BD-BDF1A8C1A4E7}"/>
              </a:ext>
            </a:extLst>
          </p:cNvPr>
          <p:cNvSpPr txBox="1"/>
          <p:nvPr/>
        </p:nvSpPr>
        <p:spPr>
          <a:xfrm>
            <a:off x="6200919" y="6333392"/>
            <a:ext cx="1274708" cy="276999"/>
          </a:xfrm>
          <a:prstGeom prst="rect">
            <a:avLst/>
          </a:prstGeom>
          <a:noFill/>
        </p:spPr>
        <p:txBody>
          <a:bodyPr wrap="none" rtlCol="0">
            <a:spAutoFit/>
          </a:bodyPr>
          <a:lstStyle/>
          <a:p>
            <a:r>
              <a:rPr kumimoji="1" lang="en-US" altLang="ja-JP" sz="1200" dirty="0">
                <a:latin typeface="Times New Roman"/>
                <a:cs typeface="Times New Roman"/>
              </a:rPr>
              <a:t>(</a:t>
            </a:r>
            <a:r>
              <a:rPr kumimoji="1" lang="en-US" altLang="ja-JP" sz="1200" dirty="0" err="1">
                <a:latin typeface="Times New Roman"/>
                <a:cs typeface="Times New Roman"/>
              </a:rPr>
              <a:t>Spitkovsky</a:t>
            </a:r>
            <a:r>
              <a:rPr kumimoji="1" lang="en-US" altLang="ja-JP" sz="1200" dirty="0">
                <a:latin typeface="Times New Roman"/>
                <a:cs typeface="Times New Roman"/>
              </a:rPr>
              <a:t> 2006</a:t>
            </a:r>
            <a:endParaRPr kumimoji="1" lang="ja-JP" altLang="en-US" sz="1200" dirty="0">
              <a:latin typeface="Times New Roman"/>
              <a:cs typeface="Times New Roman"/>
            </a:endParaRPr>
          </a:p>
        </p:txBody>
      </p:sp>
    </p:spTree>
    <p:extLst>
      <p:ext uri="{BB962C8B-B14F-4D97-AF65-F5344CB8AC3E}">
        <p14:creationId xmlns:p14="http://schemas.microsoft.com/office/powerpoint/2010/main" val="3726815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a:spLocks/>
          </p:cNvSpPr>
          <p:nvPr/>
        </p:nvSpPr>
        <p:spPr>
          <a:xfrm>
            <a:off x="0" y="1"/>
            <a:ext cx="9144000" cy="777656"/>
          </a:xfrm>
          <a:prstGeom prst="rect">
            <a:avLst/>
          </a:prstGeom>
          <a:solidFill>
            <a:schemeClr val="accent5">
              <a:lumMod val="75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zh-CN" sz="2800" dirty="0">
                <a:solidFill>
                  <a:srgbClr val="FFFFFF"/>
                </a:solidFill>
                <a:latin typeface="Calisto MT"/>
                <a:ea typeface="ＭＳ 明朝"/>
                <a:cs typeface="Calisto MT"/>
              </a:rPr>
              <a:t>3. Discussion</a:t>
            </a:r>
            <a:endParaRPr kumimoji="1" lang="zh-CN" altLang="en-US" sz="2800" dirty="0">
              <a:solidFill>
                <a:srgbClr val="FFFFFF"/>
              </a:solidFill>
              <a:latin typeface="Calisto MT"/>
              <a:ea typeface="ＭＳ 明朝"/>
              <a:cs typeface="Calisto MT"/>
            </a:endParaRPr>
          </a:p>
        </p:txBody>
      </p:sp>
      <p:sp>
        <p:nvSpPr>
          <p:cNvPr id="2" name="正方形/長方形 1">
            <a:extLst>
              <a:ext uri="{FF2B5EF4-FFF2-40B4-BE49-F238E27FC236}">
                <a16:creationId xmlns:a16="http://schemas.microsoft.com/office/drawing/2014/main" id="{BBA0909F-18E7-914B-A66C-29198550B722}"/>
              </a:ext>
            </a:extLst>
          </p:cNvPr>
          <p:cNvSpPr/>
          <p:nvPr/>
        </p:nvSpPr>
        <p:spPr>
          <a:xfrm>
            <a:off x="216206" y="850407"/>
            <a:ext cx="7020953" cy="4893647"/>
          </a:xfrm>
          <a:prstGeom prst="rect">
            <a:avLst/>
          </a:prstGeom>
        </p:spPr>
        <p:txBody>
          <a:bodyPr wrap="square">
            <a:spAutoFit/>
          </a:bodyPr>
          <a:lstStyle/>
          <a:p>
            <a:pPr marL="342900" lvl="0" indent="-342900">
              <a:spcBef>
                <a:spcPct val="20000"/>
              </a:spcBef>
              <a:buFont typeface="Arial" panose="020B0604020202020204" pitchFamily="34" charset="0"/>
              <a:buChar char="•"/>
            </a:pPr>
            <a:r>
              <a:rPr kumimoji="1" lang="en-US" altLang="zh-CN" sz="2400" dirty="0">
                <a:solidFill>
                  <a:srgbClr val="4B51D5"/>
                </a:solidFill>
                <a:latin typeface="Calisto MT"/>
                <a:cs typeface="Calisto MT"/>
              </a:rPr>
              <a:t>After glow of PSR J1119-6127 </a:t>
            </a:r>
            <a:endParaRPr kumimoji="1" lang="en-US" altLang="zh-CN" sz="2000" dirty="0">
              <a:solidFill>
                <a:srgbClr val="4B51D5"/>
              </a:solidFill>
              <a:latin typeface="Calisto MT"/>
              <a:cs typeface="Calisto MT"/>
            </a:endParaRPr>
          </a:p>
          <a:p>
            <a:endParaRPr kumimoji="1" lang="en-US" altLang="zh-CN" dirty="0">
              <a:latin typeface="Calisto MT"/>
              <a:cs typeface="Calisto MT"/>
            </a:endParaRPr>
          </a:p>
          <a:p>
            <a:pPr marL="285750" indent="-285750">
              <a:buFontTx/>
              <a:buChar char="-"/>
            </a:pPr>
            <a:r>
              <a:rPr kumimoji="1" lang="en-US" altLang="zh-CN" dirty="0">
                <a:latin typeface="Calisto MT"/>
                <a:cs typeface="Calisto MT"/>
              </a:rPr>
              <a:t>Crust shearing of whole neutron star due to  the magnetic stress </a:t>
            </a:r>
          </a:p>
          <a:p>
            <a:pPr marL="285750" indent="-285750">
              <a:buFontTx/>
              <a:buChar char="-"/>
            </a:pPr>
            <a:endParaRPr kumimoji="1" lang="en-US" altLang="zh-CN" dirty="0">
              <a:latin typeface="Calisto MT"/>
              <a:cs typeface="Calisto MT"/>
            </a:endParaRPr>
          </a:p>
          <a:p>
            <a:pPr marL="285750" indent="-285750">
              <a:buFontTx/>
              <a:buChar char="-"/>
            </a:pPr>
            <a:r>
              <a:rPr kumimoji="1" lang="en-US" altLang="zh-CN" dirty="0">
                <a:latin typeface="Calisto MT"/>
                <a:cs typeface="Calisto MT"/>
              </a:rPr>
              <a:t> T</a:t>
            </a:r>
            <a:r>
              <a:rPr kumimoji="1" lang="en-US" altLang="zh-CN" dirty="0">
                <a:solidFill>
                  <a:schemeClr val="tx1"/>
                </a:solidFill>
                <a:latin typeface="Calisto MT"/>
                <a:cs typeface="Calisto MT"/>
              </a:rPr>
              <a:t>he twist of the closed magnetic field line.</a:t>
            </a:r>
          </a:p>
          <a:p>
            <a:pPr marL="285750" indent="-285750">
              <a:buFontTx/>
              <a:buChar char="-"/>
            </a:pPr>
            <a:endParaRPr kumimoji="1" lang="en-US" altLang="zh-CN" dirty="0">
              <a:latin typeface="Calisto MT"/>
              <a:cs typeface="Calisto MT"/>
              <a:sym typeface="Wingdings" pitchFamily="2" charset="2"/>
            </a:endParaRPr>
          </a:p>
          <a:p>
            <a:pPr marL="285750" indent="-285750">
              <a:buFontTx/>
              <a:buChar char="-"/>
            </a:pPr>
            <a:r>
              <a:rPr kumimoji="1" lang="en-US" altLang="zh-CN" dirty="0">
                <a:latin typeface="Calisto MT"/>
                <a:cs typeface="Calisto MT"/>
                <a:sym typeface="Wingdings" pitchFamily="2" charset="2"/>
              </a:rPr>
              <a:t>Creates new open magnetic field region.</a:t>
            </a:r>
          </a:p>
          <a:p>
            <a:pPr marL="285750" indent="-285750">
              <a:buFontTx/>
              <a:buChar char="-"/>
            </a:pPr>
            <a:endParaRPr kumimoji="1" lang="en-US" altLang="zh-CN" dirty="0">
              <a:latin typeface="Calisto MT"/>
              <a:cs typeface="Calisto MT"/>
              <a:sym typeface="Wingdings" pitchFamily="2" charset="2"/>
            </a:endParaRPr>
          </a:p>
          <a:p>
            <a:pPr marL="285750" indent="-285750">
              <a:buFontTx/>
              <a:buChar char="-"/>
            </a:pPr>
            <a:endParaRPr kumimoji="1" lang="en-US" altLang="zh-CN" dirty="0">
              <a:latin typeface="Calisto MT"/>
              <a:cs typeface="Calisto MT"/>
              <a:sym typeface="Wingdings" pitchFamily="2" charset="2"/>
            </a:endParaRPr>
          </a:p>
          <a:p>
            <a:pPr marL="285750" indent="-285750">
              <a:buFontTx/>
              <a:buChar char="-"/>
            </a:pPr>
            <a:r>
              <a:rPr kumimoji="1" lang="en-US" altLang="zh-CN" dirty="0">
                <a:latin typeface="Calisto MT"/>
                <a:cs typeface="Calisto MT"/>
                <a:sym typeface="Wingdings" pitchFamily="2" charset="2"/>
              </a:rPr>
              <a:t>Create new radio emission region by the plasma flow.</a:t>
            </a:r>
          </a:p>
          <a:p>
            <a:pPr marL="285750" indent="-285750">
              <a:buFontTx/>
              <a:buChar char="-"/>
            </a:pPr>
            <a:endParaRPr kumimoji="1" lang="en-US" altLang="zh-CN" dirty="0">
              <a:latin typeface="Calisto MT"/>
              <a:cs typeface="Calisto MT"/>
              <a:sym typeface="Wingdings" pitchFamily="2" charset="2"/>
            </a:endParaRPr>
          </a:p>
          <a:p>
            <a:pPr marL="285750" indent="-285750">
              <a:buFontTx/>
              <a:buChar char="-"/>
            </a:pPr>
            <a:r>
              <a:rPr kumimoji="1" lang="en-US" altLang="zh-CN" dirty="0">
                <a:latin typeface="Calisto MT"/>
                <a:cs typeface="Calisto MT"/>
                <a:sym typeface="Wingdings" pitchFamily="2" charset="2"/>
              </a:rPr>
              <a:t>Time scale of untwisting magnetic field :~0.5 year.</a:t>
            </a:r>
          </a:p>
          <a:p>
            <a:pPr lvl="1"/>
            <a:endParaRPr kumimoji="1" lang="en-US" altLang="zh-CN" dirty="0">
              <a:solidFill>
                <a:schemeClr val="tx1"/>
              </a:solidFill>
              <a:latin typeface="Calisto MT"/>
              <a:cs typeface="Calisto MT"/>
              <a:sym typeface="Wingdings" pitchFamily="2" charset="2"/>
            </a:endParaRPr>
          </a:p>
          <a:p>
            <a:pPr marL="342900" indent="-342900">
              <a:buFont typeface="Arial" panose="020B0604020202020204" pitchFamily="34" charset="0"/>
              <a:buChar char="•"/>
            </a:pPr>
            <a:endParaRPr kumimoji="1" lang="en-US" altLang="zh-CN" dirty="0">
              <a:latin typeface="Calisto MT"/>
              <a:cs typeface="Calisto MT"/>
            </a:endParaRPr>
          </a:p>
          <a:p>
            <a:endParaRPr kumimoji="1" lang="en-US" altLang="zh-CN" dirty="0">
              <a:latin typeface="Calisto MT"/>
              <a:cs typeface="Calisto MT"/>
            </a:endParaRPr>
          </a:p>
          <a:p>
            <a:r>
              <a:rPr kumimoji="1" lang="en-US" altLang="zh-CN" dirty="0">
                <a:latin typeface="Calisto MT"/>
                <a:cs typeface="Calisto MT"/>
                <a:sym typeface="Wingdings" pitchFamily="2" charset="2"/>
              </a:rPr>
              <a:t>	  </a:t>
            </a:r>
          </a:p>
          <a:p>
            <a:endParaRPr kumimoji="1" lang="en-US" altLang="zh-CN" dirty="0">
              <a:latin typeface="Calisto MT"/>
              <a:cs typeface="Calisto MT"/>
              <a:sym typeface="Wingdings" pitchFamily="2" charset="2"/>
            </a:endParaRPr>
          </a:p>
        </p:txBody>
      </p:sp>
      <p:pic>
        <p:nvPicPr>
          <p:cNvPr id="13" name="図 12">
            <a:extLst>
              <a:ext uri="{FF2B5EF4-FFF2-40B4-BE49-F238E27FC236}">
                <a16:creationId xmlns:a16="http://schemas.microsoft.com/office/drawing/2014/main" id="{F20B4A5E-0460-9E48-B81C-DE2357C12C10}"/>
              </a:ext>
            </a:extLst>
          </p:cNvPr>
          <p:cNvPicPr>
            <a:picLocks noChangeAspect="1"/>
          </p:cNvPicPr>
          <p:nvPr/>
        </p:nvPicPr>
        <p:blipFill>
          <a:blip r:embed="rId3"/>
          <a:stretch>
            <a:fillRect/>
          </a:stretch>
        </p:blipFill>
        <p:spPr>
          <a:xfrm>
            <a:off x="5118058" y="1895001"/>
            <a:ext cx="1558062" cy="1533999"/>
          </a:xfrm>
          <a:prstGeom prst="rect">
            <a:avLst/>
          </a:prstGeom>
        </p:spPr>
      </p:pic>
      <p:sp>
        <p:nvSpPr>
          <p:cNvPr id="15" name="下矢印 14">
            <a:extLst>
              <a:ext uri="{FF2B5EF4-FFF2-40B4-BE49-F238E27FC236}">
                <a16:creationId xmlns:a16="http://schemas.microsoft.com/office/drawing/2014/main" id="{E248F051-49E0-8548-9F6C-8612DF81FFB8}"/>
              </a:ext>
            </a:extLst>
          </p:cNvPr>
          <p:cNvSpPr/>
          <p:nvPr/>
        </p:nvSpPr>
        <p:spPr>
          <a:xfrm rot="16200000">
            <a:off x="6892827" y="2525634"/>
            <a:ext cx="231913" cy="3909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テキスト ボックス 16">
            <a:extLst>
              <a:ext uri="{FF2B5EF4-FFF2-40B4-BE49-F238E27FC236}">
                <a16:creationId xmlns:a16="http://schemas.microsoft.com/office/drawing/2014/main" id="{D00F9E4A-BC5B-C24E-86DD-EC676FCB15BE}"/>
              </a:ext>
            </a:extLst>
          </p:cNvPr>
          <p:cNvSpPr txBox="1"/>
          <p:nvPr/>
        </p:nvSpPr>
        <p:spPr>
          <a:xfrm>
            <a:off x="7608231" y="3593169"/>
            <a:ext cx="1505540" cy="261610"/>
          </a:xfrm>
          <a:prstGeom prst="rect">
            <a:avLst/>
          </a:prstGeom>
          <a:noFill/>
        </p:spPr>
        <p:txBody>
          <a:bodyPr wrap="none" rtlCol="0">
            <a:spAutoFit/>
          </a:bodyPr>
          <a:lstStyle/>
          <a:p>
            <a:r>
              <a:rPr lang="en-US" sz="1100" dirty="0">
                <a:latin typeface="Times New Roman" panose="02020603050405020304" pitchFamily="18" charset="0"/>
                <a:cs typeface="Times New Roman" panose="02020603050405020304" pitchFamily="18" charset="0"/>
              </a:rPr>
              <a:t>(Thompson et al. 2002)</a:t>
            </a:r>
          </a:p>
        </p:txBody>
      </p:sp>
      <p:pic>
        <p:nvPicPr>
          <p:cNvPr id="4" name="図 3">
            <a:extLst>
              <a:ext uri="{FF2B5EF4-FFF2-40B4-BE49-F238E27FC236}">
                <a16:creationId xmlns:a16="http://schemas.microsoft.com/office/drawing/2014/main" id="{75B2C89F-07DD-694D-B007-E99D7B85B6F4}"/>
              </a:ext>
            </a:extLst>
          </p:cNvPr>
          <p:cNvPicPr>
            <a:picLocks noChangeAspect="1"/>
          </p:cNvPicPr>
          <p:nvPr/>
        </p:nvPicPr>
        <p:blipFill>
          <a:blip r:embed="rId4"/>
          <a:stretch>
            <a:fillRect/>
          </a:stretch>
        </p:blipFill>
        <p:spPr>
          <a:xfrm>
            <a:off x="5351124" y="3927529"/>
            <a:ext cx="3980520" cy="3060578"/>
          </a:xfrm>
          <a:prstGeom prst="rect">
            <a:avLst/>
          </a:prstGeom>
        </p:spPr>
      </p:pic>
      <p:pic>
        <p:nvPicPr>
          <p:cNvPr id="10" name="図 9">
            <a:extLst>
              <a:ext uri="{FF2B5EF4-FFF2-40B4-BE49-F238E27FC236}">
                <a16:creationId xmlns:a16="http://schemas.microsoft.com/office/drawing/2014/main" id="{68A67BBC-5B1D-5D4A-BA44-BAE095C76308}"/>
              </a:ext>
            </a:extLst>
          </p:cNvPr>
          <p:cNvPicPr>
            <a:picLocks noChangeAspect="1"/>
          </p:cNvPicPr>
          <p:nvPr/>
        </p:nvPicPr>
        <p:blipFill>
          <a:blip r:embed="rId5"/>
          <a:stretch>
            <a:fillRect/>
          </a:stretch>
        </p:blipFill>
        <p:spPr>
          <a:xfrm>
            <a:off x="7237159" y="1921790"/>
            <a:ext cx="1821889" cy="1598629"/>
          </a:xfrm>
          <a:prstGeom prst="rect">
            <a:avLst/>
          </a:prstGeom>
        </p:spPr>
      </p:pic>
      <p:sp>
        <p:nvSpPr>
          <p:cNvPr id="5" name="テキスト ボックス 4">
            <a:extLst>
              <a:ext uri="{FF2B5EF4-FFF2-40B4-BE49-F238E27FC236}">
                <a16:creationId xmlns:a16="http://schemas.microsoft.com/office/drawing/2014/main" id="{72FCE8B3-05AA-5741-8532-6C5F7A3693E9}"/>
              </a:ext>
            </a:extLst>
          </p:cNvPr>
          <p:cNvSpPr txBox="1"/>
          <p:nvPr/>
        </p:nvSpPr>
        <p:spPr>
          <a:xfrm>
            <a:off x="6197367" y="4203801"/>
            <a:ext cx="2861681" cy="369332"/>
          </a:xfrm>
          <a:prstGeom prst="rect">
            <a:avLst/>
          </a:prstGeom>
          <a:noFill/>
        </p:spPr>
        <p:txBody>
          <a:bodyPr wrap="none" rtlCol="0">
            <a:spAutoFit/>
          </a:bodyPr>
          <a:lstStyle/>
          <a:p>
            <a:r>
              <a:rPr kumimoji="1" lang="en-US" altLang="ja-JP" dirty="0"/>
              <a:t>Evolution of X-ray luminosity</a:t>
            </a:r>
            <a:endParaRPr kumimoji="1" lang="ja-JP" altLang="en-US"/>
          </a:p>
        </p:txBody>
      </p:sp>
    </p:spTree>
    <p:extLst>
      <p:ext uri="{BB962C8B-B14F-4D97-AF65-F5344CB8AC3E}">
        <p14:creationId xmlns:p14="http://schemas.microsoft.com/office/powerpoint/2010/main" val="1842392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359039"/>
            <a:ext cx="8229600" cy="5124863"/>
          </a:xfrm>
        </p:spPr>
        <p:txBody>
          <a:bodyPr>
            <a:normAutofit/>
          </a:bodyPr>
          <a:lstStyle/>
          <a:p>
            <a:r>
              <a:rPr kumimoji="1" lang="en-US" altLang="zh-CN" sz="2800" dirty="0">
                <a:latin typeface="Calisto MT"/>
                <a:ea typeface="ＭＳ 明朝"/>
                <a:cs typeface="Calisto MT"/>
              </a:rPr>
              <a:t>State switching of PSR J2021+4026.</a:t>
            </a:r>
          </a:p>
          <a:p>
            <a:endParaRPr kumimoji="1" lang="en-US" altLang="zh-CN" sz="2800" dirty="0">
              <a:latin typeface="Calisto MT"/>
              <a:ea typeface="ＭＳ 明朝"/>
              <a:cs typeface="Calisto MT"/>
            </a:endParaRPr>
          </a:p>
          <a:p>
            <a:r>
              <a:rPr kumimoji="1" lang="en-US" altLang="zh-CN" sz="2800" dirty="0">
                <a:latin typeface="Calisto MT"/>
                <a:ea typeface="ＭＳ 明朝"/>
                <a:cs typeface="Calisto MT"/>
              </a:rPr>
              <a:t>After glow of PSR J1119-6127.</a:t>
            </a:r>
          </a:p>
          <a:p>
            <a:endParaRPr kumimoji="1" lang="en-US" altLang="zh-CN" sz="2800" dirty="0">
              <a:latin typeface="Calisto MT"/>
              <a:ea typeface="ＭＳ 明朝"/>
              <a:cs typeface="Calisto MT"/>
            </a:endParaRPr>
          </a:p>
          <a:p>
            <a:r>
              <a:rPr kumimoji="1" lang="en-US" altLang="zh-CN" sz="2800" dirty="0">
                <a:latin typeface="Calisto MT"/>
                <a:ea typeface="ＭＳ 明朝"/>
                <a:cs typeface="Calisto MT"/>
              </a:rPr>
              <a:t>Rapid change of the torque exerted on NS. </a:t>
            </a:r>
          </a:p>
          <a:p>
            <a:endParaRPr kumimoji="1" lang="en-US" altLang="zh-CN" sz="2800" dirty="0">
              <a:latin typeface="Calisto MT"/>
              <a:ea typeface="ＭＳ 明朝"/>
              <a:cs typeface="Calisto MT"/>
            </a:endParaRPr>
          </a:p>
          <a:p>
            <a:r>
              <a:rPr kumimoji="1" lang="en-US" altLang="zh-CN" sz="2800" dirty="0">
                <a:latin typeface="Calisto MT"/>
                <a:ea typeface="ＭＳ 明朝"/>
                <a:cs typeface="Calisto MT"/>
              </a:rPr>
              <a:t>Reconfiguration of the global magnetosphere.</a:t>
            </a:r>
          </a:p>
          <a:p>
            <a:pPr marL="0" indent="0">
              <a:buNone/>
            </a:pPr>
            <a:r>
              <a:rPr kumimoji="1" lang="en-US" altLang="zh-CN" sz="2800" dirty="0">
                <a:latin typeface="Calisto MT"/>
                <a:ea typeface="ＭＳ 明朝"/>
                <a:cs typeface="Calisto MT"/>
              </a:rPr>
              <a:t>-- Change of the structure of the open field line region?</a:t>
            </a:r>
          </a:p>
          <a:p>
            <a:pPr marL="0" indent="0">
              <a:buNone/>
            </a:pPr>
            <a:r>
              <a:rPr kumimoji="1" lang="en-US" altLang="zh-CN" sz="2800" dirty="0">
                <a:latin typeface="Calisto MT"/>
                <a:ea typeface="ＭＳ 明朝"/>
                <a:cs typeface="Calisto MT"/>
              </a:rPr>
              <a:t>-- Twist magnetosphere?</a:t>
            </a:r>
          </a:p>
          <a:p>
            <a:pPr marL="0" indent="0">
              <a:buNone/>
            </a:pPr>
            <a:endParaRPr kumimoji="1" lang="zh-CN" altLang="en-US" sz="2800" dirty="0">
              <a:latin typeface="Calisto MT"/>
              <a:cs typeface="Calisto MT"/>
            </a:endParaRPr>
          </a:p>
        </p:txBody>
      </p:sp>
      <p:sp>
        <p:nvSpPr>
          <p:cNvPr id="5" name="标题 1"/>
          <p:cNvSpPr txBox="1">
            <a:spLocks/>
          </p:cNvSpPr>
          <p:nvPr/>
        </p:nvSpPr>
        <p:spPr>
          <a:xfrm>
            <a:off x="0" y="1"/>
            <a:ext cx="9144000" cy="777656"/>
          </a:xfrm>
          <a:prstGeom prst="rect">
            <a:avLst/>
          </a:prstGeom>
          <a:solidFill>
            <a:srgbClr val="0070C0"/>
          </a:solidFill>
          <a:ln>
            <a:no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zh-CN" sz="2800" dirty="0">
                <a:solidFill>
                  <a:srgbClr val="FFFFFF"/>
                </a:solidFill>
                <a:latin typeface="Calisto MT"/>
                <a:ea typeface="ＭＳ 明朝"/>
                <a:cs typeface="Calisto MT"/>
              </a:rPr>
              <a:t>Summary</a:t>
            </a:r>
            <a:endParaRPr kumimoji="1" lang="zh-CN" altLang="en-US" sz="2800" dirty="0">
              <a:solidFill>
                <a:srgbClr val="FFFFFF"/>
              </a:solidFill>
              <a:latin typeface="Calisto MT"/>
              <a:ea typeface="ＭＳ 明朝"/>
              <a:cs typeface="Calisto MT"/>
            </a:endParaRPr>
          </a:p>
        </p:txBody>
      </p:sp>
    </p:spTree>
    <p:extLst>
      <p:ext uri="{BB962C8B-B14F-4D97-AF65-F5344CB8AC3E}">
        <p14:creationId xmlns:p14="http://schemas.microsoft.com/office/powerpoint/2010/main" val="2480963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9E3B652-36B1-284C-A8BE-EB255FA15BEB}"/>
              </a:ext>
            </a:extLst>
          </p:cNvPr>
          <p:cNvSpPr>
            <a:spLocks noGrp="1"/>
          </p:cNvSpPr>
          <p:nvPr>
            <p:ph idx="1"/>
          </p:nvPr>
        </p:nvSpPr>
        <p:spPr>
          <a:xfrm>
            <a:off x="195337" y="2080246"/>
            <a:ext cx="6046265" cy="4525963"/>
          </a:xfrm>
        </p:spPr>
        <p:txBody>
          <a:bodyPr/>
          <a:lstStyle/>
          <a:p>
            <a:r>
              <a:rPr lang="en-US" sz="20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Glitch</a:t>
            </a:r>
          </a:p>
          <a:p>
            <a:pPr marL="0" indent="0">
              <a:buNone/>
            </a:pPr>
            <a:r>
              <a:rPr lang="en-US" sz="2000" dirty="0">
                <a:latin typeface="Times New Roman" panose="02020603050405020304" pitchFamily="18" charset="0"/>
                <a:cs typeface="Times New Roman" panose="02020603050405020304" pitchFamily="18" charset="0"/>
              </a:rPr>
              <a:t>-- Abrupt </a:t>
            </a:r>
            <a:r>
              <a:rPr lang="en-US" sz="2000" b="1" dirty="0">
                <a:solidFill>
                  <a:srgbClr val="FF0000"/>
                </a:solidFill>
                <a:latin typeface="Times New Roman" panose="02020603050405020304" pitchFamily="18" charset="0"/>
                <a:cs typeface="Times New Roman" panose="02020603050405020304" pitchFamily="18" charset="0"/>
              </a:rPr>
              <a:t>spin up (/down) </a:t>
            </a:r>
            <a:r>
              <a:rPr lang="en-US" sz="2000" dirty="0">
                <a:latin typeface="Times New Roman" panose="02020603050405020304" pitchFamily="18" charset="0"/>
                <a:cs typeface="Times New Roman" panose="02020603050405020304" pitchFamily="18" charset="0"/>
              </a:rPr>
              <a:t>of the neutron star</a:t>
            </a:r>
          </a:p>
          <a:p>
            <a:pPr marL="0" indent="0">
              <a:buNone/>
            </a:pPr>
            <a:r>
              <a:rPr lang="en-US" sz="2000" dirty="0">
                <a:latin typeface="Times New Roman" panose="02020603050405020304" pitchFamily="18" charset="0"/>
                <a:cs typeface="Times New Roman" panose="02020603050405020304" pitchFamily="18" charset="0"/>
              </a:rPr>
              <a:t>--  &gt;185 glitching pulsar (by radio)</a:t>
            </a:r>
          </a:p>
          <a:p>
            <a:pPr marL="0" indent="0">
              <a:buNone/>
            </a:pPr>
            <a:r>
              <a:rPr lang="en-US" sz="2000" dirty="0">
                <a:latin typeface="Times New Roman" panose="02020603050405020304" pitchFamily="18" charset="0"/>
                <a:cs typeface="Times New Roman" panose="02020603050405020304" pitchFamily="18" charset="0"/>
              </a:rPr>
              <a:t>-- Linearly/exponential recovery.  </a:t>
            </a:r>
          </a:p>
          <a:p>
            <a:pPr marL="0" indent="0">
              <a:buNone/>
            </a:pPr>
            <a:r>
              <a:rPr lang="en-US" sz="2000" dirty="0">
                <a:latin typeface="Times New Roman" panose="02020603050405020304" pitchFamily="18" charset="0"/>
                <a:cs typeface="Times New Roman" panose="02020603050405020304" pitchFamily="18" charset="0"/>
              </a:rPr>
              <a:t>-- Change of the momentum inertia and/or internal structure of NS. </a:t>
            </a: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14" name="标题 1">
            <a:extLst>
              <a:ext uri="{FF2B5EF4-FFF2-40B4-BE49-F238E27FC236}">
                <a16:creationId xmlns:a16="http://schemas.microsoft.com/office/drawing/2014/main" id="{BE8A2420-922F-D44E-AE7D-48A444D0074A}"/>
              </a:ext>
            </a:extLst>
          </p:cNvPr>
          <p:cNvSpPr txBox="1">
            <a:spLocks/>
          </p:cNvSpPr>
          <p:nvPr/>
        </p:nvSpPr>
        <p:spPr>
          <a:xfrm>
            <a:off x="0" y="1"/>
            <a:ext cx="9144000" cy="777656"/>
          </a:xfrm>
          <a:prstGeom prst="rect">
            <a:avLst/>
          </a:prstGeom>
          <a:solidFill>
            <a:srgbClr val="0000FF"/>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ja-JP" sz="2800" dirty="0">
                <a:solidFill>
                  <a:srgbClr val="FFFFFF"/>
                </a:solidFill>
                <a:latin typeface="Calisto MT"/>
                <a:ea typeface="ＭＳ 明朝"/>
                <a:cs typeface="Calisto MT"/>
              </a:rPr>
              <a:t>1.</a:t>
            </a:r>
            <a:r>
              <a:rPr kumimoji="1" lang="ja-JP" altLang="en-US" sz="2800" dirty="0">
                <a:solidFill>
                  <a:srgbClr val="FFFFFF"/>
                </a:solidFill>
                <a:latin typeface="Calisto MT"/>
                <a:ea typeface="ＭＳ 明朝"/>
                <a:cs typeface="Calisto MT"/>
              </a:rPr>
              <a:t> </a:t>
            </a:r>
            <a:r>
              <a:rPr kumimoji="1" lang="en-US" altLang="zh-CN" sz="2800" dirty="0">
                <a:solidFill>
                  <a:srgbClr val="FFFFFF"/>
                </a:solidFill>
                <a:latin typeface="Calisto MT"/>
                <a:ea typeface="ＭＳ 明朝"/>
                <a:cs typeface="Calisto MT"/>
              </a:rPr>
              <a:t>Introduction</a:t>
            </a:r>
            <a:endParaRPr kumimoji="1" lang="zh-CN" altLang="en-US" sz="2800" dirty="0">
              <a:solidFill>
                <a:srgbClr val="FFFFFF"/>
              </a:solidFill>
              <a:latin typeface="Calisto MT"/>
              <a:ea typeface="ＭＳ 明朝"/>
              <a:cs typeface="Calisto MT"/>
            </a:endParaRPr>
          </a:p>
        </p:txBody>
      </p:sp>
      <p:sp>
        <p:nvSpPr>
          <p:cNvPr id="15" name="テキスト ボックス 14">
            <a:extLst>
              <a:ext uri="{FF2B5EF4-FFF2-40B4-BE49-F238E27FC236}">
                <a16:creationId xmlns:a16="http://schemas.microsoft.com/office/drawing/2014/main" id="{4BA980C8-3BD2-6941-AC3F-148182F64655}"/>
              </a:ext>
            </a:extLst>
          </p:cNvPr>
          <p:cNvSpPr txBox="1"/>
          <p:nvPr/>
        </p:nvSpPr>
        <p:spPr>
          <a:xfrm>
            <a:off x="152177" y="4501752"/>
            <a:ext cx="5710997" cy="1754326"/>
          </a:xfrm>
          <a:prstGeom prst="rect">
            <a:avLst/>
          </a:prstGeom>
          <a:noFill/>
          <a:ln>
            <a:solidFill>
              <a:srgbClr val="1E35FF"/>
            </a:solidFill>
          </a:ln>
        </p:spPr>
        <p:txBody>
          <a:bodyPr wrap="square" rtlCol="0">
            <a:spAutoFit/>
          </a:bodyPr>
          <a:lstStyle/>
          <a:p>
            <a:r>
              <a:rPr lang="en-US" b="1" dirty="0">
                <a:latin typeface="Times New Roman" panose="02020603050405020304" pitchFamily="18" charset="0"/>
                <a:cs typeface="Times New Roman" panose="02020603050405020304" pitchFamily="18" charset="0"/>
              </a:rPr>
              <a:t>Unusual evolutions</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Permanent change in the spin down rate after the glitch. </a:t>
            </a:r>
          </a:p>
          <a:p>
            <a:r>
              <a:rPr lang="en-US" dirty="0">
                <a:latin typeface="Times New Roman" panose="02020603050405020304" pitchFamily="18" charset="0"/>
                <a:cs typeface="Times New Roman" panose="02020603050405020304" pitchFamily="18" charset="0"/>
              </a:rPr>
              <a:t>-- </a:t>
            </a:r>
            <a:r>
              <a:rPr lang="en-US" dirty="0">
                <a:solidFill>
                  <a:srgbClr val="C00000"/>
                </a:solidFill>
                <a:latin typeface="Times New Roman" panose="02020603050405020304" pitchFamily="18" charset="0"/>
                <a:cs typeface="Times New Roman" panose="02020603050405020304" pitchFamily="18" charset="0"/>
              </a:rPr>
              <a:t>Repeating state switching </a:t>
            </a:r>
          </a:p>
          <a:p>
            <a:r>
              <a:rPr lang="en-US" dirty="0">
                <a:latin typeface="Times New Roman" panose="02020603050405020304" pitchFamily="18" charset="0"/>
                <a:cs typeface="Times New Roman" panose="02020603050405020304" pitchFamily="18" charset="0"/>
              </a:rPr>
              <a:t>-- </a:t>
            </a:r>
            <a:r>
              <a:rPr lang="en-US" dirty="0">
                <a:solidFill>
                  <a:srgbClr val="C00000"/>
                </a:solidFill>
                <a:latin typeface="Times New Roman" panose="02020603050405020304" pitchFamily="18" charset="0"/>
                <a:cs typeface="Times New Roman" panose="02020603050405020304" pitchFamily="18" charset="0"/>
              </a:rPr>
              <a:t>Rapid evolution of the spin down rate after the X- ray outburst (</a:t>
            </a:r>
            <a:r>
              <a:rPr lang="en-US" dirty="0" err="1">
                <a:solidFill>
                  <a:srgbClr val="C00000"/>
                </a:solidFill>
                <a:latin typeface="Times New Roman" panose="02020603050405020304" pitchFamily="18" charset="0"/>
                <a:cs typeface="Times New Roman" panose="02020603050405020304" pitchFamily="18" charset="0"/>
              </a:rPr>
              <a:t>magetar</a:t>
            </a:r>
            <a:r>
              <a:rPr lang="en-US" dirty="0">
                <a:solidFill>
                  <a:srgbClr val="C00000"/>
                </a:solidFill>
                <a:latin typeface="Times New Roman" panose="02020603050405020304" pitchFamily="18" charset="0"/>
                <a:cs typeface="Times New Roman" panose="02020603050405020304" pitchFamily="18" charset="0"/>
              </a:rPr>
              <a:t>/high-B pulsar)</a:t>
            </a:r>
          </a:p>
          <a:p>
            <a:r>
              <a:rPr lang="en-US" dirty="0">
                <a:latin typeface="Times New Roman" panose="02020603050405020304" pitchFamily="18" charset="0"/>
                <a:cs typeface="Times New Roman" panose="02020603050405020304" pitchFamily="18" charset="0"/>
              </a:rPr>
              <a:t>-- Intermittent pulsar , etc...</a:t>
            </a:r>
          </a:p>
        </p:txBody>
      </p:sp>
      <p:pic>
        <p:nvPicPr>
          <p:cNvPr id="13" name="图片 11">
            <a:extLst>
              <a:ext uri="{FF2B5EF4-FFF2-40B4-BE49-F238E27FC236}">
                <a16:creationId xmlns:a16="http://schemas.microsoft.com/office/drawing/2014/main" id="{CC63D01C-D892-CA49-A543-DD6DC464F27B}"/>
              </a:ext>
            </a:extLst>
          </p:cNvPr>
          <p:cNvPicPr>
            <a:picLocks noChangeAspect="1"/>
          </p:cNvPicPr>
          <p:nvPr/>
        </p:nvPicPr>
        <p:blipFill>
          <a:blip r:embed="rId3"/>
          <a:stretch>
            <a:fillRect/>
          </a:stretch>
        </p:blipFill>
        <p:spPr>
          <a:xfrm>
            <a:off x="5697415" y="2014356"/>
            <a:ext cx="3446585" cy="3878188"/>
          </a:xfrm>
          <a:prstGeom prst="rect">
            <a:avLst/>
          </a:prstGeom>
        </p:spPr>
      </p:pic>
      <p:sp>
        <p:nvSpPr>
          <p:cNvPr id="16" name="文本框 13">
            <a:extLst>
              <a:ext uri="{FF2B5EF4-FFF2-40B4-BE49-F238E27FC236}">
                <a16:creationId xmlns:a16="http://schemas.microsoft.com/office/drawing/2014/main" id="{798BB619-E721-854E-AFE8-63BA4B87D1C5}"/>
              </a:ext>
            </a:extLst>
          </p:cNvPr>
          <p:cNvSpPr txBox="1"/>
          <p:nvPr/>
        </p:nvSpPr>
        <p:spPr>
          <a:xfrm>
            <a:off x="6958824" y="6071720"/>
            <a:ext cx="2185176" cy="369332"/>
          </a:xfrm>
          <a:prstGeom prst="rect">
            <a:avLst/>
          </a:prstGeom>
          <a:noFill/>
        </p:spPr>
        <p:txBody>
          <a:bodyPr wrap="none" rtlCol="0">
            <a:spAutoFit/>
          </a:bodyPr>
          <a:lstStyle/>
          <a:p>
            <a:r>
              <a:rPr kumimoji="1" lang="en-US" altLang="zh-CN" dirty="0"/>
              <a:t>(Espinoza et al. 2011)</a:t>
            </a:r>
            <a:endParaRPr kumimoji="1" lang="zh-CN" altLang="en-US" dirty="0"/>
          </a:p>
        </p:txBody>
      </p:sp>
      <p:sp>
        <p:nvSpPr>
          <p:cNvPr id="17" name="文本框 10">
            <a:extLst>
              <a:ext uri="{FF2B5EF4-FFF2-40B4-BE49-F238E27FC236}">
                <a16:creationId xmlns:a16="http://schemas.microsoft.com/office/drawing/2014/main" id="{78E03F2D-1FEB-F04F-95D4-F88675628649}"/>
              </a:ext>
            </a:extLst>
          </p:cNvPr>
          <p:cNvSpPr txBox="1"/>
          <p:nvPr/>
        </p:nvSpPr>
        <p:spPr>
          <a:xfrm>
            <a:off x="6410351" y="1823563"/>
            <a:ext cx="1737976" cy="276999"/>
          </a:xfrm>
          <a:prstGeom prst="rect">
            <a:avLst/>
          </a:prstGeom>
          <a:noFill/>
        </p:spPr>
        <p:txBody>
          <a:bodyPr wrap="none" rtlCol="0">
            <a:spAutoFit/>
          </a:bodyPr>
          <a:lstStyle/>
          <a:p>
            <a:r>
              <a:rPr kumimoji="1" lang="en-US" altLang="zh-CN" sz="1200" dirty="0">
                <a:latin typeface="Times New Roman" panose="02020603050405020304" pitchFamily="18" charset="0"/>
                <a:cs typeface="Times New Roman" panose="02020603050405020304" pitchFamily="18" charset="0"/>
              </a:rPr>
              <a:t>Glitch of PSR B1930+22</a:t>
            </a:r>
            <a:endParaRPr kumimoji="1" lang="zh-CN" altLang="en-US" sz="1200" dirty="0">
              <a:latin typeface="Times New Roman" panose="02020603050405020304" pitchFamily="18" charset="0"/>
              <a:cs typeface="Times New Roman" panose="02020603050405020304" pitchFamily="18" charset="0"/>
            </a:endParaRPr>
          </a:p>
        </p:txBody>
      </p:sp>
      <p:pic>
        <p:nvPicPr>
          <p:cNvPr id="18" name="图片 18" descr="latex-image-1.pdf">
            <a:extLst>
              <a:ext uri="{FF2B5EF4-FFF2-40B4-BE49-F238E27FC236}">
                <a16:creationId xmlns:a16="http://schemas.microsoft.com/office/drawing/2014/main" id="{5832C3BB-74E3-B049-A34A-064616A3FC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5078" y="3518154"/>
            <a:ext cx="314130" cy="173092"/>
          </a:xfrm>
          <a:prstGeom prst="rect">
            <a:avLst/>
          </a:prstGeom>
        </p:spPr>
      </p:pic>
      <p:pic>
        <p:nvPicPr>
          <p:cNvPr id="20" name="图片 20" descr="latex-image-1.pdf">
            <a:extLst>
              <a:ext uri="{FF2B5EF4-FFF2-40B4-BE49-F238E27FC236}">
                <a16:creationId xmlns:a16="http://schemas.microsoft.com/office/drawing/2014/main" id="{8179A8C7-DFB1-2C43-A44D-90E2CC5F14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2143" y="4586053"/>
            <a:ext cx="161194" cy="223880"/>
          </a:xfrm>
          <a:prstGeom prst="rect">
            <a:avLst/>
          </a:prstGeom>
        </p:spPr>
      </p:pic>
      <mc:AlternateContent xmlns:mc="http://schemas.openxmlformats.org/markup-compatibility/2006" xmlns:a14="http://schemas.microsoft.com/office/drawing/2010/main">
        <mc:Choice Requires="a14">
          <p:sp>
            <p:nvSpPr>
              <p:cNvPr id="8" name="正方形/長方形 7">
                <a:extLst>
                  <a:ext uri="{FF2B5EF4-FFF2-40B4-BE49-F238E27FC236}">
                    <a16:creationId xmlns:a16="http://schemas.microsoft.com/office/drawing/2014/main" id="{B3D68D10-6024-9547-95C6-D006A9D91585}"/>
                  </a:ext>
                </a:extLst>
              </p:cNvPr>
              <p:cNvSpPr/>
              <p:nvPr/>
            </p:nvSpPr>
            <p:spPr>
              <a:xfrm>
                <a:off x="195336" y="1080214"/>
                <a:ext cx="8345463" cy="830997"/>
              </a:xfrm>
              <a:prstGeom prst="rect">
                <a:avLst/>
              </a:prstGeom>
              <a:ln>
                <a:solidFill>
                  <a:srgbClr val="1E35FF"/>
                </a:solidFill>
              </a:ln>
            </p:spPr>
            <p:txBody>
              <a:bodyPr wrap="square">
                <a:spAutoFit/>
              </a:bodyPr>
              <a:lstStyle/>
              <a:p>
                <a:r>
                  <a:rPr lang="en-US" altLang="ja-JP" sz="2400" dirty="0">
                    <a:latin typeface="Times New Roman" panose="02020603050405020304" pitchFamily="18" charset="0"/>
                    <a:cs typeface="Times New Roman" panose="02020603050405020304" pitchFamily="18" charset="0"/>
                  </a:rPr>
                  <a:t>The spin down rate of pulsars (</a:t>
                </a:r>
                <a14:m>
                  <m:oMath xmlns:m="http://schemas.openxmlformats.org/officeDocument/2006/math">
                    <m:acc>
                      <m:accPr>
                        <m:chr m:val="̇"/>
                        <m:ctrlPr>
                          <a:rPr lang="en-US" altLang="ja-JP" sz="2400" b="0" i="1" smtClean="0">
                            <a:latin typeface="Cambria Math" panose="02040503050406030204" pitchFamily="18" charset="0"/>
                            <a:cs typeface="Times New Roman" panose="02020603050405020304" pitchFamily="18" charset="0"/>
                          </a:rPr>
                        </m:ctrlPr>
                      </m:accPr>
                      <m:e>
                        <m:r>
                          <a:rPr lang="en-US" altLang="ja-JP" sz="2400" b="0" i="1" smtClean="0">
                            <a:latin typeface="Cambria Math" panose="02040503050406030204" pitchFamily="18" charset="0"/>
                            <a:cs typeface="Times New Roman" panose="02020603050405020304" pitchFamily="18" charset="0"/>
                          </a:rPr>
                          <m:t>𝜈</m:t>
                        </m:r>
                      </m:e>
                    </m:acc>
                  </m:oMath>
                </a14:m>
                <a:r>
                  <a:rPr lang="en-US" altLang="ja-JP" sz="2400" dirty="0">
                    <a:latin typeface="Times New Roman" panose="02020603050405020304" pitchFamily="18" charset="0"/>
                    <a:cs typeface="Times New Roman" panose="02020603050405020304" pitchFamily="18" charset="0"/>
                  </a:rPr>
                  <a:t>) sometime show  an abrupt change.</a:t>
                </a:r>
              </a:p>
            </p:txBody>
          </p:sp>
        </mc:Choice>
        <mc:Fallback xmlns="">
          <p:sp>
            <p:nvSpPr>
              <p:cNvPr id="8" name="正方形/長方形 7">
                <a:extLst>
                  <a:ext uri="{FF2B5EF4-FFF2-40B4-BE49-F238E27FC236}">
                    <a16:creationId xmlns:a16="http://schemas.microsoft.com/office/drawing/2014/main" id="{B3D68D10-6024-9547-95C6-D006A9D91585}"/>
                  </a:ext>
                </a:extLst>
              </p:cNvPr>
              <p:cNvSpPr>
                <a:spLocks noRot="1" noChangeAspect="1" noMove="1" noResize="1" noEditPoints="1" noAdjustHandles="1" noChangeArrowheads="1" noChangeShapeType="1" noTextEdit="1"/>
              </p:cNvSpPr>
              <p:nvPr/>
            </p:nvSpPr>
            <p:spPr>
              <a:xfrm>
                <a:off x="195336" y="1080214"/>
                <a:ext cx="8345463" cy="830997"/>
              </a:xfrm>
              <a:prstGeom prst="rect">
                <a:avLst/>
              </a:prstGeom>
              <a:blipFill>
                <a:blip r:embed="rId6"/>
                <a:stretch>
                  <a:fillRect l="-1061" t="-4478" b="-14925"/>
                </a:stretch>
              </a:blipFill>
              <a:ln>
                <a:solidFill>
                  <a:srgbClr val="1E35FF"/>
                </a:solidFill>
              </a:ln>
            </p:spPr>
            <p:txBody>
              <a:bodyPr/>
              <a:lstStyle/>
              <a:p>
                <a:r>
                  <a:rPr lang="ja-JP" altLang="en-US">
                    <a:noFill/>
                  </a:rPr>
                  <a:t> </a:t>
                </a:r>
              </a:p>
            </p:txBody>
          </p:sp>
        </mc:Fallback>
      </mc:AlternateContent>
      <p:cxnSp>
        <p:nvCxnSpPr>
          <p:cNvPr id="4" name="直線矢印コネクタ 3">
            <a:extLst>
              <a:ext uri="{FF2B5EF4-FFF2-40B4-BE49-F238E27FC236}">
                <a16:creationId xmlns:a16="http://schemas.microsoft.com/office/drawing/2014/main" id="{6ED4817B-3975-B344-A069-8C56602A452F}"/>
              </a:ext>
            </a:extLst>
          </p:cNvPr>
          <p:cNvCxnSpPr/>
          <p:nvPr/>
        </p:nvCxnSpPr>
        <p:spPr>
          <a:xfrm flipH="1">
            <a:off x="445094" y="6511706"/>
            <a:ext cx="114551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テキスト ボックス 4">
            <a:extLst>
              <a:ext uri="{FF2B5EF4-FFF2-40B4-BE49-F238E27FC236}">
                <a16:creationId xmlns:a16="http://schemas.microsoft.com/office/drawing/2014/main" id="{A2888302-92E4-6741-99F2-85D72CFFB82C}"/>
              </a:ext>
            </a:extLst>
          </p:cNvPr>
          <p:cNvSpPr txBox="1"/>
          <p:nvPr/>
        </p:nvSpPr>
        <p:spPr>
          <a:xfrm>
            <a:off x="1590606" y="6302767"/>
            <a:ext cx="2783519" cy="400110"/>
          </a:xfrm>
          <a:prstGeom prst="rect">
            <a:avLst/>
          </a:prstGeom>
          <a:noFill/>
        </p:spPr>
        <p:txBody>
          <a:bodyPr wrap="none" rtlCol="0">
            <a:spAutoFit/>
          </a:bodyPr>
          <a:lstStyle/>
          <a:p>
            <a:r>
              <a:rPr kumimoji="1" lang="en-US" altLang="ja-JP" sz="2000" dirty="0">
                <a:latin typeface="Times New Roman" panose="02020603050405020304" pitchFamily="18" charset="0"/>
                <a:cs typeface="Times New Roman" panose="02020603050405020304" pitchFamily="18" charset="0"/>
              </a:rPr>
              <a:t>Torque exerted on pulsar</a:t>
            </a:r>
            <a:endParaRPr kumimoji="1" lang="ja-JP" altLang="en-US" sz="20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5C6C230F-4048-4547-90CC-AA9D8275FAD4}"/>
                  </a:ext>
                </a:extLst>
              </p:cNvPr>
              <p:cNvSpPr txBox="1"/>
              <p:nvPr/>
            </p:nvSpPr>
            <p:spPr>
              <a:xfrm>
                <a:off x="8540799" y="2622805"/>
                <a:ext cx="17665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𝜈</m:t>
                      </m:r>
                    </m:oMath>
                  </m:oMathPara>
                </a14:m>
                <a:endParaRPr kumimoji="1" lang="ja-JP" altLang="en-US"/>
              </a:p>
            </p:txBody>
          </p:sp>
        </mc:Choice>
        <mc:Fallback xmlns="">
          <p:sp>
            <p:nvSpPr>
              <p:cNvPr id="6" name="テキスト ボックス 5">
                <a:extLst>
                  <a:ext uri="{FF2B5EF4-FFF2-40B4-BE49-F238E27FC236}">
                    <a16:creationId xmlns:a16="http://schemas.microsoft.com/office/drawing/2014/main" id="{5C6C230F-4048-4547-90CC-AA9D8275FAD4}"/>
                  </a:ext>
                </a:extLst>
              </p:cNvPr>
              <p:cNvSpPr txBox="1">
                <a:spLocks noRot="1" noChangeAspect="1" noMove="1" noResize="1" noEditPoints="1" noAdjustHandles="1" noChangeArrowheads="1" noChangeShapeType="1" noTextEdit="1"/>
              </p:cNvSpPr>
              <p:nvPr/>
            </p:nvSpPr>
            <p:spPr>
              <a:xfrm>
                <a:off x="8540799" y="2622805"/>
                <a:ext cx="176651" cy="276999"/>
              </a:xfrm>
              <a:prstGeom prst="rect">
                <a:avLst/>
              </a:prstGeom>
              <a:blipFill>
                <a:blip r:embed="rId7"/>
                <a:stretch>
                  <a:fillRect l="-14286" r="-14286"/>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4006013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10370" y="1126327"/>
            <a:ext cx="8437864" cy="4525963"/>
          </a:xfrm>
        </p:spPr>
        <p:txBody>
          <a:bodyPr>
            <a:noAutofit/>
          </a:bodyPr>
          <a:lstStyle/>
          <a:p>
            <a:pPr marL="0" indent="0">
              <a:buNone/>
            </a:pPr>
            <a:r>
              <a:rPr kumimoji="1" lang="en-US" altLang="zh-CN" sz="2400" dirty="0">
                <a:solidFill>
                  <a:srgbClr val="0000FF"/>
                </a:solidFill>
                <a:latin typeface="Calisto MT"/>
                <a:cs typeface="Calisto MT"/>
              </a:rPr>
              <a:t>(a) State switching pulsars </a:t>
            </a:r>
          </a:p>
          <a:p>
            <a:pPr marL="0" indent="0">
              <a:buNone/>
            </a:pPr>
            <a:r>
              <a:rPr kumimoji="1" lang="en-US" altLang="ja-JP" sz="2000" dirty="0">
                <a:latin typeface="Calisto MT"/>
                <a:cs typeface="Calisto MT"/>
              </a:rPr>
              <a:t>-- </a:t>
            </a:r>
            <a:r>
              <a:rPr kumimoji="1" lang="en-US" altLang="ja-JP" sz="2000" b="1" dirty="0">
                <a:solidFill>
                  <a:srgbClr val="FF0000"/>
                </a:solidFill>
                <a:latin typeface="Calisto MT"/>
                <a:cs typeface="Calisto MT"/>
              </a:rPr>
              <a:t>Transient (permanent-like) between different two (or three?) spin down rate states</a:t>
            </a:r>
            <a:r>
              <a:rPr kumimoji="1" lang="en-US" altLang="ja-JP" sz="2000" dirty="0">
                <a:latin typeface="Calisto MT"/>
                <a:cs typeface="Calisto MT"/>
              </a:rPr>
              <a:t>. </a:t>
            </a:r>
          </a:p>
          <a:p>
            <a:pPr marL="0" indent="0">
              <a:buNone/>
            </a:pPr>
            <a:r>
              <a:rPr kumimoji="1" lang="en-US" altLang="zh-CN" sz="2000" dirty="0">
                <a:solidFill>
                  <a:srgbClr val="000000"/>
                </a:solidFill>
                <a:latin typeface="Calisto MT"/>
                <a:cs typeface="Calisto MT"/>
              </a:rPr>
              <a:t>-- Time scale : </a:t>
            </a:r>
            <a:r>
              <a:rPr kumimoji="1" lang="en-US" altLang="zh-CN" sz="2000" dirty="0" err="1">
                <a:solidFill>
                  <a:srgbClr val="000000"/>
                </a:solidFill>
                <a:latin typeface="Calisto MT"/>
                <a:cs typeface="Calisto MT"/>
              </a:rPr>
              <a:t>day~year</a:t>
            </a:r>
            <a:r>
              <a:rPr kumimoji="1" lang="en-US" altLang="zh-CN" sz="2000" dirty="0">
                <a:solidFill>
                  <a:srgbClr val="000000"/>
                </a:solidFill>
                <a:latin typeface="Calisto MT"/>
                <a:cs typeface="Calisto MT"/>
              </a:rPr>
              <a:t> </a:t>
            </a:r>
          </a:p>
          <a:p>
            <a:pPr marL="0" indent="0">
              <a:buNone/>
            </a:pPr>
            <a:r>
              <a:rPr kumimoji="1" lang="en-US" altLang="zh-CN" sz="2000" dirty="0">
                <a:solidFill>
                  <a:srgbClr val="000000"/>
                </a:solidFill>
                <a:latin typeface="Calisto MT"/>
                <a:cs typeface="Calisto MT"/>
              </a:rPr>
              <a:t>-- Change of the radio pulse profile.</a:t>
            </a:r>
            <a:endParaRPr kumimoji="1" lang="en-US" altLang="zh-CN" sz="2400" dirty="0">
              <a:solidFill>
                <a:srgbClr val="1E35FF"/>
              </a:solidFill>
              <a:latin typeface="Calisto MT"/>
              <a:cs typeface="Calisto MT"/>
            </a:endParaRPr>
          </a:p>
          <a:p>
            <a:pPr marL="0" indent="0">
              <a:buNone/>
            </a:pPr>
            <a:r>
              <a:rPr kumimoji="1" lang="en-US" altLang="zh-CN" sz="2000" dirty="0">
                <a:latin typeface="Calisto MT"/>
                <a:cs typeface="Calisto MT"/>
              </a:rPr>
              <a:t>-- ~20 radio pulsars (maybe more….)</a:t>
            </a:r>
          </a:p>
          <a:p>
            <a:pPr marL="0" indent="0">
              <a:buNone/>
            </a:pPr>
            <a:endParaRPr kumimoji="1" lang="en-US" altLang="zh-CN" sz="2000" dirty="0">
              <a:latin typeface="Calisto MT"/>
              <a:cs typeface="Calisto MT"/>
            </a:endParaRPr>
          </a:p>
          <a:p>
            <a:pPr marL="0" indent="0">
              <a:buNone/>
            </a:pPr>
            <a:endParaRPr kumimoji="1" lang="en-US" altLang="zh-CN" sz="1600" dirty="0"/>
          </a:p>
          <a:p>
            <a:pPr marL="0" indent="0">
              <a:buNone/>
            </a:pPr>
            <a:endParaRPr kumimoji="1" lang="zh-CN" altLang="en-US" sz="1600" dirty="0"/>
          </a:p>
        </p:txBody>
      </p:sp>
      <p:sp>
        <p:nvSpPr>
          <p:cNvPr id="10" name="标题 1"/>
          <p:cNvSpPr txBox="1">
            <a:spLocks/>
          </p:cNvSpPr>
          <p:nvPr/>
        </p:nvSpPr>
        <p:spPr>
          <a:xfrm>
            <a:off x="0" y="35276"/>
            <a:ext cx="9144000" cy="777656"/>
          </a:xfrm>
          <a:prstGeom prst="rect">
            <a:avLst/>
          </a:prstGeom>
          <a:solidFill>
            <a:srgbClr val="0000FF"/>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ja-JP" sz="2800" dirty="0">
                <a:solidFill>
                  <a:srgbClr val="FFFFFF"/>
                </a:solidFill>
                <a:latin typeface="Calisto MT"/>
                <a:ea typeface="ＭＳ 明朝"/>
                <a:cs typeface="Calisto MT"/>
              </a:rPr>
              <a:t>1.</a:t>
            </a:r>
            <a:r>
              <a:rPr kumimoji="1" lang="ja-JP" altLang="en-US" sz="2800" dirty="0">
                <a:solidFill>
                  <a:srgbClr val="FFFFFF"/>
                </a:solidFill>
                <a:latin typeface="Calisto MT"/>
                <a:ea typeface="ＭＳ 明朝"/>
                <a:cs typeface="Calisto MT"/>
              </a:rPr>
              <a:t> </a:t>
            </a:r>
            <a:r>
              <a:rPr kumimoji="1" lang="en-US" altLang="zh-CN" sz="2800" dirty="0">
                <a:solidFill>
                  <a:srgbClr val="FFFFFF"/>
                </a:solidFill>
                <a:latin typeface="Calisto MT"/>
                <a:ea typeface="ＭＳ 明朝"/>
                <a:cs typeface="Calisto MT"/>
              </a:rPr>
              <a:t>Introduction</a:t>
            </a:r>
            <a:endParaRPr kumimoji="1" lang="zh-CN" altLang="en-US" sz="2800" dirty="0">
              <a:solidFill>
                <a:srgbClr val="FFFFFF"/>
              </a:solidFill>
              <a:latin typeface="Calisto MT"/>
              <a:ea typeface="ＭＳ 明朝"/>
              <a:cs typeface="Calisto MT"/>
            </a:endParaRPr>
          </a:p>
        </p:txBody>
      </p:sp>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F3FAB12F-1FB8-CA4A-AE99-D143388A76C0}"/>
                  </a:ext>
                </a:extLst>
              </p:cNvPr>
              <p:cNvSpPr txBox="1"/>
              <p:nvPr/>
            </p:nvSpPr>
            <p:spPr>
              <a:xfrm rot="16200000">
                <a:off x="-779985" y="4176287"/>
                <a:ext cx="2052100" cy="314573"/>
              </a:xfrm>
              <a:prstGeom prst="rect">
                <a:avLst/>
              </a:prstGeom>
              <a:noFill/>
            </p:spPr>
            <p:txBody>
              <a:bodyPr wrap="none" rtlCol="0">
                <a:spAutoFit/>
              </a:bodyPr>
              <a:lstStyle/>
              <a:p>
                <a:r>
                  <a:rPr lang="en-US" sz="1400" dirty="0"/>
                  <a:t>Pulse period derivative  </a:t>
                </a:r>
                <a14:m>
                  <m:oMath xmlns:m="http://schemas.openxmlformats.org/officeDocument/2006/math">
                    <m:acc>
                      <m:accPr>
                        <m:chr m:val="̇"/>
                        <m:ctrlPr>
                          <a:rPr lang="en-US" sz="1400" b="0" i="1" smtClean="0">
                            <a:latin typeface="Cambria Math" panose="02040503050406030204" pitchFamily="18" charset="0"/>
                          </a:rPr>
                        </m:ctrlPr>
                      </m:accPr>
                      <m:e>
                        <m:r>
                          <a:rPr lang="en-US" sz="1400" b="0" i="1" smtClean="0">
                            <a:latin typeface="Cambria Math" panose="02040503050406030204" pitchFamily="18" charset="0"/>
                          </a:rPr>
                          <m:t>𝑃</m:t>
                        </m:r>
                      </m:e>
                    </m:acc>
                  </m:oMath>
                </a14:m>
                <a:endParaRPr lang="en-US" sz="1400" dirty="0"/>
              </a:p>
            </p:txBody>
          </p:sp>
        </mc:Choice>
        <mc:Fallback xmlns="">
          <p:sp>
            <p:nvSpPr>
              <p:cNvPr id="4" name="テキスト ボックス 3">
                <a:extLst>
                  <a:ext uri="{FF2B5EF4-FFF2-40B4-BE49-F238E27FC236}">
                    <a16:creationId xmlns:a16="http://schemas.microsoft.com/office/drawing/2014/main" id="{F3FAB12F-1FB8-CA4A-AE99-D143388A76C0}"/>
                  </a:ext>
                </a:extLst>
              </p:cNvPr>
              <p:cNvSpPr txBox="1">
                <a:spLocks noRot="1" noChangeAspect="1" noMove="1" noResize="1" noEditPoints="1" noAdjustHandles="1" noChangeArrowheads="1" noChangeShapeType="1" noTextEdit="1"/>
              </p:cNvSpPr>
              <p:nvPr/>
            </p:nvSpPr>
            <p:spPr>
              <a:xfrm rot="16200000">
                <a:off x="-779985" y="4176287"/>
                <a:ext cx="2052100" cy="314573"/>
              </a:xfrm>
              <a:prstGeom prst="rect">
                <a:avLst/>
              </a:prstGeom>
              <a:blipFill>
                <a:blip r:embed="rId3"/>
                <a:stretch>
                  <a:fillRect r="-19231" b="-613"/>
                </a:stretch>
              </a:blipFill>
            </p:spPr>
            <p:txBody>
              <a:bodyPr/>
              <a:lstStyle/>
              <a:p>
                <a:r>
                  <a:rPr lang="en-US">
                    <a:noFill/>
                  </a:rPr>
                  <a:t> </a:t>
                </a:r>
              </a:p>
            </p:txBody>
          </p:sp>
        </mc:Fallback>
      </mc:AlternateContent>
      <p:sp>
        <p:nvSpPr>
          <p:cNvPr id="6" name="テキスト ボックス 5">
            <a:extLst>
              <a:ext uri="{FF2B5EF4-FFF2-40B4-BE49-F238E27FC236}">
                <a16:creationId xmlns:a16="http://schemas.microsoft.com/office/drawing/2014/main" id="{F098CE46-0F35-7C43-A823-4B1A8BD051EC}"/>
              </a:ext>
            </a:extLst>
          </p:cNvPr>
          <p:cNvSpPr txBox="1"/>
          <p:nvPr/>
        </p:nvSpPr>
        <p:spPr>
          <a:xfrm>
            <a:off x="4182592" y="5344513"/>
            <a:ext cx="1483098" cy="307777"/>
          </a:xfrm>
          <a:prstGeom prst="rect">
            <a:avLst/>
          </a:prstGeom>
          <a:noFill/>
        </p:spPr>
        <p:txBody>
          <a:bodyPr wrap="none" rtlCol="0">
            <a:spAutoFit/>
          </a:bodyPr>
          <a:lstStyle/>
          <a:p>
            <a:r>
              <a:rPr lang="en-US" sz="1400" dirty="0">
                <a:latin typeface="Calisto MT" panose="02040603050505030304" pitchFamily="18" charset="0"/>
              </a:rPr>
              <a:t>(Stair et al. 2019)</a:t>
            </a:r>
          </a:p>
        </p:txBody>
      </p:sp>
      <p:pic>
        <p:nvPicPr>
          <p:cNvPr id="8" name="図 7">
            <a:extLst>
              <a:ext uri="{FF2B5EF4-FFF2-40B4-BE49-F238E27FC236}">
                <a16:creationId xmlns:a16="http://schemas.microsoft.com/office/drawing/2014/main" id="{4BB8D775-6337-FD4A-95B9-2A964768CC3A}"/>
              </a:ext>
            </a:extLst>
          </p:cNvPr>
          <p:cNvPicPr>
            <a:picLocks noChangeAspect="1"/>
          </p:cNvPicPr>
          <p:nvPr/>
        </p:nvPicPr>
        <p:blipFill>
          <a:blip r:embed="rId4"/>
          <a:stretch>
            <a:fillRect/>
          </a:stretch>
        </p:blipFill>
        <p:spPr>
          <a:xfrm>
            <a:off x="88196" y="3257002"/>
            <a:ext cx="5803900" cy="2213147"/>
          </a:xfrm>
          <a:prstGeom prst="rect">
            <a:avLst/>
          </a:prstGeom>
        </p:spPr>
      </p:pic>
      <p:pic>
        <p:nvPicPr>
          <p:cNvPr id="13" name="図 12">
            <a:extLst>
              <a:ext uri="{FF2B5EF4-FFF2-40B4-BE49-F238E27FC236}">
                <a16:creationId xmlns:a16="http://schemas.microsoft.com/office/drawing/2014/main" id="{199A57C8-9328-214C-B9A5-E6986200EB74}"/>
              </a:ext>
            </a:extLst>
          </p:cNvPr>
          <p:cNvPicPr>
            <a:picLocks noChangeAspect="1"/>
          </p:cNvPicPr>
          <p:nvPr/>
        </p:nvPicPr>
        <p:blipFill>
          <a:blip r:embed="rId5"/>
          <a:stretch>
            <a:fillRect/>
          </a:stretch>
        </p:blipFill>
        <p:spPr>
          <a:xfrm>
            <a:off x="6135862" y="2783701"/>
            <a:ext cx="2633964" cy="2920050"/>
          </a:xfrm>
          <a:prstGeom prst="rect">
            <a:avLst/>
          </a:prstGeom>
        </p:spPr>
      </p:pic>
      <p:sp>
        <p:nvSpPr>
          <p:cNvPr id="22" name="テキスト ボックス 21">
            <a:extLst>
              <a:ext uri="{FF2B5EF4-FFF2-40B4-BE49-F238E27FC236}">
                <a16:creationId xmlns:a16="http://schemas.microsoft.com/office/drawing/2014/main" id="{7ECA6C02-87A7-CB4C-A957-7CBDE19CD70B}"/>
              </a:ext>
            </a:extLst>
          </p:cNvPr>
          <p:cNvSpPr txBox="1"/>
          <p:nvPr/>
        </p:nvSpPr>
        <p:spPr>
          <a:xfrm>
            <a:off x="7195175" y="5694666"/>
            <a:ext cx="1510285" cy="307777"/>
          </a:xfrm>
          <a:prstGeom prst="rect">
            <a:avLst/>
          </a:prstGeom>
          <a:noFill/>
        </p:spPr>
        <p:txBody>
          <a:bodyPr wrap="none" rtlCol="0">
            <a:spAutoFit/>
          </a:bodyPr>
          <a:lstStyle/>
          <a:p>
            <a:r>
              <a:rPr lang="en-US" sz="1400" dirty="0">
                <a:latin typeface="Calisto MT" panose="02040603050505030304" pitchFamily="18" charset="0"/>
              </a:rPr>
              <a:t>(</a:t>
            </a:r>
            <a:r>
              <a:rPr lang="en-US" sz="1400" dirty="0" err="1">
                <a:latin typeface="Calisto MT" panose="02040603050505030304" pitchFamily="18" charset="0"/>
              </a:rPr>
              <a:t>Lyne</a:t>
            </a:r>
            <a:r>
              <a:rPr lang="en-US" sz="1400" dirty="0">
                <a:latin typeface="Calisto MT" panose="02040603050505030304" pitchFamily="18" charset="0"/>
              </a:rPr>
              <a:t> et al. 2010)</a:t>
            </a:r>
          </a:p>
        </p:txBody>
      </p:sp>
      <p:sp>
        <p:nvSpPr>
          <p:cNvPr id="15" name="テキスト ボックス 14">
            <a:extLst>
              <a:ext uri="{FF2B5EF4-FFF2-40B4-BE49-F238E27FC236}">
                <a16:creationId xmlns:a16="http://schemas.microsoft.com/office/drawing/2014/main" id="{0316E247-47CD-9A40-95DF-3EEA318FC1A6}"/>
              </a:ext>
            </a:extLst>
          </p:cNvPr>
          <p:cNvSpPr txBox="1"/>
          <p:nvPr/>
        </p:nvSpPr>
        <p:spPr>
          <a:xfrm>
            <a:off x="4464996" y="3391925"/>
            <a:ext cx="1287532" cy="307777"/>
          </a:xfrm>
          <a:prstGeom prst="rect">
            <a:avLst/>
          </a:prstGeom>
          <a:solidFill>
            <a:schemeClr val="bg1"/>
          </a:solidFill>
        </p:spPr>
        <p:txBody>
          <a:bodyPr wrap="none" rtlCol="0">
            <a:spAutoFit/>
          </a:bodyPr>
          <a:lstStyle/>
          <a:p>
            <a:r>
              <a:rPr lang="en-US" sz="1400" dirty="0">
                <a:latin typeface="Calisto MT" panose="02040603050505030304" pitchFamily="18" charset="0"/>
              </a:rPr>
              <a:t>PSR B1828-11</a:t>
            </a:r>
          </a:p>
        </p:txBody>
      </p:sp>
      <p:sp>
        <p:nvSpPr>
          <p:cNvPr id="2" name="テキスト ボックス 1">
            <a:extLst>
              <a:ext uri="{FF2B5EF4-FFF2-40B4-BE49-F238E27FC236}">
                <a16:creationId xmlns:a16="http://schemas.microsoft.com/office/drawing/2014/main" id="{5F66A2F6-1058-1347-A7F2-9E70B2BC37A7}"/>
              </a:ext>
            </a:extLst>
          </p:cNvPr>
          <p:cNvSpPr txBox="1"/>
          <p:nvPr/>
        </p:nvSpPr>
        <p:spPr>
          <a:xfrm>
            <a:off x="6353717" y="2195498"/>
            <a:ext cx="2513317" cy="584775"/>
          </a:xfrm>
          <a:prstGeom prst="rect">
            <a:avLst/>
          </a:prstGeom>
          <a:noFill/>
        </p:spPr>
        <p:txBody>
          <a:bodyPr wrap="none" rtlCol="0">
            <a:spAutoFit/>
          </a:bodyPr>
          <a:lstStyle/>
          <a:p>
            <a:r>
              <a:rPr kumimoji="1" lang="en-US" altLang="ja-JP" sz="1600" dirty="0">
                <a:latin typeface="Times New Roman" panose="02020603050405020304" pitchFamily="18" charset="0"/>
                <a:cs typeface="Times New Roman" panose="02020603050405020304" pitchFamily="18" charset="0"/>
              </a:rPr>
              <a:t>Radio pulses </a:t>
            </a:r>
          </a:p>
          <a:p>
            <a:r>
              <a:rPr kumimoji="1" lang="en-US" altLang="ja-JP" sz="1600" dirty="0">
                <a:latin typeface="Times New Roman" panose="02020603050405020304" pitchFamily="18" charset="0"/>
                <a:cs typeface="Times New Roman" panose="02020603050405020304" pitchFamily="18" charset="0"/>
              </a:rPr>
              <a:t>in different spin down states</a:t>
            </a:r>
            <a:endParaRPr kumimoji="1" lang="ja-JP" altLang="en-US" sz="1600">
              <a:latin typeface="Times New Roman" panose="02020603050405020304" pitchFamily="18" charset="0"/>
              <a:cs typeface="Times New Roman" panose="02020603050405020304" pitchFamily="18" charset="0"/>
            </a:endParaRPr>
          </a:p>
        </p:txBody>
      </p:sp>
      <p:sp>
        <p:nvSpPr>
          <p:cNvPr id="7" name="テキスト ボックス 6">
            <a:extLst>
              <a:ext uri="{FF2B5EF4-FFF2-40B4-BE49-F238E27FC236}">
                <a16:creationId xmlns:a16="http://schemas.microsoft.com/office/drawing/2014/main" id="{BDCB17DD-E8F5-D04F-A80A-44B6ED9359B4}"/>
              </a:ext>
            </a:extLst>
          </p:cNvPr>
          <p:cNvSpPr txBox="1"/>
          <p:nvPr/>
        </p:nvSpPr>
        <p:spPr>
          <a:xfrm>
            <a:off x="246065" y="5812697"/>
            <a:ext cx="6777587"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global magnetosphere probably repeats a transition between two meta-states. </a:t>
            </a:r>
          </a:p>
        </p:txBody>
      </p:sp>
    </p:spTree>
    <p:extLst>
      <p:ext uri="{BB962C8B-B14F-4D97-AF65-F5344CB8AC3E}">
        <p14:creationId xmlns:p14="http://schemas.microsoft.com/office/powerpoint/2010/main" val="108434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A105BBF-6204-1C43-AA2B-08C22C17745E}"/>
              </a:ext>
            </a:extLst>
          </p:cNvPr>
          <p:cNvPicPr/>
          <p:nvPr/>
        </p:nvPicPr>
        <p:blipFill>
          <a:blip r:embed="rId2">
            <a:extLst>
              <a:ext uri="{28A0092B-C50C-407E-A947-70E740481C1C}">
                <a14:useLocalDpi xmlns:a14="http://schemas.microsoft.com/office/drawing/2010/main" val="0"/>
              </a:ext>
            </a:extLst>
          </a:blip>
          <a:stretch>
            <a:fillRect/>
          </a:stretch>
        </p:blipFill>
        <p:spPr>
          <a:xfrm>
            <a:off x="5590753" y="1454426"/>
            <a:ext cx="3175000" cy="4876800"/>
          </a:xfrm>
          <a:prstGeom prst="rect">
            <a:avLst/>
          </a:prstGeom>
        </p:spPr>
      </p:pic>
      <p:sp>
        <p:nvSpPr>
          <p:cNvPr id="5" name="右矢印 4">
            <a:extLst>
              <a:ext uri="{FF2B5EF4-FFF2-40B4-BE49-F238E27FC236}">
                <a16:creationId xmlns:a16="http://schemas.microsoft.com/office/drawing/2014/main" id="{EEA877F9-0603-9C44-9E6A-3B2667F59638}"/>
              </a:ext>
            </a:extLst>
          </p:cNvPr>
          <p:cNvSpPr/>
          <p:nvPr/>
        </p:nvSpPr>
        <p:spPr>
          <a:xfrm rot="5232319">
            <a:off x="6553199" y="1250915"/>
            <a:ext cx="172278" cy="112644"/>
          </a:xfrm>
          <a:prstGeom prst="rightArrow">
            <a:avLst/>
          </a:prstGeom>
          <a:solidFill>
            <a:srgbClr val="0070C0"/>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6" name="テキスト ボックス 5">
            <a:extLst>
              <a:ext uri="{FF2B5EF4-FFF2-40B4-BE49-F238E27FC236}">
                <a16:creationId xmlns:a16="http://schemas.microsoft.com/office/drawing/2014/main" id="{62AFA725-C60F-114E-AB49-D005E78C903B}"/>
              </a:ext>
            </a:extLst>
          </p:cNvPr>
          <p:cNvSpPr txBox="1"/>
          <p:nvPr/>
        </p:nvSpPr>
        <p:spPr>
          <a:xfrm>
            <a:off x="6699793" y="1085094"/>
            <a:ext cx="1621341" cy="369332"/>
          </a:xfrm>
          <a:prstGeom prst="rect">
            <a:avLst/>
          </a:prstGeom>
          <a:noFill/>
        </p:spPr>
        <p:txBody>
          <a:bodyPr wrap="none" rtlCol="0">
            <a:spAutoFit/>
          </a:bodyPr>
          <a:lstStyle/>
          <a:p>
            <a:r>
              <a:rPr lang="en-US" dirty="0"/>
              <a:t>: glitch position</a:t>
            </a:r>
          </a:p>
        </p:txBody>
      </p:sp>
      <p:sp>
        <p:nvSpPr>
          <p:cNvPr id="7" name="标题 1">
            <a:extLst>
              <a:ext uri="{FF2B5EF4-FFF2-40B4-BE49-F238E27FC236}">
                <a16:creationId xmlns:a16="http://schemas.microsoft.com/office/drawing/2014/main" id="{86AB76B0-DE09-A440-B633-8AAF6EBECB70}"/>
              </a:ext>
            </a:extLst>
          </p:cNvPr>
          <p:cNvSpPr txBox="1">
            <a:spLocks/>
          </p:cNvSpPr>
          <p:nvPr/>
        </p:nvSpPr>
        <p:spPr>
          <a:xfrm>
            <a:off x="0" y="1"/>
            <a:ext cx="9144000" cy="777656"/>
          </a:xfrm>
          <a:prstGeom prst="rect">
            <a:avLst/>
          </a:prstGeom>
          <a:solidFill>
            <a:srgbClr val="0000FF"/>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ja-JP" sz="2800" dirty="0">
                <a:solidFill>
                  <a:srgbClr val="FFFFFF"/>
                </a:solidFill>
                <a:latin typeface="Calisto MT"/>
                <a:ea typeface="ＭＳ 明朝"/>
                <a:cs typeface="Calisto MT"/>
              </a:rPr>
              <a:t>1.</a:t>
            </a:r>
            <a:r>
              <a:rPr kumimoji="1" lang="ja-JP" altLang="en-US" sz="2800" dirty="0">
                <a:solidFill>
                  <a:srgbClr val="FFFFFF"/>
                </a:solidFill>
                <a:latin typeface="Calisto MT"/>
                <a:ea typeface="ＭＳ 明朝"/>
                <a:cs typeface="Calisto MT"/>
              </a:rPr>
              <a:t> </a:t>
            </a:r>
            <a:r>
              <a:rPr kumimoji="1" lang="en-US" altLang="zh-CN" sz="2800" dirty="0">
                <a:solidFill>
                  <a:srgbClr val="FFFFFF"/>
                </a:solidFill>
                <a:latin typeface="Calisto MT"/>
                <a:ea typeface="ＭＳ 明朝"/>
                <a:cs typeface="Calisto MT"/>
              </a:rPr>
              <a:t>Introduction</a:t>
            </a:r>
            <a:endParaRPr kumimoji="1" lang="zh-CN" altLang="en-US" sz="2800" dirty="0">
              <a:solidFill>
                <a:srgbClr val="FFFFFF"/>
              </a:solidFill>
              <a:latin typeface="Calisto MT"/>
              <a:ea typeface="ＭＳ 明朝"/>
              <a:cs typeface="Calisto MT"/>
            </a:endParaRPr>
          </a:p>
        </p:txBody>
      </p:sp>
      <p:sp>
        <p:nvSpPr>
          <p:cNvPr id="9" name="内容占位符 2">
            <a:extLst>
              <a:ext uri="{FF2B5EF4-FFF2-40B4-BE49-F238E27FC236}">
                <a16:creationId xmlns:a16="http://schemas.microsoft.com/office/drawing/2014/main" id="{C70A0BC8-3CC3-9D49-966D-69A0AEC2527D}"/>
              </a:ext>
            </a:extLst>
          </p:cNvPr>
          <p:cNvSpPr>
            <a:spLocks noGrp="1"/>
          </p:cNvSpPr>
          <p:nvPr>
            <p:ph idx="1"/>
          </p:nvPr>
        </p:nvSpPr>
        <p:spPr>
          <a:xfrm>
            <a:off x="210370" y="777657"/>
            <a:ext cx="5640465" cy="4525963"/>
          </a:xfrm>
        </p:spPr>
        <p:txBody>
          <a:bodyPr>
            <a:noAutofit/>
          </a:bodyPr>
          <a:lstStyle/>
          <a:p>
            <a:r>
              <a:rPr kumimoji="1" lang="en-US" altLang="zh-CN" sz="2400" dirty="0">
                <a:solidFill>
                  <a:srgbClr val="0000FF"/>
                </a:solidFill>
                <a:latin typeface="Calisto MT"/>
                <a:cs typeface="Calisto MT"/>
              </a:rPr>
              <a:t>State switching  </a:t>
            </a:r>
          </a:p>
          <a:p>
            <a:pPr marL="0" indent="0">
              <a:buNone/>
            </a:pPr>
            <a:r>
              <a:rPr kumimoji="1" lang="en-US" altLang="ja-JP" sz="2000" dirty="0">
                <a:latin typeface="Calisto MT"/>
                <a:cs typeface="Calisto MT"/>
              </a:rPr>
              <a:t>--  No clear association with the glitch events. </a:t>
            </a:r>
          </a:p>
          <a:p>
            <a:pPr marL="0" indent="0">
              <a:buNone/>
            </a:pPr>
            <a:r>
              <a:rPr kumimoji="1" lang="en-US" altLang="ja-JP" sz="2000" dirty="0">
                <a:latin typeface="Calisto MT"/>
                <a:cs typeface="Calisto MT"/>
              </a:rPr>
              <a:t>-- The jump of the spin down rate is relatively larger than glitching pulsars.</a:t>
            </a:r>
          </a:p>
          <a:p>
            <a:pPr marL="0" indent="0">
              <a:buNone/>
            </a:pPr>
            <a:endParaRPr kumimoji="1" lang="en-US" altLang="zh-CN" sz="2000" dirty="0">
              <a:latin typeface="Calisto MT"/>
              <a:cs typeface="Calisto MT"/>
            </a:endParaRPr>
          </a:p>
          <a:p>
            <a:pPr marL="0" indent="0">
              <a:buNone/>
            </a:pPr>
            <a:endParaRPr kumimoji="1" lang="en-US" altLang="zh-CN" sz="2000" dirty="0">
              <a:latin typeface="Calisto MT"/>
              <a:cs typeface="Calisto MT"/>
            </a:endParaRPr>
          </a:p>
          <a:p>
            <a:pPr marL="0" indent="0">
              <a:buNone/>
            </a:pPr>
            <a:endParaRPr kumimoji="1" lang="en-US" altLang="zh-CN" sz="1600" dirty="0"/>
          </a:p>
          <a:p>
            <a:pPr marL="0" indent="0">
              <a:buNone/>
            </a:pPr>
            <a:endParaRPr kumimoji="1" lang="zh-CN" altLang="en-US" sz="1600" dirty="0"/>
          </a:p>
        </p:txBody>
      </p:sp>
      <p:pic>
        <p:nvPicPr>
          <p:cNvPr id="11" name="図 10">
            <a:extLst>
              <a:ext uri="{FF2B5EF4-FFF2-40B4-BE49-F238E27FC236}">
                <a16:creationId xmlns:a16="http://schemas.microsoft.com/office/drawing/2014/main" id="{27E2B061-F5BD-DF48-9278-F60FF54272D2}"/>
              </a:ext>
            </a:extLst>
          </p:cNvPr>
          <p:cNvPicPr>
            <a:picLocks noChangeAspect="1"/>
          </p:cNvPicPr>
          <p:nvPr/>
        </p:nvPicPr>
        <p:blipFill>
          <a:blip r:embed="rId3"/>
          <a:stretch>
            <a:fillRect/>
          </a:stretch>
        </p:blipFill>
        <p:spPr>
          <a:xfrm>
            <a:off x="570806" y="2238989"/>
            <a:ext cx="4687681" cy="3492944"/>
          </a:xfrm>
          <a:prstGeom prst="rect">
            <a:avLst/>
          </a:prstGeom>
        </p:spPr>
      </p:pic>
      <p:sp>
        <p:nvSpPr>
          <p:cNvPr id="12" name="正方形/長方形 11">
            <a:extLst>
              <a:ext uri="{FF2B5EF4-FFF2-40B4-BE49-F238E27FC236}">
                <a16:creationId xmlns:a16="http://schemas.microsoft.com/office/drawing/2014/main" id="{B587AD70-431E-174F-8FF6-BEFF0924D755}"/>
              </a:ext>
            </a:extLst>
          </p:cNvPr>
          <p:cNvSpPr/>
          <p:nvPr/>
        </p:nvSpPr>
        <p:spPr>
          <a:xfrm>
            <a:off x="1554504" y="2508342"/>
            <a:ext cx="99391" cy="11927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テキスト ボックス 12">
            <a:extLst>
              <a:ext uri="{FF2B5EF4-FFF2-40B4-BE49-F238E27FC236}">
                <a16:creationId xmlns:a16="http://schemas.microsoft.com/office/drawing/2014/main" id="{1C7E0763-F9D3-014C-ACA4-B4E93062C7E4}"/>
              </a:ext>
            </a:extLst>
          </p:cNvPr>
          <p:cNvSpPr txBox="1"/>
          <p:nvPr/>
        </p:nvSpPr>
        <p:spPr>
          <a:xfrm>
            <a:off x="1647269" y="2396563"/>
            <a:ext cx="1616405" cy="338554"/>
          </a:xfrm>
          <a:prstGeom prst="rect">
            <a:avLst/>
          </a:prstGeom>
          <a:noFill/>
        </p:spPr>
        <p:txBody>
          <a:bodyPr wrap="none" rtlCol="0">
            <a:spAutoFit/>
          </a:bodyPr>
          <a:lstStyle/>
          <a:p>
            <a:r>
              <a:rPr lang="en-US" sz="1600" dirty="0"/>
              <a:t>Switching pulsars</a:t>
            </a:r>
          </a:p>
        </p:txBody>
      </p:sp>
      <p:sp>
        <p:nvSpPr>
          <p:cNvPr id="14" name="円/楕円 13">
            <a:extLst>
              <a:ext uri="{FF2B5EF4-FFF2-40B4-BE49-F238E27FC236}">
                <a16:creationId xmlns:a16="http://schemas.microsoft.com/office/drawing/2014/main" id="{6A66CCC1-1726-3F42-83FA-1E0332780FCC}"/>
              </a:ext>
            </a:extLst>
          </p:cNvPr>
          <p:cNvSpPr/>
          <p:nvPr/>
        </p:nvSpPr>
        <p:spPr>
          <a:xfrm>
            <a:off x="1584321" y="2905907"/>
            <a:ext cx="49696" cy="72887"/>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テキスト ボックス 14">
            <a:extLst>
              <a:ext uri="{FF2B5EF4-FFF2-40B4-BE49-F238E27FC236}">
                <a16:creationId xmlns:a16="http://schemas.microsoft.com/office/drawing/2014/main" id="{EDA83648-893E-7247-B795-9AA44E7D1A30}"/>
              </a:ext>
            </a:extLst>
          </p:cNvPr>
          <p:cNvSpPr txBox="1"/>
          <p:nvPr/>
        </p:nvSpPr>
        <p:spPr>
          <a:xfrm>
            <a:off x="1653895" y="2789078"/>
            <a:ext cx="1302344" cy="338554"/>
          </a:xfrm>
          <a:prstGeom prst="rect">
            <a:avLst/>
          </a:prstGeom>
          <a:noFill/>
        </p:spPr>
        <p:txBody>
          <a:bodyPr wrap="none" rtlCol="0">
            <a:spAutoFit/>
          </a:bodyPr>
          <a:lstStyle/>
          <a:p>
            <a:r>
              <a:rPr lang="en-US" sz="1600" dirty="0"/>
              <a:t>Glitch pulsars</a:t>
            </a:r>
          </a:p>
        </p:txBody>
      </p:sp>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821335ED-8C9B-5C40-A2AE-4499742FCD31}"/>
                  </a:ext>
                </a:extLst>
              </p:cNvPr>
              <p:cNvSpPr txBox="1"/>
              <p:nvPr/>
            </p:nvSpPr>
            <p:spPr>
              <a:xfrm>
                <a:off x="2942276" y="5620414"/>
                <a:ext cx="17665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en-US" altLang="ja-JP" b="0" i="1" smtClean="0">
                              <a:latin typeface="Cambria Math" panose="02040503050406030204" pitchFamily="18" charset="0"/>
                            </a:rPr>
                          </m:ctrlPr>
                        </m:accPr>
                        <m:e>
                          <m:r>
                            <a:rPr kumimoji="1" lang="en-US" altLang="ja-JP" b="0" i="1" smtClean="0">
                              <a:latin typeface="Cambria Math" panose="02040503050406030204" pitchFamily="18" charset="0"/>
                            </a:rPr>
                            <m:t>𝜈</m:t>
                          </m:r>
                        </m:e>
                      </m:acc>
                    </m:oMath>
                  </m:oMathPara>
                </a14:m>
                <a:endParaRPr kumimoji="1" lang="ja-JP" altLang="en-US"/>
              </a:p>
            </p:txBody>
          </p:sp>
        </mc:Choice>
        <mc:Fallback xmlns="">
          <p:sp>
            <p:nvSpPr>
              <p:cNvPr id="16" name="テキスト ボックス 15">
                <a:extLst>
                  <a:ext uri="{FF2B5EF4-FFF2-40B4-BE49-F238E27FC236}">
                    <a16:creationId xmlns:a16="http://schemas.microsoft.com/office/drawing/2014/main" id="{821335ED-8C9B-5C40-A2AE-4499742FCD31}"/>
                  </a:ext>
                </a:extLst>
              </p:cNvPr>
              <p:cNvSpPr txBox="1">
                <a:spLocks noRot="1" noChangeAspect="1" noMove="1" noResize="1" noEditPoints="1" noAdjustHandles="1" noChangeArrowheads="1" noChangeShapeType="1" noTextEdit="1"/>
              </p:cNvSpPr>
              <p:nvPr/>
            </p:nvSpPr>
            <p:spPr>
              <a:xfrm>
                <a:off x="2942276" y="5620414"/>
                <a:ext cx="176651" cy="276999"/>
              </a:xfrm>
              <a:prstGeom prst="rect">
                <a:avLst/>
              </a:prstGeom>
              <a:blipFill>
                <a:blip r:embed="rId4"/>
                <a:stretch>
                  <a:fillRect l="-20000" r="-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C4E1A164-A38F-904C-AC9E-D9F79D5227F5}"/>
                  </a:ext>
                </a:extLst>
              </p:cNvPr>
              <p:cNvSpPr txBox="1"/>
              <p:nvPr/>
            </p:nvSpPr>
            <p:spPr>
              <a:xfrm rot="16200000">
                <a:off x="274463" y="4004216"/>
                <a:ext cx="3145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ea typeface="Cambria Math" panose="02040503050406030204" pitchFamily="18" charset="0"/>
                        </a:rPr>
                        <m:t>∆</m:t>
                      </m:r>
                      <m:acc>
                        <m:accPr>
                          <m:chr m:val="̇"/>
                          <m:ctrlPr>
                            <a:rPr kumimoji="1" lang="en-US" altLang="ja-JP" b="0" i="1" smtClean="0">
                              <a:latin typeface="Cambria Math" panose="02040503050406030204" pitchFamily="18" charset="0"/>
                              <a:ea typeface="Cambria Math" panose="02040503050406030204" pitchFamily="18" charset="0"/>
                            </a:rPr>
                          </m:ctrlPr>
                        </m:accPr>
                        <m:e>
                          <m:r>
                            <a:rPr kumimoji="1" lang="en-US" altLang="ja-JP" b="0" i="1" smtClean="0">
                              <a:latin typeface="Cambria Math" panose="02040503050406030204" pitchFamily="18" charset="0"/>
                              <a:ea typeface="Cambria Math" panose="02040503050406030204" pitchFamily="18" charset="0"/>
                            </a:rPr>
                            <m:t>𝜈</m:t>
                          </m:r>
                        </m:e>
                      </m:acc>
                    </m:oMath>
                  </m:oMathPara>
                </a14:m>
                <a:endParaRPr kumimoji="1" lang="en-US" altLang="ja-JP" b="0" dirty="0"/>
              </a:p>
            </p:txBody>
          </p:sp>
        </mc:Choice>
        <mc:Fallback xmlns="">
          <p:sp>
            <p:nvSpPr>
              <p:cNvPr id="17" name="テキスト ボックス 16">
                <a:extLst>
                  <a:ext uri="{FF2B5EF4-FFF2-40B4-BE49-F238E27FC236}">
                    <a16:creationId xmlns:a16="http://schemas.microsoft.com/office/drawing/2014/main" id="{C4E1A164-A38F-904C-AC9E-D9F79D5227F5}"/>
                  </a:ext>
                </a:extLst>
              </p:cNvPr>
              <p:cNvSpPr txBox="1">
                <a:spLocks noRot="1" noChangeAspect="1" noMove="1" noResize="1" noEditPoints="1" noAdjustHandles="1" noChangeArrowheads="1" noChangeShapeType="1" noTextEdit="1"/>
              </p:cNvSpPr>
              <p:nvPr/>
            </p:nvSpPr>
            <p:spPr>
              <a:xfrm rot="16200000">
                <a:off x="274463" y="4004216"/>
                <a:ext cx="314509" cy="276999"/>
              </a:xfrm>
              <a:prstGeom prst="rect">
                <a:avLst/>
              </a:prstGeom>
              <a:blipFill>
                <a:blip r:embed="rId5"/>
                <a:stretch>
                  <a:fillRect t="-3846" r="-4348" b="-11538"/>
                </a:stretch>
              </a:blipFill>
            </p:spPr>
            <p:txBody>
              <a:bodyPr/>
              <a:lstStyle/>
              <a:p>
                <a:r>
                  <a:rPr lang="en-US">
                    <a:noFill/>
                  </a:rPr>
                  <a:t> </a:t>
                </a:r>
              </a:p>
            </p:txBody>
          </p:sp>
        </mc:Fallback>
      </mc:AlternateContent>
      <p:sp>
        <p:nvSpPr>
          <p:cNvPr id="3" name="正方形/長方形 2">
            <a:extLst>
              <a:ext uri="{FF2B5EF4-FFF2-40B4-BE49-F238E27FC236}">
                <a16:creationId xmlns:a16="http://schemas.microsoft.com/office/drawing/2014/main" id="{F654950E-9070-C541-AE6B-28E639E87737}"/>
              </a:ext>
            </a:extLst>
          </p:cNvPr>
          <p:cNvSpPr/>
          <p:nvPr/>
        </p:nvSpPr>
        <p:spPr>
          <a:xfrm>
            <a:off x="2946467" y="2787254"/>
            <a:ext cx="1160895" cy="307777"/>
          </a:xfrm>
          <a:prstGeom prst="rect">
            <a:avLst/>
          </a:prstGeom>
        </p:spPr>
        <p:txBody>
          <a:bodyPr wrap="none">
            <a:spAutoFit/>
          </a:bodyPr>
          <a:lstStyle/>
          <a:p>
            <a:r>
              <a:rPr kumimoji="1" lang="en-US" altLang="zh-CN" sz="1400" dirty="0">
                <a:solidFill>
                  <a:srgbClr val="1E35FF"/>
                </a:solidFill>
                <a:latin typeface="Calisto MT"/>
                <a:cs typeface="Calisto MT"/>
              </a:rPr>
              <a:t>J2021+4026 </a:t>
            </a:r>
            <a:endParaRPr lang="en-US" sz="1400" dirty="0">
              <a:solidFill>
                <a:srgbClr val="1E35FF"/>
              </a:solidFill>
            </a:endParaRPr>
          </a:p>
        </p:txBody>
      </p:sp>
      <p:cxnSp>
        <p:nvCxnSpPr>
          <p:cNvPr id="10" name="直線矢印コネクタ 9">
            <a:extLst>
              <a:ext uri="{FF2B5EF4-FFF2-40B4-BE49-F238E27FC236}">
                <a16:creationId xmlns:a16="http://schemas.microsoft.com/office/drawing/2014/main" id="{CCE3B675-A9FF-CA4C-8845-08424AC5DDF1}"/>
              </a:ext>
            </a:extLst>
          </p:cNvPr>
          <p:cNvCxnSpPr/>
          <p:nvPr/>
        </p:nvCxnSpPr>
        <p:spPr>
          <a:xfrm>
            <a:off x="3343179" y="3095031"/>
            <a:ext cx="0" cy="1716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テキスト ボックス 18">
            <a:extLst>
              <a:ext uri="{FF2B5EF4-FFF2-40B4-BE49-F238E27FC236}">
                <a16:creationId xmlns:a16="http://schemas.microsoft.com/office/drawing/2014/main" id="{F3812BE9-844A-5046-A0BC-478EF9D26CF5}"/>
              </a:ext>
            </a:extLst>
          </p:cNvPr>
          <p:cNvSpPr txBox="1"/>
          <p:nvPr/>
        </p:nvSpPr>
        <p:spPr>
          <a:xfrm>
            <a:off x="94413" y="5979669"/>
            <a:ext cx="5640466" cy="646331"/>
          </a:xfrm>
          <a:prstGeom prst="rect">
            <a:avLst/>
          </a:prstGeom>
          <a:noFill/>
          <a:ln>
            <a:solidFill>
              <a:srgbClr val="FF0000"/>
            </a:solidFill>
          </a:ln>
        </p:spPr>
        <p:txBody>
          <a:bodyPr wrap="square" rtlCol="0">
            <a:spAutoFit/>
          </a:bodyPr>
          <a:lstStyle/>
          <a:p>
            <a:r>
              <a:rPr lang="en-US" dirty="0">
                <a:latin typeface="Times New Roman" panose="02020603050405020304" pitchFamily="18" charset="0"/>
                <a:cs typeface="Times New Roman" panose="02020603050405020304" pitchFamily="18" charset="0"/>
              </a:rPr>
              <a:t>The global magnetosphere transitions among different meta-steady states. </a:t>
            </a:r>
          </a:p>
        </p:txBody>
      </p:sp>
    </p:spTree>
    <p:extLst>
      <p:ext uri="{BB962C8B-B14F-4D97-AF65-F5344CB8AC3E}">
        <p14:creationId xmlns:p14="http://schemas.microsoft.com/office/powerpoint/2010/main" val="4156520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a:extLst>
              <a:ext uri="{FF2B5EF4-FFF2-40B4-BE49-F238E27FC236}">
                <a16:creationId xmlns:a16="http://schemas.microsoft.com/office/drawing/2014/main" id="{86AB76B0-DE09-A440-B633-8AAF6EBECB70}"/>
              </a:ext>
            </a:extLst>
          </p:cNvPr>
          <p:cNvSpPr txBox="1">
            <a:spLocks/>
          </p:cNvSpPr>
          <p:nvPr/>
        </p:nvSpPr>
        <p:spPr>
          <a:xfrm>
            <a:off x="0" y="1"/>
            <a:ext cx="9144000" cy="777656"/>
          </a:xfrm>
          <a:prstGeom prst="rect">
            <a:avLst/>
          </a:prstGeom>
          <a:solidFill>
            <a:srgbClr val="0000FF"/>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ja-JP" sz="2800" dirty="0">
                <a:solidFill>
                  <a:srgbClr val="FFFFFF"/>
                </a:solidFill>
                <a:latin typeface="Calisto MT"/>
                <a:ea typeface="ＭＳ 明朝"/>
                <a:cs typeface="Calisto MT"/>
              </a:rPr>
              <a:t>1.</a:t>
            </a:r>
            <a:r>
              <a:rPr kumimoji="1" lang="ja-JP" altLang="en-US" sz="2800" dirty="0">
                <a:solidFill>
                  <a:srgbClr val="FFFFFF"/>
                </a:solidFill>
                <a:latin typeface="Calisto MT"/>
                <a:ea typeface="ＭＳ 明朝"/>
                <a:cs typeface="Calisto MT"/>
              </a:rPr>
              <a:t> </a:t>
            </a:r>
            <a:r>
              <a:rPr kumimoji="1" lang="en-US" altLang="zh-CN" sz="2800" dirty="0">
                <a:solidFill>
                  <a:srgbClr val="FFFFFF"/>
                </a:solidFill>
                <a:latin typeface="Calisto MT"/>
                <a:ea typeface="ＭＳ 明朝"/>
                <a:cs typeface="Calisto MT"/>
              </a:rPr>
              <a:t>Introduction</a:t>
            </a:r>
            <a:endParaRPr kumimoji="1" lang="zh-CN" altLang="en-US" sz="2800" dirty="0">
              <a:solidFill>
                <a:srgbClr val="FFFFFF"/>
              </a:solidFill>
              <a:latin typeface="Calisto MT"/>
              <a:ea typeface="ＭＳ 明朝"/>
              <a:cs typeface="Calisto MT"/>
            </a:endParaRPr>
          </a:p>
        </p:txBody>
      </p:sp>
      <p:pic>
        <p:nvPicPr>
          <p:cNvPr id="10" name="図 9">
            <a:extLst>
              <a:ext uri="{FF2B5EF4-FFF2-40B4-BE49-F238E27FC236}">
                <a16:creationId xmlns:a16="http://schemas.microsoft.com/office/drawing/2014/main" id="{509B5543-D798-9442-9D30-051FC3C9E839}"/>
              </a:ext>
            </a:extLst>
          </p:cNvPr>
          <p:cNvPicPr>
            <a:picLocks noChangeAspect="1"/>
          </p:cNvPicPr>
          <p:nvPr/>
        </p:nvPicPr>
        <p:blipFill>
          <a:blip r:embed="rId2"/>
          <a:stretch>
            <a:fillRect/>
          </a:stretch>
        </p:blipFill>
        <p:spPr>
          <a:xfrm>
            <a:off x="4697896" y="2003891"/>
            <a:ext cx="4208299" cy="3846943"/>
          </a:xfrm>
          <a:prstGeom prst="rect">
            <a:avLst/>
          </a:prstGeom>
        </p:spPr>
      </p:pic>
      <p:pic>
        <p:nvPicPr>
          <p:cNvPr id="19" name="図 18">
            <a:extLst>
              <a:ext uri="{FF2B5EF4-FFF2-40B4-BE49-F238E27FC236}">
                <a16:creationId xmlns:a16="http://schemas.microsoft.com/office/drawing/2014/main" id="{D1F38911-FB29-C244-9BEC-75C42D8A6D4E}"/>
              </a:ext>
            </a:extLst>
          </p:cNvPr>
          <p:cNvPicPr>
            <a:picLocks noChangeAspect="1"/>
          </p:cNvPicPr>
          <p:nvPr/>
        </p:nvPicPr>
        <p:blipFill>
          <a:blip r:embed="rId3"/>
          <a:stretch>
            <a:fillRect/>
          </a:stretch>
        </p:blipFill>
        <p:spPr>
          <a:xfrm>
            <a:off x="602975" y="2003891"/>
            <a:ext cx="3160644" cy="2045328"/>
          </a:xfrm>
          <a:prstGeom prst="rect">
            <a:avLst/>
          </a:prstGeom>
        </p:spPr>
      </p:pic>
      <p:sp>
        <p:nvSpPr>
          <p:cNvPr id="20" name="テキスト ボックス 19">
            <a:extLst>
              <a:ext uri="{FF2B5EF4-FFF2-40B4-BE49-F238E27FC236}">
                <a16:creationId xmlns:a16="http://schemas.microsoft.com/office/drawing/2014/main" id="{B96133E6-FC2C-664F-B87C-A4B827A0EDF4}"/>
              </a:ext>
            </a:extLst>
          </p:cNvPr>
          <p:cNvSpPr txBox="1"/>
          <p:nvPr/>
        </p:nvSpPr>
        <p:spPr>
          <a:xfrm>
            <a:off x="198783" y="1006135"/>
            <a:ext cx="5804794" cy="830997"/>
          </a:xfrm>
          <a:prstGeom prst="rect">
            <a:avLst/>
          </a:prstGeom>
          <a:noFill/>
        </p:spPr>
        <p:txBody>
          <a:bodyPr wrap="none" rtlCol="0">
            <a:spAutoFit/>
          </a:bodyPr>
          <a:lstStyle/>
          <a:p>
            <a:endParaRPr lang="en-US" sz="2400" dirty="0">
              <a:solidFill>
                <a:srgbClr val="1E35FF"/>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X-ray outburst of magnetar </a:t>
            </a:r>
            <a:r>
              <a:rPr lang="en-US" altLang="ja-JP" sz="2400" dirty="0">
                <a:latin typeface="Times New Roman" panose="02020603050405020304" pitchFamily="18" charset="0"/>
                <a:cs typeface="Times New Roman" panose="02020603050405020304" pitchFamily="18" charset="0"/>
              </a:rPr>
              <a:t>XTE J1810-97 </a:t>
            </a:r>
            <a:endParaRPr lang="ja-JP" altLang="en-US" sz="2400">
              <a:latin typeface="Times New Roman" panose="02020603050405020304" pitchFamily="18" charset="0"/>
              <a:cs typeface="Times New Roman" panose="02020603050405020304" pitchFamily="18" charset="0"/>
            </a:endParaRPr>
          </a:p>
        </p:txBody>
      </p:sp>
      <p:sp>
        <p:nvSpPr>
          <p:cNvPr id="21" name="テキスト ボックス 20">
            <a:extLst>
              <a:ext uri="{FF2B5EF4-FFF2-40B4-BE49-F238E27FC236}">
                <a16:creationId xmlns:a16="http://schemas.microsoft.com/office/drawing/2014/main" id="{70211456-0B8D-5E4F-92BC-4EA89B9B2B8C}"/>
              </a:ext>
            </a:extLst>
          </p:cNvPr>
          <p:cNvSpPr txBox="1"/>
          <p:nvPr/>
        </p:nvSpPr>
        <p:spPr>
          <a:xfrm>
            <a:off x="1498878" y="1699940"/>
            <a:ext cx="151022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2004 outburst</a:t>
            </a:r>
          </a:p>
        </p:txBody>
      </p:sp>
      <p:sp>
        <p:nvSpPr>
          <p:cNvPr id="22" name="テキスト ボックス 21">
            <a:extLst>
              <a:ext uri="{FF2B5EF4-FFF2-40B4-BE49-F238E27FC236}">
                <a16:creationId xmlns:a16="http://schemas.microsoft.com/office/drawing/2014/main" id="{25825AC1-C510-FB48-A625-330B00B8139B}"/>
              </a:ext>
            </a:extLst>
          </p:cNvPr>
          <p:cNvSpPr txBox="1"/>
          <p:nvPr/>
        </p:nvSpPr>
        <p:spPr>
          <a:xfrm>
            <a:off x="0" y="4138170"/>
            <a:ext cx="5134360" cy="203132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After outburst, the spin down rate was increases for one years and then recovered to the value before the outburst.</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Radio emission appeared after the outburst.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sym typeface="Wingdings" pitchFamily="2" charset="2"/>
              </a:rPr>
              <a:t> </a:t>
            </a:r>
            <a:r>
              <a:rPr lang="en-US" b="1" dirty="0">
                <a:solidFill>
                  <a:srgbClr val="FF0000"/>
                </a:solidFill>
                <a:latin typeface="Times New Roman" panose="02020603050405020304" pitchFamily="18" charset="0"/>
                <a:cs typeface="Times New Roman" panose="02020603050405020304" pitchFamily="18" charset="0"/>
                <a:sym typeface="Wingdings" pitchFamily="2" charset="2"/>
              </a:rPr>
              <a:t>Reconfiguration of the global magnetosphere /current structures. </a:t>
            </a:r>
            <a:r>
              <a:rPr lang="en-US" b="1" dirty="0">
                <a:solidFill>
                  <a:srgbClr val="FF0000"/>
                </a:solidFill>
                <a:latin typeface="Times New Roman" panose="02020603050405020304" pitchFamily="18" charset="0"/>
                <a:cs typeface="Times New Roman" panose="02020603050405020304" pitchFamily="18" charset="0"/>
              </a:rPr>
              <a:t> </a:t>
            </a:r>
          </a:p>
        </p:txBody>
      </p:sp>
      <p:sp>
        <p:nvSpPr>
          <p:cNvPr id="2" name="正方形/長方形 1">
            <a:extLst>
              <a:ext uri="{FF2B5EF4-FFF2-40B4-BE49-F238E27FC236}">
                <a16:creationId xmlns:a16="http://schemas.microsoft.com/office/drawing/2014/main" id="{660E29E8-EFEC-9E4F-9A6C-E8321301F38A}"/>
              </a:ext>
            </a:extLst>
          </p:cNvPr>
          <p:cNvSpPr/>
          <p:nvPr/>
        </p:nvSpPr>
        <p:spPr>
          <a:xfrm>
            <a:off x="198783" y="917184"/>
            <a:ext cx="5504135" cy="369332"/>
          </a:xfrm>
          <a:prstGeom prst="rect">
            <a:avLst/>
          </a:prstGeom>
        </p:spPr>
        <p:txBody>
          <a:bodyPr wrap="none">
            <a:spAutoFit/>
          </a:bodyPr>
          <a:lstStyle/>
          <a:p>
            <a:r>
              <a:rPr kumimoji="1" lang="en-US" altLang="zh-CN" dirty="0">
                <a:solidFill>
                  <a:srgbClr val="0000FF"/>
                </a:solidFill>
                <a:latin typeface="Calisto MT"/>
                <a:cs typeface="Calisto MT"/>
              </a:rPr>
              <a:t>(b) Large spin-down evolution after the  X-ray outburst</a:t>
            </a:r>
          </a:p>
        </p:txBody>
      </p:sp>
    </p:spTree>
    <p:extLst>
      <p:ext uri="{BB962C8B-B14F-4D97-AF65-F5344CB8AC3E}">
        <p14:creationId xmlns:p14="http://schemas.microsoft.com/office/powerpoint/2010/main" val="1522911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a:extLst>
              <a:ext uri="{FF2B5EF4-FFF2-40B4-BE49-F238E27FC236}">
                <a16:creationId xmlns:a16="http://schemas.microsoft.com/office/drawing/2014/main" id="{86AB76B0-DE09-A440-B633-8AAF6EBECB70}"/>
              </a:ext>
            </a:extLst>
          </p:cNvPr>
          <p:cNvSpPr txBox="1">
            <a:spLocks/>
          </p:cNvSpPr>
          <p:nvPr/>
        </p:nvSpPr>
        <p:spPr>
          <a:xfrm>
            <a:off x="0" y="1"/>
            <a:ext cx="9144000" cy="777656"/>
          </a:xfrm>
          <a:prstGeom prst="rect">
            <a:avLst/>
          </a:prstGeom>
          <a:solidFill>
            <a:srgbClr val="0000FF"/>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ja-JP" sz="2800" dirty="0">
                <a:solidFill>
                  <a:srgbClr val="FFFFFF"/>
                </a:solidFill>
                <a:latin typeface="Calisto MT"/>
                <a:ea typeface="ＭＳ 明朝"/>
                <a:cs typeface="Calisto MT"/>
              </a:rPr>
              <a:t>1.</a:t>
            </a:r>
            <a:r>
              <a:rPr kumimoji="1" lang="ja-JP" altLang="en-US" sz="2800" dirty="0">
                <a:solidFill>
                  <a:srgbClr val="FFFFFF"/>
                </a:solidFill>
                <a:latin typeface="Calisto MT"/>
                <a:ea typeface="ＭＳ 明朝"/>
                <a:cs typeface="Calisto MT"/>
              </a:rPr>
              <a:t> </a:t>
            </a:r>
            <a:r>
              <a:rPr kumimoji="1" lang="en-US" altLang="zh-CN" sz="2800" dirty="0">
                <a:solidFill>
                  <a:srgbClr val="FFFFFF"/>
                </a:solidFill>
                <a:latin typeface="Calisto MT"/>
                <a:ea typeface="ＭＳ 明朝"/>
                <a:cs typeface="Calisto MT"/>
              </a:rPr>
              <a:t>Introduction</a:t>
            </a:r>
            <a:endParaRPr kumimoji="1" lang="zh-CN" altLang="en-US" sz="2800" dirty="0">
              <a:solidFill>
                <a:srgbClr val="FFFFFF"/>
              </a:solidFill>
              <a:latin typeface="Calisto MT"/>
              <a:ea typeface="ＭＳ 明朝"/>
              <a:cs typeface="Calisto MT"/>
            </a:endParaRPr>
          </a:p>
        </p:txBody>
      </p:sp>
      <p:sp>
        <p:nvSpPr>
          <p:cNvPr id="3" name="正方形/長方形 2">
            <a:extLst>
              <a:ext uri="{FF2B5EF4-FFF2-40B4-BE49-F238E27FC236}">
                <a16:creationId xmlns:a16="http://schemas.microsoft.com/office/drawing/2014/main" id="{22984B56-A9FA-A841-83C1-04A94DA80D99}"/>
              </a:ext>
            </a:extLst>
          </p:cNvPr>
          <p:cNvSpPr/>
          <p:nvPr/>
        </p:nvSpPr>
        <p:spPr>
          <a:xfrm>
            <a:off x="530085" y="1981778"/>
            <a:ext cx="8269358" cy="1938992"/>
          </a:xfrm>
          <a:prstGeom prst="rect">
            <a:avLst/>
          </a:prstGeom>
        </p:spPr>
        <p:txBody>
          <a:bodyPr wrap="square">
            <a:spAutoFit/>
          </a:bodyPr>
          <a:lstStyle/>
          <a:p>
            <a:pPr marL="285750" indent="-285750">
              <a:buFont typeface="Arial" panose="020B0604020202020204" pitchFamily="34" charset="0"/>
              <a:buChar char="•"/>
            </a:pPr>
            <a:r>
              <a:rPr kumimoji="1" lang="en-US" altLang="zh-CN" sz="2400" dirty="0">
                <a:solidFill>
                  <a:srgbClr val="0000FF"/>
                </a:solidFill>
                <a:latin typeface="Times New Roman" panose="02020603050405020304" pitchFamily="18" charset="0"/>
                <a:cs typeface="Times New Roman" panose="02020603050405020304" pitchFamily="18" charset="0"/>
              </a:rPr>
              <a:t>PSR J2021+4026</a:t>
            </a:r>
          </a:p>
          <a:p>
            <a:pPr>
              <a:buFontTx/>
              <a:buChar char="-"/>
            </a:pPr>
            <a:r>
              <a:rPr kumimoji="1" lang="en-US" altLang="zh-CN" sz="2400" dirty="0">
                <a:latin typeface="Times New Roman" panose="02020603050405020304" pitchFamily="18" charset="0"/>
                <a:cs typeface="Times New Roman" panose="02020603050405020304" pitchFamily="18" charset="0"/>
              </a:rPr>
              <a:t>Repeating state switching pulsar discovered by </a:t>
            </a:r>
            <a:r>
              <a:rPr kumimoji="1" lang="en-US" altLang="zh-CN" sz="2400" i="1" dirty="0">
                <a:latin typeface="Times New Roman" panose="02020603050405020304" pitchFamily="18" charset="0"/>
                <a:cs typeface="Times New Roman" panose="02020603050405020304" pitchFamily="18" charset="0"/>
              </a:rPr>
              <a:t>Fermi</a:t>
            </a:r>
          </a:p>
          <a:p>
            <a:endParaRPr kumimoji="1" lang="en-US" altLang="zh-CN"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kumimoji="1" lang="en-US" altLang="zh-CN" sz="2400" dirty="0">
                <a:solidFill>
                  <a:srgbClr val="1E35FF"/>
                </a:solidFill>
                <a:latin typeface="Times New Roman" panose="02020603050405020304" pitchFamily="18" charset="0"/>
                <a:cs typeface="Times New Roman" panose="02020603050405020304" pitchFamily="18" charset="0"/>
              </a:rPr>
              <a:t>PSR J1119-6127 </a:t>
            </a:r>
          </a:p>
          <a:p>
            <a:r>
              <a:rPr kumimoji="1" lang="en-US" altLang="zh-CN" sz="2400" dirty="0">
                <a:latin typeface="Times New Roman" panose="02020603050405020304" pitchFamily="18" charset="0"/>
                <a:cs typeface="Times New Roman" panose="02020603050405020304" pitchFamily="18" charset="0"/>
              </a:rPr>
              <a:t>- High-B pulsar showing magnetar like X-ray outburst in 2016</a:t>
            </a:r>
          </a:p>
        </p:txBody>
      </p:sp>
    </p:spTree>
    <p:extLst>
      <p:ext uri="{BB962C8B-B14F-4D97-AF65-F5344CB8AC3E}">
        <p14:creationId xmlns:p14="http://schemas.microsoft.com/office/powerpoint/2010/main" val="3651258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内容占位符 2"/>
              <p:cNvSpPr>
                <a:spLocks noGrp="1"/>
              </p:cNvSpPr>
              <p:nvPr>
                <p:ph idx="1"/>
              </p:nvPr>
            </p:nvSpPr>
            <p:spPr>
              <a:xfrm>
                <a:off x="262545" y="875947"/>
                <a:ext cx="8612344" cy="1750022"/>
              </a:xfrm>
            </p:spPr>
            <p:txBody>
              <a:bodyPr>
                <a:noAutofit/>
              </a:bodyPr>
              <a:lstStyle/>
              <a:p>
                <a:r>
                  <a:rPr kumimoji="1" lang="en-US" altLang="zh-CN" sz="2400" dirty="0">
                    <a:solidFill>
                      <a:srgbClr val="0000FF"/>
                    </a:solidFill>
                    <a:latin typeface="Calisto MT"/>
                    <a:cs typeface="Calisto MT"/>
                  </a:rPr>
                  <a:t>PSR J2021+4026 (isolate)</a:t>
                </a:r>
              </a:p>
              <a:p>
                <a:pPr>
                  <a:buFontTx/>
                  <a:buChar char="-"/>
                </a:pPr>
                <a:r>
                  <a:rPr kumimoji="1" lang="en-US" altLang="zh-CN" sz="2000" dirty="0">
                    <a:latin typeface="Calisto MT"/>
                    <a:cs typeface="Calisto MT"/>
                  </a:rPr>
                  <a:t>Cygnus region </a:t>
                </a:r>
              </a:p>
              <a:p>
                <a:pPr>
                  <a:buFontTx/>
                  <a:buChar char="-"/>
                </a:pPr>
                <a:r>
                  <a:rPr kumimoji="1" lang="en-US" altLang="zh-CN" sz="2000" dirty="0">
                    <a:solidFill>
                      <a:srgbClr val="FF0000"/>
                    </a:solidFill>
                    <a:latin typeface="Calisto MT"/>
                    <a:cs typeface="Calisto MT"/>
                  </a:rPr>
                  <a:t>Radio quiet</a:t>
                </a:r>
                <a:r>
                  <a:rPr kumimoji="1" lang="en-US" altLang="zh-CN" sz="2000" dirty="0">
                    <a:latin typeface="Calisto MT"/>
                    <a:cs typeface="Calisto MT"/>
                  </a:rPr>
                  <a:t> pulsar</a:t>
                </a:r>
              </a:p>
              <a:p>
                <a:pPr>
                  <a:buFontTx/>
                  <a:buChar char="-"/>
                </a:pPr>
                <a:r>
                  <a:rPr kumimoji="1" lang="en-US" altLang="zh-CN" sz="2000" dirty="0">
                    <a:latin typeface="Calisto MT"/>
                    <a:cs typeface="Calisto MT"/>
                  </a:rPr>
                  <a:t>Bright gamma-ray pulsar</a:t>
                </a:r>
              </a:p>
              <a:p>
                <a:pPr marL="0" indent="0">
                  <a:buNone/>
                </a:pPr>
                <a:endParaRPr lang="en-US" altLang="zh-TW" sz="2000" dirty="0">
                  <a:latin typeface="Calisto MT"/>
                  <a:cs typeface="Calisto MT"/>
                </a:endParaRPr>
              </a:p>
              <a:p>
                <a:r>
                  <a:rPr lang="en-US" altLang="zh-TW" sz="2000" dirty="0">
                    <a:latin typeface="Calisto MT"/>
                    <a:cs typeface="Calisto MT"/>
                  </a:rPr>
                  <a:t>Spin down parameters</a:t>
                </a:r>
              </a:p>
              <a:p>
                <a:pPr marL="0" indent="0">
                  <a:buNone/>
                </a:pPr>
                <a:r>
                  <a:rPr lang="en-US" altLang="zh-TW" sz="2000" dirty="0">
                    <a:latin typeface="Calisto MT"/>
                    <a:cs typeface="Calisto MT"/>
                  </a:rPr>
                  <a:t> - P ~ 265 </a:t>
                </a:r>
                <a:r>
                  <a:rPr lang="en-US" altLang="zh-TW" sz="2000" dirty="0" err="1">
                    <a:latin typeface="Calisto MT"/>
                    <a:cs typeface="Calisto MT"/>
                  </a:rPr>
                  <a:t>ms</a:t>
                </a:r>
                <a:endParaRPr lang="en-US" altLang="zh-TW" sz="2000" dirty="0">
                  <a:latin typeface="Calisto MT"/>
                  <a:cs typeface="Calisto MT"/>
                </a:endParaRPr>
              </a:p>
              <a:p>
                <a:pPr marL="0" indent="0">
                  <a:buNone/>
                </a:pPr>
                <a:r>
                  <a:rPr lang="en-US" altLang="zh-TW" sz="2000" b="0" dirty="0">
                    <a:cs typeface="Calisto MT"/>
                  </a:rPr>
                  <a:t> - </a:t>
                </a:r>
                <a14:m>
                  <m:oMath xmlns:m="http://schemas.openxmlformats.org/officeDocument/2006/math">
                    <m:r>
                      <a:rPr lang="en-US" altLang="zh-TW" sz="2000" b="0" i="1" smtClean="0">
                        <a:latin typeface="Cambria Math" panose="02040503050406030204" pitchFamily="18" charset="0"/>
                        <a:cs typeface="Calisto MT"/>
                      </a:rPr>
                      <m:t>𝐵</m:t>
                    </m:r>
                    <m:r>
                      <a:rPr lang="en-US" altLang="zh-TW" sz="2000" b="0" i="1" smtClean="0">
                        <a:latin typeface="Cambria Math" panose="02040503050406030204" pitchFamily="18" charset="0"/>
                        <a:cs typeface="Calisto MT"/>
                      </a:rPr>
                      <m:t>∼4×</m:t>
                    </m:r>
                    <m:sSup>
                      <m:sSupPr>
                        <m:ctrlPr>
                          <a:rPr lang="en-US" altLang="zh-TW" sz="2000" b="0" i="1" smtClean="0">
                            <a:latin typeface="Cambria Math" panose="02040503050406030204" pitchFamily="18" charset="0"/>
                            <a:cs typeface="Calisto MT"/>
                          </a:rPr>
                        </m:ctrlPr>
                      </m:sSupPr>
                      <m:e>
                        <m:r>
                          <a:rPr lang="en-US" altLang="zh-TW" sz="2000" b="0" i="1" smtClean="0">
                            <a:latin typeface="Cambria Math" panose="02040503050406030204" pitchFamily="18" charset="0"/>
                            <a:cs typeface="Calisto MT"/>
                          </a:rPr>
                          <m:t>10</m:t>
                        </m:r>
                      </m:e>
                      <m:sup>
                        <m:r>
                          <a:rPr lang="en-US" altLang="zh-TW" sz="2000" b="0" i="1" smtClean="0">
                            <a:latin typeface="Cambria Math" panose="02040503050406030204" pitchFamily="18" charset="0"/>
                            <a:cs typeface="Calisto MT"/>
                          </a:rPr>
                          <m:t>12</m:t>
                        </m:r>
                      </m:sup>
                    </m:sSup>
                  </m:oMath>
                </a14:m>
                <a:r>
                  <a:rPr lang="en-US" altLang="zh-TW" sz="2000" dirty="0">
                    <a:latin typeface="Calisto MT"/>
                    <a:cs typeface="Calisto MT"/>
                  </a:rPr>
                  <a:t>G</a:t>
                </a:r>
              </a:p>
              <a:p>
                <a:pPr marL="0" indent="0">
                  <a:buNone/>
                </a:pPr>
                <a:r>
                  <a:rPr lang="en-US" altLang="zh-TW" sz="2000" b="0" dirty="0">
                    <a:cs typeface="Calisto MT"/>
                  </a:rPr>
                  <a:t> - </a:t>
                </a:r>
                <a14:m>
                  <m:oMath xmlns:m="http://schemas.openxmlformats.org/officeDocument/2006/math">
                    <m:sSub>
                      <m:sSubPr>
                        <m:ctrlPr>
                          <a:rPr lang="en-US" altLang="zh-TW" sz="2000" b="0" i="1" smtClean="0">
                            <a:latin typeface="Cambria Math" panose="02040503050406030204" pitchFamily="18" charset="0"/>
                            <a:cs typeface="Calisto MT"/>
                          </a:rPr>
                        </m:ctrlPr>
                      </m:sSubPr>
                      <m:e>
                        <m:r>
                          <a:rPr lang="en-US" altLang="zh-TW" sz="2000" b="0" i="1" smtClean="0">
                            <a:latin typeface="Cambria Math" panose="02040503050406030204" pitchFamily="18" charset="0"/>
                            <a:cs typeface="Calisto MT"/>
                          </a:rPr>
                          <m:t>𝐿</m:t>
                        </m:r>
                      </m:e>
                      <m:sub>
                        <m:r>
                          <a:rPr lang="en-US" altLang="zh-TW" sz="2000" b="0" i="1" smtClean="0">
                            <a:latin typeface="Cambria Math" panose="02040503050406030204" pitchFamily="18" charset="0"/>
                            <a:cs typeface="Calisto MT"/>
                          </a:rPr>
                          <m:t>𝑠𝑑</m:t>
                        </m:r>
                      </m:sub>
                    </m:sSub>
                    <m:r>
                      <a:rPr lang="en-US" altLang="zh-TW" sz="2000" b="0" i="1" smtClean="0">
                        <a:latin typeface="Cambria Math" panose="02040503050406030204" pitchFamily="18" charset="0"/>
                        <a:cs typeface="Calisto MT"/>
                      </a:rPr>
                      <m:t>~</m:t>
                    </m:r>
                    <m:sSup>
                      <m:sSupPr>
                        <m:ctrlPr>
                          <a:rPr lang="en-US" altLang="zh-TW" sz="2000" b="0" i="1" smtClean="0">
                            <a:latin typeface="Cambria Math" panose="02040503050406030204" pitchFamily="18" charset="0"/>
                            <a:cs typeface="Calisto MT"/>
                          </a:rPr>
                        </m:ctrlPr>
                      </m:sSupPr>
                      <m:e>
                        <m:r>
                          <a:rPr lang="en-US" altLang="zh-TW" sz="2000" b="0" i="1" smtClean="0">
                            <a:latin typeface="Cambria Math" panose="02040503050406030204" pitchFamily="18" charset="0"/>
                            <a:cs typeface="Calisto MT"/>
                          </a:rPr>
                          <m:t>3×10</m:t>
                        </m:r>
                      </m:e>
                      <m:sup>
                        <m:r>
                          <a:rPr lang="en-US" altLang="zh-TW" sz="2000" b="0" i="1" smtClean="0">
                            <a:latin typeface="Cambria Math" panose="02040503050406030204" pitchFamily="18" charset="0"/>
                            <a:cs typeface="Calisto MT"/>
                          </a:rPr>
                          <m:t>36</m:t>
                        </m:r>
                      </m:sup>
                    </m:sSup>
                    <m:r>
                      <a:rPr lang="en-US" altLang="zh-TW" sz="2000" b="0" i="1" smtClean="0">
                        <a:latin typeface="Cambria Math" panose="02040503050406030204" pitchFamily="18" charset="0"/>
                        <a:cs typeface="Calisto MT"/>
                      </a:rPr>
                      <m:t>𝑒𝑟𝑔</m:t>
                    </m:r>
                    <m:r>
                      <a:rPr lang="en-US" altLang="zh-TW" sz="2000" b="0" i="1" smtClean="0">
                        <a:latin typeface="Cambria Math" panose="02040503050406030204" pitchFamily="18" charset="0"/>
                        <a:cs typeface="Calisto MT"/>
                      </a:rPr>
                      <m:t>/</m:t>
                    </m:r>
                    <m:r>
                      <a:rPr lang="en-US" altLang="zh-TW" sz="2000" b="0" i="1" smtClean="0">
                        <a:latin typeface="Cambria Math" panose="02040503050406030204" pitchFamily="18" charset="0"/>
                        <a:cs typeface="Calisto MT"/>
                      </a:rPr>
                      <m:t>𝑠</m:t>
                    </m:r>
                  </m:oMath>
                </a14:m>
                <a:r>
                  <a:rPr lang="en-US" altLang="zh-TW" sz="2000" dirty="0">
                    <a:latin typeface="Calisto MT"/>
                    <a:cs typeface="Calisto MT"/>
                  </a:rPr>
                  <a:t> </a:t>
                </a:r>
              </a:p>
              <a:p>
                <a:pPr marL="0" indent="0">
                  <a:buNone/>
                </a:pPr>
                <a:r>
                  <a:rPr lang="en-US" altLang="zh-TW" sz="2000" dirty="0">
                    <a:latin typeface="Calisto MT"/>
                    <a:cs typeface="Calisto MT"/>
                  </a:rPr>
                  <a:t> - </a:t>
                </a:r>
                <a:r>
                  <a:rPr lang="en-US" altLang="zh-TW" sz="2000" dirty="0" err="1">
                    <a:latin typeface="Calisto MT"/>
                    <a:cs typeface="Calisto MT"/>
                  </a:rPr>
                  <a:t>τ</a:t>
                </a:r>
                <a:r>
                  <a:rPr lang="en-US" altLang="zh-TW" sz="2000" baseline="-25000" dirty="0" err="1">
                    <a:latin typeface="Calisto MT"/>
                    <a:cs typeface="Calisto MT"/>
                  </a:rPr>
                  <a:t>sd</a:t>
                </a:r>
                <a:r>
                  <a:rPr lang="en-US" altLang="zh-TW" sz="2000" dirty="0">
                    <a:latin typeface="Calisto MT"/>
                    <a:cs typeface="Calisto MT"/>
                  </a:rPr>
                  <a:t> ~ 77 </a:t>
                </a:r>
                <a:r>
                  <a:rPr lang="en-US" altLang="zh-TW" sz="2000" dirty="0" err="1">
                    <a:latin typeface="Calisto MT"/>
                    <a:cs typeface="Calisto MT"/>
                  </a:rPr>
                  <a:t>kyr</a:t>
                </a:r>
                <a:endParaRPr lang="en-US" altLang="zh-TW" sz="2000" dirty="0">
                  <a:latin typeface="Calisto MT"/>
                  <a:cs typeface="Calisto MT"/>
                </a:endParaRPr>
              </a:p>
              <a:p>
                <a:endParaRPr lang="zh-TW" altLang="en-US" sz="2000" dirty="0">
                  <a:latin typeface="Calisto MT"/>
                  <a:cs typeface="Calisto MT"/>
                </a:endParaRPr>
              </a:p>
              <a:p>
                <a:pPr>
                  <a:buFontTx/>
                  <a:buChar char="-"/>
                </a:pPr>
                <a:endParaRPr kumimoji="1" lang="en-US" altLang="zh-CN" sz="2000" dirty="0">
                  <a:latin typeface="Calisto MT"/>
                  <a:cs typeface="Calisto MT"/>
                </a:endParaRPr>
              </a:p>
              <a:p>
                <a:pPr marL="0" indent="0">
                  <a:buNone/>
                </a:pPr>
                <a:endParaRPr kumimoji="1" lang="en-US" altLang="zh-CN" sz="2400" dirty="0">
                  <a:latin typeface="Calisto MT"/>
                  <a:cs typeface="Calisto MT"/>
                </a:endParaRPr>
              </a:p>
              <a:p>
                <a:pPr marL="0" indent="0">
                  <a:buNone/>
                </a:pPr>
                <a:endParaRPr kumimoji="1" lang="en-US" altLang="zh-CN" sz="2400" dirty="0">
                  <a:latin typeface="Calisto MT"/>
                  <a:cs typeface="Calisto MT"/>
                </a:endParaRPr>
              </a:p>
              <a:p>
                <a:pPr marL="0" indent="0">
                  <a:buNone/>
                </a:pPr>
                <a:endParaRPr kumimoji="1" lang="en-US" altLang="zh-CN" sz="2400" dirty="0">
                  <a:latin typeface="Calisto MT"/>
                  <a:cs typeface="Calisto MT"/>
                </a:endParaRPr>
              </a:p>
              <a:p>
                <a:pPr marL="0" indent="0">
                  <a:buNone/>
                </a:pPr>
                <a:endParaRPr kumimoji="1" lang="en-US" altLang="zh-CN" sz="2400" dirty="0">
                  <a:latin typeface="Calisto MT"/>
                  <a:cs typeface="Calisto MT"/>
                </a:endParaRPr>
              </a:p>
              <a:p>
                <a:pPr marL="0" indent="0">
                  <a:buNone/>
                </a:pPr>
                <a:endParaRPr kumimoji="1" lang="en-US" altLang="zh-CN" sz="2800" dirty="0">
                  <a:latin typeface="Calisto MT"/>
                  <a:cs typeface="Calisto MT"/>
                </a:endParaRP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262545" y="875947"/>
                <a:ext cx="8612344" cy="1750022"/>
              </a:xfrm>
              <a:blipFill>
                <a:blip r:embed="rId3"/>
                <a:stretch>
                  <a:fillRect l="-1031" t="-2158" b="-118705"/>
                </a:stretch>
              </a:blipFill>
            </p:spPr>
            <p:txBody>
              <a:bodyPr/>
              <a:lstStyle/>
              <a:p>
                <a:r>
                  <a:rPr lang="ja-JP" altLang="en-US">
                    <a:noFill/>
                  </a:rPr>
                  <a:t> </a:t>
                </a:r>
              </a:p>
            </p:txBody>
          </p:sp>
        </mc:Fallback>
      </mc:AlternateContent>
      <p:sp>
        <p:nvSpPr>
          <p:cNvPr id="4" name="标题 1"/>
          <p:cNvSpPr txBox="1">
            <a:spLocks/>
          </p:cNvSpPr>
          <p:nvPr/>
        </p:nvSpPr>
        <p:spPr>
          <a:xfrm>
            <a:off x="0" y="0"/>
            <a:ext cx="9144000" cy="777656"/>
          </a:xfrm>
          <a:prstGeom prst="rect">
            <a:avLst/>
          </a:prstGeom>
          <a:solidFill>
            <a:srgbClr val="0000FF"/>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zh-CN" sz="2800" dirty="0">
                <a:solidFill>
                  <a:srgbClr val="FFFFFF"/>
                </a:solidFill>
                <a:latin typeface="Calisto MT"/>
                <a:ea typeface="ＭＳ 明朝"/>
                <a:cs typeface="Calisto MT"/>
              </a:rPr>
              <a:t>2. State switching of PSR J2021+4026</a:t>
            </a:r>
            <a:endParaRPr kumimoji="1" lang="zh-CN" altLang="en-US" sz="2800" dirty="0">
              <a:solidFill>
                <a:srgbClr val="FFFFFF"/>
              </a:solidFill>
              <a:latin typeface="Calisto MT"/>
              <a:ea typeface="ＭＳ 明朝"/>
              <a:cs typeface="Calisto MT"/>
            </a:endParaRPr>
          </a:p>
        </p:txBody>
      </p:sp>
      <p:pic>
        <p:nvPicPr>
          <p:cNvPr id="13" name="Content Placeholder 4" descr="Researchers-Discover-a-Pulsar-that-Varies-in-the-Amount-of-Gamma-Ray-Radiation-it-Emits.jpg">
            <a:extLst>
              <a:ext uri="{FF2B5EF4-FFF2-40B4-BE49-F238E27FC236}">
                <a16:creationId xmlns:a16="http://schemas.microsoft.com/office/drawing/2014/main" id="{B72DD77F-FA66-744C-BF65-83881379EF41}"/>
              </a:ext>
            </a:extLst>
          </p:cNvPr>
          <p:cNvPicPr>
            <a:picLocks noChangeAspect="1"/>
          </p:cNvPicPr>
          <p:nvPr/>
        </p:nvPicPr>
        <p:blipFill>
          <a:blip r:embed="rId4" cstate="print"/>
          <a:stretch>
            <a:fillRect/>
          </a:stretch>
        </p:blipFill>
        <p:spPr>
          <a:xfrm>
            <a:off x="4968563" y="1381946"/>
            <a:ext cx="3690883" cy="2750070"/>
          </a:xfrm>
          <a:prstGeom prst="rect">
            <a:avLst/>
          </a:prstGeom>
        </p:spPr>
      </p:pic>
      <p:pic>
        <p:nvPicPr>
          <p:cNvPr id="2" name="図 1">
            <a:extLst>
              <a:ext uri="{FF2B5EF4-FFF2-40B4-BE49-F238E27FC236}">
                <a16:creationId xmlns:a16="http://schemas.microsoft.com/office/drawing/2014/main" id="{EE8B8271-331D-F443-AA77-11825EF923A3}"/>
              </a:ext>
            </a:extLst>
          </p:cNvPr>
          <p:cNvPicPr>
            <a:picLocks noChangeAspect="1"/>
          </p:cNvPicPr>
          <p:nvPr/>
        </p:nvPicPr>
        <p:blipFill>
          <a:blip r:embed="rId5"/>
          <a:stretch>
            <a:fillRect/>
          </a:stretch>
        </p:blipFill>
        <p:spPr>
          <a:xfrm>
            <a:off x="5700150" y="4406173"/>
            <a:ext cx="3092158" cy="2252706"/>
          </a:xfrm>
          <a:prstGeom prst="rect">
            <a:avLst/>
          </a:prstGeom>
        </p:spPr>
      </p:pic>
      <p:sp>
        <p:nvSpPr>
          <p:cNvPr id="15" name="文本框 1">
            <a:extLst>
              <a:ext uri="{FF2B5EF4-FFF2-40B4-BE49-F238E27FC236}">
                <a16:creationId xmlns:a16="http://schemas.microsoft.com/office/drawing/2014/main" id="{E64F75E3-2DB5-A34F-A729-857E2DAC99C1}"/>
              </a:ext>
            </a:extLst>
          </p:cNvPr>
          <p:cNvSpPr txBox="1"/>
          <p:nvPr/>
        </p:nvSpPr>
        <p:spPr>
          <a:xfrm>
            <a:off x="5792395" y="1459541"/>
            <a:ext cx="2388795" cy="307777"/>
          </a:xfrm>
          <a:prstGeom prst="rect">
            <a:avLst/>
          </a:prstGeom>
          <a:solidFill>
            <a:schemeClr val="bg1"/>
          </a:solidFill>
        </p:spPr>
        <p:txBody>
          <a:bodyPr wrap="none" rtlCol="0">
            <a:spAutoFit/>
          </a:bodyPr>
          <a:lstStyle/>
          <a:p>
            <a:r>
              <a:rPr kumimoji="1" lang="en-US" altLang="zh-CN" sz="1400" dirty="0">
                <a:latin typeface="Times New Roman" panose="02020603050405020304" pitchFamily="18" charset="0"/>
                <a:cs typeface="Times New Roman" panose="02020603050405020304" pitchFamily="18" charset="0"/>
              </a:rPr>
              <a:t>TS map around Cygnus region</a:t>
            </a:r>
            <a:endParaRPr kumimoji="1" lang="zh-CN" altLang="en-US" sz="1400" dirty="0">
              <a:latin typeface="Times New Roman" panose="02020603050405020304" pitchFamily="18" charset="0"/>
              <a:cs typeface="Times New Roman" panose="02020603050405020304" pitchFamily="18" charset="0"/>
            </a:endParaRPr>
          </a:p>
        </p:txBody>
      </p:sp>
      <p:pic>
        <p:nvPicPr>
          <p:cNvPr id="7" name="図 6">
            <a:extLst>
              <a:ext uri="{FF2B5EF4-FFF2-40B4-BE49-F238E27FC236}">
                <a16:creationId xmlns:a16="http://schemas.microsoft.com/office/drawing/2014/main" id="{D7FD4441-B2E7-BF4B-A270-0C3C743C5489}"/>
              </a:ext>
            </a:extLst>
          </p:cNvPr>
          <p:cNvPicPr>
            <a:picLocks noChangeAspect="1"/>
          </p:cNvPicPr>
          <p:nvPr/>
        </p:nvPicPr>
        <p:blipFill>
          <a:blip r:embed="rId6"/>
          <a:stretch>
            <a:fillRect/>
          </a:stretch>
        </p:blipFill>
        <p:spPr>
          <a:xfrm>
            <a:off x="2654878" y="4347729"/>
            <a:ext cx="3137517" cy="2369594"/>
          </a:xfrm>
          <a:prstGeom prst="rect">
            <a:avLst/>
          </a:prstGeom>
        </p:spPr>
      </p:pic>
      <p:sp>
        <p:nvSpPr>
          <p:cNvPr id="16" name="テキスト ボックス 15">
            <a:extLst>
              <a:ext uri="{FF2B5EF4-FFF2-40B4-BE49-F238E27FC236}">
                <a16:creationId xmlns:a16="http://schemas.microsoft.com/office/drawing/2014/main" id="{F59512E0-46B7-E345-B4B4-56C9DA73FE3E}"/>
              </a:ext>
            </a:extLst>
          </p:cNvPr>
          <p:cNvSpPr txBox="1"/>
          <p:nvPr/>
        </p:nvSpPr>
        <p:spPr>
          <a:xfrm>
            <a:off x="3459791" y="4163063"/>
            <a:ext cx="221785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Gamma-ray spectrum</a:t>
            </a:r>
          </a:p>
        </p:txBody>
      </p:sp>
      <p:sp>
        <p:nvSpPr>
          <p:cNvPr id="17" name="テキスト ボックス 16">
            <a:extLst>
              <a:ext uri="{FF2B5EF4-FFF2-40B4-BE49-F238E27FC236}">
                <a16:creationId xmlns:a16="http://schemas.microsoft.com/office/drawing/2014/main" id="{1F2AA49C-8EA7-B840-AC25-FBAE3CCA886E}"/>
              </a:ext>
            </a:extLst>
          </p:cNvPr>
          <p:cNvSpPr txBox="1"/>
          <p:nvPr/>
        </p:nvSpPr>
        <p:spPr>
          <a:xfrm>
            <a:off x="6137303" y="4163063"/>
            <a:ext cx="225318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&gt;0.1GeV pulse profile</a:t>
            </a:r>
          </a:p>
        </p:txBody>
      </p:sp>
      <p:cxnSp>
        <p:nvCxnSpPr>
          <p:cNvPr id="6" name="直線矢印コネクタ 5">
            <a:extLst>
              <a:ext uri="{FF2B5EF4-FFF2-40B4-BE49-F238E27FC236}">
                <a16:creationId xmlns:a16="http://schemas.microsoft.com/office/drawing/2014/main" id="{DD0B8366-6E2C-9543-AB4B-56598F8629C4}"/>
              </a:ext>
            </a:extLst>
          </p:cNvPr>
          <p:cNvCxnSpPr>
            <a:cxnSpLocks/>
          </p:cNvCxnSpPr>
          <p:nvPr/>
        </p:nvCxnSpPr>
        <p:spPr>
          <a:xfrm flipH="1">
            <a:off x="7214716" y="2210637"/>
            <a:ext cx="351694" cy="311499"/>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テキスト ボックス 8">
            <a:extLst>
              <a:ext uri="{FF2B5EF4-FFF2-40B4-BE49-F238E27FC236}">
                <a16:creationId xmlns:a16="http://schemas.microsoft.com/office/drawing/2014/main" id="{EE0DA8CC-BD62-B74A-B6CA-5774747CFB3A}"/>
              </a:ext>
            </a:extLst>
          </p:cNvPr>
          <p:cNvSpPr txBox="1"/>
          <p:nvPr/>
        </p:nvSpPr>
        <p:spPr>
          <a:xfrm rot="16200000">
            <a:off x="2089301" y="5526593"/>
            <a:ext cx="1221873" cy="369332"/>
          </a:xfrm>
          <a:prstGeom prst="rect">
            <a:avLst/>
          </a:prstGeom>
          <a:noFill/>
        </p:spPr>
        <p:txBody>
          <a:bodyPr wrap="none" rtlCol="0">
            <a:spAutoFit/>
          </a:bodyPr>
          <a:lstStyle/>
          <a:p>
            <a:r>
              <a:rPr kumimoji="1" lang="en-US" altLang="ja-JP" dirty="0"/>
              <a:t>Energy flux</a:t>
            </a:r>
            <a:endParaRPr kumimoji="1" lang="ja-JP" altLang="en-US"/>
          </a:p>
        </p:txBody>
      </p:sp>
      <p:sp>
        <p:nvSpPr>
          <p:cNvPr id="11" name="テキスト ボックス 10">
            <a:extLst>
              <a:ext uri="{FF2B5EF4-FFF2-40B4-BE49-F238E27FC236}">
                <a16:creationId xmlns:a16="http://schemas.microsoft.com/office/drawing/2014/main" id="{F009ED19-B04E-384C-8DCB-50276773033C}"/>
              </a:ext>
            </a:extLst>
          </p:cNvPr>
          <p:cNvSpPr txBox="1"/>
          <p:nvPr/>
        </p:nvSpPr>
        <p:spPr>
          <a:xfrm>
            <a:off x="4052938" y="6548398"/>
            <a:ext cx="847348" cy="369332"/>
          </a:xfrm>
          <a:prstGeom prst="rect">
            <a:avLst/>
          </a:prstGeom>
          <a:solidFill>
            <a:schemeClr val="bg1"/>
          </a:solidFill>
        </p:spPr>
        <p:txBody>
          <a:bodyPr wrap="none" rtlCol="0">
            <a:spAutoFit/>
          </a:bodyPr>
          <a:lstStyle/>
          <a:p>
            <a:r>
              <a:rPr kumimoji="1" lang="en-US" altLang="ja-JP" dirty="0">
                <a:latin typeface="Times New Roman" panose="02020603050405020304" pitchFamily="18" charset="0"/>
                <a:cs typeface="Times New Roman" panose="02020603050405020304" pitchFamily="18" charset="0"/>
              </a:rPr>
              <a:t>Energy</a:t>
            </a:r>
            <a:endParaRPr kumimoji="1" lang="ja-JP" altLang="en-US">
              <a:latin typeface="Times New Roman" panose="02020603050405020304" pitchFamily="18" charset="0"/>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DE99284A-9BD4-4746-90E9-83458612FABC}"/>
              </a:ext>
            </a:extLst>
          </p:cNvPr>
          <p:cNvSpPr txBox="1"/>
          <p:nvPr/>
        </p:nvSpPr>
        <p:spPr>
          <a:xfrm>
            <a:off x="3705727" y="6081213"/>
            <a:ext cx="694421" cy="369332"/>
          </a:xfrm>
          <a:prstGeom prst="rect">
            <a:avLst/>
          </a:prstGeom>
          <a:solidFill>
            <a:schemeClr val="bg1"/>
          </a:solidFill>
        </p:spPr>
        <p:txBody>
          <a:bodyPr wrap="none" rtlCol="0">
            <a:spAutoFit/>
          </a:bodyPr>
          <a:lstStyle/>
          <a:p>
            <a:r>
              <a:rPr kumimoji="1" lang="en-US" altLang="ja-JP" dirty="0"/>
              <a:t>1GeV</a:t>
            </a:r>
            <a:endParaRPr kumimoji="1" lang="ja-JP" altLang="en-US"/>
          </a:p>
        </p:txBody>
      </p:sp>
      <p:sp>
        <p:nvSpPr>
          <p:cNvPr id="18" name="テキスト ボックス 17">
            <a:extLst>
              <a:ext uri="{FF2B5EF4-FFF2-40B4-BE49-F238E27FC236}">
                <a16:creationId xmlns:a16="http://schemas.microsoft.com/office/drawing/2014/main" id="{6911270F-FB72-9A43-88F4-3379ED015CB1}"/>
              </a:ext>
            </a:extLst>
          </p:cNvPr>
          <p:cNvSpPr txBox="1"/>
          <p:nvPr/>
        </p:nvSpPr>
        <p:spPr>
          <a:xfrm>
            <a:off x="4476612" y="6093666"/>
            <a:ext cx="811441" cy="369332"/>
          </a:xfrm>
          <a:prstGeom prst="rect">
            <a:avLst/>
          </a:prstGeom>
          <a:solidFill>
            <a:schemeClr val="bg1"/>
          </a:solidFill>
        </p:spPr>
        <p:txBody>
          <a:bodyPr wrap="none" rtlCol="0">
            <a:spAutoFit/>
          </a:bodyPr>
          <a:lstStyle/>
          <a:p>
            <a:r>
              <a:rPr kumimoji="1" lang="en-US" altLang="ja-JP" dirty="0"/>
              <a:t>10GeV</a:t>
            </a:r>
            <a:endParaRPr kumimoji="1" lang="ja-JP" altLang="en-US"/>
          </a:p>
        </p:txBody>
      </p:sp>
    </p:spTree>
    <p:extLst>
      <p:ext uri="{BB962C8B-B14F-4D97-AF65-F5344CB8AC3E}">
        <p14:creationId xmlns:p14="http://schemas.microsoft.com/office/powerpoint/2010/main" val="1074846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内容占位符 2"/>
              <p:cNvSpPr>
                <a:spLocks noGrp="1"/>
              </p:cNvSpPr>
              <p:nvPr>
                <p:ph idx="1"/>
              </p:nvPr>
            </p:nvSpPr>
            <p:spPr>
              <a:xfrm>
                <a:off x="20796" y="1267589"/>
                <a:ext cx="4871635" cy="4525963"/>
              </a:xfrm>
            </p:spPr>
            <p:txBody>
              <a:bodyPr>
                <a:noAutofit/>
              </a:bodyPr>
              <a:lstStyle/>
              <a:p>
                <a:r>
                  <a:rPr kumimoji="1" lang="en-US" altLang="zh-CN" sz="2400" dirty="0">
                    <a:solidFill>
                      <a:srgbClr val="0000FF"/>
                    </a:solidFill>
                    <a:latin typeface="Calisto MT"/>
                    <a:cs typeface="Calisto MT"/>
                  </a:rPr>
                  <a:t>1</a:t>
                </a:r>
                <a:r>
                  <a:rPr kumimoji="1" lang="en-US" altLang="zh-CN" sz="2400" baseline="30000" dirty="0">
                    <a:solidFill>
                      <a:srgbClr val="0000FF"/>
                    </a:solidFill>
                    <a:latin typeface="Calisto MT"/>
                    <a:cs typeface="Calisto MT"/>
                  </a:rPr>
                  <a:t>st</a:t>
                </a:r>
                <a:r>
                  <a:rPr kumimoji="1" lang="en-US" altLang="zh-CN" sz="2400" dirty="0">
                    <a:solidFill>
                      <a:srgbClr val="0000FF"/>
                    </a:solidFill>
                    <a:latin typeface="Calisto MT"/>
                    <a:cs typeface="Calisto MT"/>
                  </a:rPr>
                  <a:t> variable gamma-ray pulsar</a:t>
                </a:r>
              </a:p>
              <a:p>
                <a:pPr>
                  <a:buFontTx/>
                  <a:buChar char="-"/>
                </a:pPr>
                <a:r>
                  <a:rPr kumimoji="1" lang="en-US" altLang="zh-CN" sz="1800" i="1" dirty="0">
                    <a:latin typeface="Calisto MT"/>
                  </a:rPr>
                  <a:t>Glitch-like</a:t>
                </a:r>
                <a:r>
                  <a:rPr kumimoji="1" lang="en-US" altLang="zh-CN" sz="1800" dirty="0">
                    <a:latin typeface="Calisto MT"/>
                  </a:rPr>
                  <a:t> event at 2011 October </a:t>
                </a:r>
                <a:r>
                  <a:rPr kumimoji="1" lang="en-US" altLang="zh-CN" sz="1400" dirty="0">
                    <a:latin typeface="Calisto MT"/>
                  </a:rPr>
                  <a:t>(</a:t>
                </a:r>
                <a:r>
                  <a:rPr kumimoji="1" lang="en-US" altLang="zh-CN" sz="1400" dirty="0" err="1">
                    <a:latin typeface="Calisto MT"/>
                  </a:rPr>
                  <a:t>Allafort</a:t>
                </a:r>
                <a:r>
                  <a:rPr kumimoji="1" lang="en-US" altLang="zh-CN" sz="1400" dirty="0">
                    <a:latin typeface="Calisto MT"/>
                  </a:rPr>
                  <a:t> et al. 2013)</a:t>
                </a:r>
                <a:endParaRPr kumimoji="1" lang="en-US" altLang="zh-CN" sz="1800" dirty="0">
                  <a:latin typeface="Calisto MT"/>
                </a:endParaRPr>
              </a:p>
              <a:p>
                <a:pPr>
                  <a:buFontTx/>
                  <a:buChar char="-"/>
                </a:pPr>
                <a:r>
                  <a:rPr kumimoji="1" lang="en-US" altLang="zh-CN" sz="1800" dirty="0">
                    <a:latin typeface="Calisto MT"/>
                    <a:cs typeface="Calisto MT"/>
                  </a:rPr>
                  <a:t>Spin down rate increased by </a:t>
                </a:r>
                <a14:m>
                  <m:oMath xmlns:m="http://schemas.openxmlformats.org/officeDocument/2006/math">
                    <m:d>
                      <m:dPr>
                        <m:begChr m:val="|"/>
                        <m:endChr m:val="|"/>
                        <m:ctrlPr>
                          <a:rPr kumimoji="1" lang="en-US" altLang="ja-JP" sz="1800" i="1">
                            <a:latin typeface="Cambria Math" panose="02040503050406030204" pitchFamily="18" charset="0"/>
                            <a:ea typeface="Cambria Math" panose="02040503050406030204" pitchFamily="18" charset="0"/>
                            <a:cs typeface="Times New Roman" panose="02020603050405020304" pitchFamily="18" charset="0"/>
                          </a:rPr>
                        </m:ctrlPr>
                      </m:dPr>
                      <m:e>
                        <m:r>
                          <a:rPr kumimoji="1" lang="en-US" altLang="ja-JP" sz="1800" i="1">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kumimoji="1" lang="en-US" altLang="ja-JP" sz="1800" i="1">
                                <a:latin typeface="Cambria Math" panose="02040503050406030204" pitchFamily="18" charset="0"/>
                                <a:ea typeface="Cambria Math" panose="02040503050406030204" pitchFamily="18" charset="0"/>
                                <a:cs typeface="Times New Roman" panose="02020603050405020304" pitchFamily="18" charset="0"/>
                              </a:rPr>
                            </m:ctrlPr>
                          </m:accPr>
                          <m:e>
                            <m:r>
                              <a:rPr kumimoji="1" lang="en-US" altLang="ja-JP" sz="1800" i="1">
                                <a:latin typeface="Cambria Math" panose="02040503050406030204" pitchFamily="18" charset="0"/>
                                <a:ea typeface="Cambria Math" panose="02040503050406030204" pitchFamily="18" charset="0"/>
                                <a:cs typeface="Times New Roman" panose="02020603050405020304" pitchFamily="18" charset="0"/>
                              </a:rPr>
                              <m:t>𝜈</m:t>
                            </m:r>
                          </m:e>
                        </m:acc>
                      </m:e>
                    </m:d>
                    <m:r>
                      <a:rPr kumimoji="1" lang="en-US" altLang="ja-JP" sz="1800" i="1">
                        <a:latin typeface="Cambria Math" panose="02040503050406030204" pitchFamily="18" charset="0"/>
                        <a:ea typeface="Cambria Math" panose="02040503050406030204" pitchFamily="18" charset="0"/>
                        <a:cs typeface="Times New Roman" panose="02020603050405020304" pitchFamily="18" charset="0"/>
                      </a:rPr>
                      <m:t> </m:t>
                    </m:r>
                  </m:oMath>
                </a14:m>
                <a:r>
                  <a:rPr kumimoji="1" lang="en-US" altLang="zh-CN" sz="1800" dirty="0">
                    <a:latin typeface="Calisto MT"/>
                    <a:cs typeface="Calisto MT"/>
                  </a:rPr>
                  <a:t>~6%.</a:t>
                </a:r>
              </a:p>
              <a:p>
                <a:pPr>
                  <a:buFontTx/>
                  <a:buChar char="-"/>
                </a:pPr>
                <a:r>
                  <a:rPr kumimoji="1" lang="en-US" altLang="zh-CN" sz="1800" dirty="0">
                    <a:latin typeface="Calisto MT"/>
                  </a:rPr>
                  <a:t>Gamma-ray flux decreased</a:t>
                </a:r>
                <a:r>
                  <a:rPr kumimoji="1" lang="en-US" altLang="zh-CN" sz="1800" dirty="0">
                    <a:solidFill>
                      <a:srgbClr val="FF0000"/>
                    </a:solidFill>
                    <a:latin typeface="Calisto MT"/>
                  </a:rPr>
                  <a:t> </a:t>
                </a:r>
                <a:r>
                  <a:rPr kumimoji="1" lang="en-US" altLang="zh-CN" sz="1800" dirty="0">
                    <a:latin typeface="Calisto MT"/>
                  </a:rPr>
                  <a:t>by ~15%.</a:t>
                </a:r>
              </a:p>
              <a:p>
                <a:pPr>
                  <a:buFontTx/>
                  <a:buChar char="-"/>
                </a:pPr>
                <a:r>
                  <a:rPr kumimoji="1" lang="en-US" altLang="zh-CN" sz="1800" dirty="0">
                    <a:latin typeface="Calisto MT"/>
                  </a:rPr>
                  <a:t>Gamma-ray pulse shape changed.</a:t>
                </a:r>
              </a:p>
              <a:p>
                <a:pPr>
                  <a:buFontTx/>
                  <a:buChar char="-"/>
                </a:pPr>
                <a:endParaRPr kumimoji="1" lang="en-US" altLang="zh-CN" sz="2000" dirty="0">
                  <a:latin typeface="Calisto MT"/>
                </a:endParaRPr>
              </a:p>
              <a:p>
                <a:r>
                  <a:rPr kumimoji="1" lang="en-US" altLang="zh-CN" sz="2400" dirty="0">
                    <a:solidFill>
                      <a:srgbClr val="0000FF"/>
                    </a:solidFill>
                    <a:latin typeface="Calisto MT"/>
                    <a:cs typeface="Calisto MT"/>
                  </a:rPr>
                  <a:t>State switching</a:t>
                </a:r>
              </a:p>
              <a:p>
                <a:pPr>
                  <a:buFontTx/>
                  <a:buChar char="-"/>
                </a:pPr>
                <a:r>
                  <a:rPr kumimoji="1" lang="en-US" altLang="zh-CN" sz="1800" dirty="0">
                    <a:latin typeface="Calisto MT"/>
                    <a:cs typeface="Calisto MT"/>
                  </a:rPr>
                  <a:t>No usual glitch recovery  was observed.</a:t>
                </a:r>
                <a:endParaRPr kumimoji="1" lang="en-US" altLang="ja-JP" sz="1800" dirty="0">
                  <a:latin typeface="Calisto MT"/>
                  <a:cs typeface="Calisto MT"/>
                </a:endParaRPr>
              </a:p>
              <a:p>
                <a:pPr>
                  <a:buFontTx/>
                  <a:buChar char="-"/>
                </a:pPr>
                <a:r>
                  <a:rPr kumimoji="1" lang="en-US" altLang="ja-JP" sz="1800" dirty="0">
                    <a:latin typeface="Calisto MT"/>
                    <a:cs typeface="Calisto MT"/>
                  </a:rPr>
                  <a:t>Pulsar had stayed at </a:t>
                </a:r>
                <a:r>
                  <a:rPr kumimoji="1" lang="en-US" altLang="ja-JP" sz="1800" b="1" dirty="0">
                    <a:solidFill>
                      <a:srgbClr val="FF0000"/>
                    </a:solidFill>
                    <a:latin typeface="Calisto MT"/>
                    <a:cs typeface="Calisto MT"/>
                  </a:rPr>
                  <a:t>high-spin down/low gamma-ray flux state  (HSD/LGF) </a:t>
                </a:r>
                <a:r>
                  <a:rPr kumimoji="1" lang="en-US" altLang="ja-JP" sz="1800" dirty="0">
                    <a:latin typeface="Calisto MT"/>
                    <a:cs typeface="Calisto MT"/>
                  </a:rPr>
                  <a:t>at least ~3 years after the glitch </a:t>
                </a:r>
              </a:p>
              <a:p>
                <a:pPr marL="0" indent="0">
                  <a:buNone/>
                </a:pPr>
                <a:r>
                  <a:rPr kumimoji="1" lang="en-US" altLang="ja-JP" sz="1800" dirty="0">
                    <a:latin typeface="Calisto MT"/>
                  </a:rPr>
                  <a:t>      </a:t>
                </a:r>
                <a:r>
                  <a:rPr lang="en-US" altLang="ja-JP" sz="1400" dirty="0">
                    <a:latin typeface="Calisto MT" panose="02040603050505030304" pitchFamily="18" charset="0"/>
                  </a:rPr>
                  <a:t>(Ng et al 2016, Zhao et al. 2017)</a:t>
                </a:r>
                <a:endParaRPr kumimoji="1" lang="en-US" altLang="ja-JP" sz="1800" dirty="0">
                  <a:latin typeface="Calisto MT"/>
                  <a:cs typeface="Calisto MT"/>
                </a:endParaRPr>
              </a:p>
              <a:p>
                <a:pPr>
                  <a:buFontTx/>
                  <a:buChar char="-"/>
                </a:pPr>
                <a:r>
                  <a:rPr kumimoji="1" lang="en-US" altLang="ja-JP" sz="1800" dirty="0">
                    <a:latin typeface="Calisto MT"/>
                    <a:cs typeface="Calisto MT"/>
                  </a:rPr>
                  <a:t>Recovery was observed around 2014 Dec. with a time scale of months. </a:t>
                </a:r>
              </a:p>
              <a:p>
                <a:pPr marL="0" indent="0">
                  <a:buNone/>
                </a:pPr>
                <a:endParaRPr kumimoji="1" lang="en-US" altLang="zh-CN" sz="2000" dirty="0">
                  <a:solidFill>
                    <a:srgbClr val="0000FF"/>
                  </a:solidFill>
                  <a:latin typeface="Calisto MT"/>
                  <a:cs typeface="Calisto MT"/>
                </a:endParaRPr>
              </a:p>
              <a:p>
                <a:pPr marL="0" indent="0">
                  <a:buNone/>
                </a:pPr>
                <a:endParaRPr kumimoji="1" lang="en-US" altLang="zh-CN" sz="2000" dirty="0">
                  <a:latin typeface="Calisto MT"/>
                </a:endParaRPr>
              </a:p>
              <a:p>
                <a:pPr>
                  <a:buFontTx/>
                  <a:buChar char="-"/>
                </a:pPr>
                <a:endParaRPr kumimoji="1" lang="en-US" altLang="zh-CN" sz="2000" dirty="0">
                  <a:latin typeface="Calisto MT"/>
                </a:endParaRPr>
              </a:p>
              <a:p>
                <a:endParaRPr kumimoji="1" lang="zh-CN" altLang="en-US" sz="2000"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20796" y="1267589"/>
                <a:ext cx="4871635" cy="4525963"/>
              </a:xfrm>
              <a:blipFill>
                <a:blip r:embed="rId3"/>
                <a:stretch>
                  <a:fillRect l="-1302" t="-840" b="-10924"/>
                </a:stretch>
              </a:blipFill>
            </p:spPr>
            <p:txBody>
              <a:bodyPr/>
              <a:lstStyle/>
              <a:p>
                <a:r>
                  <a:rPr lang="en-US">
                    <a:noFill/>
                  </a:rPr>
                  <a:t> </a:t>
                </a:r>
              </a:p>
            </p:txBody>
          </p:sp>
        </mc:Fallback>
      </mc:AlternateContent>
      <p:sp>
        <p:nvSpPr>
          <p:cNvPr id="8" name="标题 1"/>
          <p:cNvSpPr txBox="1">
            <a:spLocks/>
          </p:cNvSpPr>
          <p:nvPr/>
        </p:nvSpPr>
        <p:spPr>
          <a:xfrm>
            <a:off x="0" y="1"/>
            <a:ext cx="9144000" cy="777656"/>
          </a:xfrm>
          <a:prstGeom prst="rect">
            <a:avLst/>
          </a:prstGeom>
          <a:solidFill>
            <a:srgbClr val="0000FF"/>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zh-CN" sz="2800" dirty="0">
                <a:solidFill>
                  <a:srgbClr val="FFFFFF"/>
                </a:solidFill>
                <a:latin typeface="Calisto MT"/>
                <a:ea typeface="ＭＳ 明朝"/>
                <a:cs typeface="Calisto MT"/>
              </a:rPr>
              <a:t>2. State switching of PSR J2021+4026</a:t>
            </a:r>
            <a:endParaRPr kumimoji="1" lang="zh-CN" altLang="en-US" sz="2800" dirty="0">
              <a:solidFill>
                <a:srgbClr val="FFFFFF"/>
              </a:solidFill>
              <a:latin typeface="Calisto MT"/>
              <a:ea typeface="ＭＳ 明朝"/>
              <a:cs typeface="Calisto MT"/>
            </a:endParaRPr>
          </a:p>
        </p:txBody>
      </p:sp>
      <p:pic>
        <p:nvPicPr>
          <p:cNvPr id="9" name="图片 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13" y="3786031"/>
            <a:ext cx="228600" cy="317500"/>
          </a:xfrm>
          <a:prstGeom prst="rect">
            <a:avLst/>
          </a:prstGeom>
        </p:spPr>
      </p:pic>
      <p:pic>
        <p:nvPicPr>
          <p:cNvPr id="7" name="Picture 2">
            <a:extLst>
              <a:ext uri="{FF2B5EF4-FFF2-40B4-BE49-F238E27FC236}">
                <a16:creationId xmlns:a16="http://schemas.microsoft.com/office/drawing/2014/main" id="{12BA1718-6758-CD47-8D80-470DD494A1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1913" y="1230293"/>
            <a:ext cx="3807419" cy="3136715"/>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3F15EB03-1739-2E48-81C5-9DE138F315D5}"/>
              </a:ext>
            </a:extLst>
          </p:cNvPr>
          <p:cNvSpPr txBox="1"/>
          <p:nvPr/>
        </p:nvSpPr>
        <p:spPr>
          <a:xfrm rot="16200000">
            <a:off x="4211878" y="1840694"/>
            <a:ext cx="1290738" cy="307777"/>
          </a:xfrm>
          <a:prstGeom prst="rect">
            <a:avLst/>
          </a:prstGeom>
          <a:noFill/>
        </p:spPr>
        <p:txBody>
          <a:bodyPr wrap="square" rtlCol="0">
            <a:spAutoFit/>
          </a:bodyPr>
          <a:lstStyle/>
          <a:p>
            <a:r>
              <a:rPr lang="en-US" sz="1400" dirty="0">
                <a:latin typeface="Calisto MT" panose="02040603050505030304" pitchFamily="18" charset="0"/>
              </a:rPr>
              <a:t>&gt;0.1GeV Flux</a:t>
            </a:r>
          </a:p>
        </p:txBody>
      </p:sp>
      <p:sp>
        <p:nvSpPr>
          <p:cNvPr id="10" name="テキスト ボックス 9">
            <a:extLst>
              <a:ext uri="{FF2B5EF4-FFF2-40B4-BE49-F238E27FC236}">
                <a16:creationId xmlns:a16="http://schemas.microsoft.com/office/drawing/2014/main" id="{39D6F0C5-47B1-E542-BAB2-BC11DD328C5C}"/>
              </a:ext>
            </a:extLst>
          </p:cNvPr>
          <p:cNvSpPr txBox="1"/>
          <p:nvPr/>
        </p:nvSpPr>
        <p:spPr>
          <a:xfrm rot="16200000">
            <a:off x="4175002" y="3286057"/>
            <a:ext cx="1336456" cy="307777"/>
          </a:xfrm>
          <a:prstGeom prst="rect">
            <a:avLst/>
          </a:prstGeom>
          <a:noFill/>
        </p:spPr>
        <p:txBody>
          <a:bodyPr wrap="square" rtlCol="0">
            <a:spAutoFit/>
          </a:bodyPr>
          <a:lstStyle/>
          <a:p>
            <a:r>
              <a:rPr lang="en-US" sz="1400" dirty="0">
                <a:latin typeface="Calisto MT" panose="02040603050505030304" pitchFamily="18" charset="0"/>
              </a:rPr>
              <a:t>Spin down rate</a:t>
            </a:r>
          </a:p>
        </p:txBody>
      </p:sp>
      <p:cxnSp>
        <p:nvCxnSpPr>
          <p:cNvPr id="11" name="直線矢印コネクタ 10">
            <a:extLst>
              <a:ext uri="{FF2B5EF4-FFF2-40B4-BE49-F238E27FC236}">
                <a16:creationId xmlns:a16="http://schemas.microsoft.com/office/drawing/2014/main" id="{8A885E72-4F6E-184D-9A6A-B840719111CB}"/>
              </a:ext>
            </a:extLst>
          </p:cNvPr>
          <p:cNvCxnSpPr>
            <a:cxnSpLocks/>
          </p:cNvCxnSpPr>
          <p:nvPr/>
        </p:nvCxnSpPr>
        <p:spPr>
          <a:xfrm>
            <a:off x="6764570" y="1438031"/>
            <a:ext cx="0" cy="2589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テキスト ボックス 12">
            <a:extLst>
              <a:ext uri="{FF2B5EF4-FFF2-40B4-BE49-F238E27FC236}">
                <a16:creationId xmlns:a16="http://schemas.microsoft.com/office/drawing/2014/main" id="{3A7D40C5-84B5-3148-94CA-0F46BB71A02B}"/>
              </a:ext>
            </a:extLst>
          </p:cNvPr>
          <p:cNvSpPr txBox="1"/>
          <p:nvPr/>
        </p:nvSpPr>
        <p:spPr>
          <a:xfrm>
            <a:off x="6152934" y="1065694"/>
            <a:ext cx="1132041" cy="369332"/>
          </a:xfrm>
          <a:prstGeom prst="rect">
            <a:avLst/>
          </a:prstGeom>
          <a:solidFill>
            <a:schemeClr val="bg1"/>
          </a:solidFill>
        </p:spPr>
        <p:txBody>
          <a:bodyPr wrap="none" rtlCol="0">
            <a:spAutoFit/>
          </a:bodyPr>
          <a:lstStyle/>
          <a:p>
            <a:r>
              <a:rPr lang="en-US" dirty="0">
                <a:latin typeface="Calisto MT" panose="02040603050505030304" pitchFamily="18" charset="0"/>
              </a:rPr>
              <a:t>2011 Oct.</a:t>
            </a:r>
          </a:p>
        </p:txBody>
      </p:sp>
      <p:grpSp>
        <p:nvGrpSpPr>
          <p:cNvPr id="14" name="组 26">
            <a:extLst>
              <a:ext uri="{FF2B5EF4-FFF2-40B4-BE49-F238E27FC236}">
                <a16:creationId xmlns:a16="http://schemas.microsoft.com/office/drawing/2014/main" id="{9747DBD3-DD9A-B644-A745-388D4FCF28A6}"/>
              </a:ext>
            </a:extLst>
          </p:cNvPr>
          <p:cNvGrpSpPr/>
          <p:nvPr/>
        </p:nvGrpSpPr>
        <p:grpSpPr>
          <a:xfrm>
            <a:off x="5585980" y="4497481"/>
            <a:ext cx="3558019" cy="2368184"/>
            <a:chOff x="218412" y="2621923"/>
            <a:chExt cx="4653990" cy="3498848"/>
          </a:xfrm>
        </p:grpSpPr>
        <p:sp>
          <p:nvSpPr>
            <p:cNvPr id="16" name="文本框 4">
              <a:extLst>
                <a:ext uri="{FF2B5EF4-FFF2-40B4-BE49-F238E27FC236}">
                  <a16:creationId xmlns:a16="http://schemas.microsoft.com/office/drawing/2014/main" id="{89F90639-1639-8C41-9AF0-D87E1856E982}"/>
                </a:ext>
              </a:extLst>
            </p:cNvPr>
            <p:cNvSpPr txBox="1"/>
            <p:nvPr/>
          </p:nvSpPr>
          <p:spPr>
            <a:xfrm>
              <a:off x="563236" y="2621923"/>
              <a:ext cx="2197891" cy="454722"/>
            </a:xfrm>
            <a:prstGeom prst="rect">
              <a:avLst/>
            </a:prstGeom>
            <a:noFill/>
          </p:spPr>
          <p:txBody>
            <a:bodyPr wrap="square" rtlCol="0">
              <a:spAutoFit/>
            </a:bodyPr>
            <a:lstStyle/>
            <a:p>
              <a:r>
                <a:rPr kumimoji="1" lang="en-US" altLang="zh-CN" sz="1400" dirty="0">
                  <a:latin typeface="Calisto MT"/>
                  <a:cs typeface="Calisto MT"/>
                </a:rPr>
                <a:t>Before 2011Oct</a:t>
              </a:r>
              <a:endParaRPr kumimoji="1" lang="zh-CN" altLang="en-US" sz="1400" dirty="0">
                <a:latin typeface="Calisto MT"/>
                <a:cs typeface="Calisto MT"/>
              </a:endParaRPr>
            </a:p>
          </p:txBody>
        </p:sp>
        <p:sp>
          <p:nvSpPr>
            <p:cNvPr id="17" name="文本框 17">
              <a:extLst>
                <a:ext uri="{FF2B5EF4-FFF2-40B4-BE49-F238E27FC236}">
                  <a16:creationId xmlns:a16="http://schemas.microsoft.com/office/drawing/2014/main" id="{8DD0E903-F0DC-BE4C-84D6-851AD94B2951}"/>
                </a:ext>
              </a:extLst>
            </p:cNvPr>
            <p:cNvSpPr txBox="1"/>
            <p:nvPr/>
          </p:nvSpPr>
          <p:spPr>
            <a:xfrm>
              <a:off x="3109781" y="2655564"/>
              <a:ext cx="1762621" cy="454722"/>
            </a:xfrm>
            <a:prstGeom prst="rect">
              <a:avLst/>
            </a:prstGeom>
            <a:noFill/>
          </p:spPr>
          <p:txBody>
            <a:bodyPr wrap="square" rtlCol="0">
              <a:spAutoFit/>
            </a:bodyPr>
            <a:lstStyle/>
            <a:p>
              <a:r>
                <a:rPr kumimoji="1" lang="en-US" altLang="zh-CN" sz="1400" dirty="0">
                  <a:latin typeface="Calisto MT"/>
                  <a:cs typeface="Calisto MT"/>
                </a:rPr>
                <a:t>After 2011 Oct  </a:t>
              </a:r>
              <a:endParaRPr kumimoji="1" lang="zh-CN" altLang="en-US" sz="1400" dirty="0">
                <a:latin typeface="Calisto MT"/>
                <a:cs typeface="Calisto MT"/>
              </a:endParaRPr>
            </a:p>
          </p:txBody>
        </p:sp>
        <p:pic>
          <p:nvPicPr>
            <p:cNvPr id="18" name="图片 14">
              <a:extLst>
                <a:ext uri="{FF2B5EF4-FFF2-40B4-BE49-F238E27FC236}">
                  <a16:creationId xmlns:a16="http://schemas.microsoft.com/office/drawing/2014/main" id="{D7A9E240-C4BB-1C49-924F-369B448D0896}"/>
                </a:ext>
              </a:extLst>
            </p:cNvPr>
            <p:cNvPicPr>
              <a:picLocks noChangeAspect="1"/>
            </p:cNvPicPr>
            <p:nvPr/>
          </p:nvPicPr>
          <p:blipFill>
            <a:blip r:embed="rId6"/>
            <a:stretch>
              <a:fillRect/>
            </a:stretch>
          </p:blipFill>
          <p:spPr>
            <a:xfrm>
              <a:off x="218412" y="3039826"/>
              <a:ext cx="4514479" cy="1369309"/>
            </a:xfrm>
            <a:prstGeom prst="rect">
              <a:avLst/>
            </a:prstGeom>
          </p:spPr>
        </p:pic>
        <p:sp>
          <p:nvSpPr>
            <p:cNvPr id="19" name="文本框 5">
              <a:extLst>
                <a:ext uri="{FF2B5EF4-FFF2-40B4-BE49-F238E27FC236}">
                  <a16:creationId xmlns:a16="http://schemas.microsoft.com/office/drawing/2014/main" id="{62B7C622-786D-814F-913D-2EE24DF8F2BD}"/>
                </a:ext>
              </a:extLst>
            </p:cNvPr>
            <p:cNvSpPr txBox="1"/>
            <p:nvPr/>
          </p:nvSpPr>
          <p:spPr>
            <a:xfrm>
              <a:off x="223905" y="3007455"/>
              <a:ext cx="736099" cy="276999"/>
            </a:xfrm>
            <a:prstGeom prst="rect">
              <a:avLst/>
            </a:prstGeom>
            <a:solidFill>
              <a:srgbClr val="FFFFFF"/>
            </a:solidFill>
          </p:spPr>
          <p:txBody>
            <a:bodyPr wrap="none" rtlCol="0">
              <a:spAutoFit/>
            </a:bodyPr>
            <a:lstStyle/>
            <a:p>
              <a:r>
                <a:rPr kumimoji="1" lang="en-US" altLang="ja-JP" sz="1200" dirty="0"/>
                <a:t>&gt;0.1GeV</a:t>
              </a:r>
              <a:endParaRPr kumimoji="1" lang="zh-CN" altLang="en-US" sz="1200" dirty="0"/>
            </a:p>
          </p:txBody>
        </p:sp>
        <p:pic>
          <p:nvPicPr>
            <p:cNvPr id="20" name="图片 24">
              <a:extLst>
                <a:ext uri="{FF2B5EF4-FFF2-40B4-BE49-F238E27FC236}">
                  <a16:creationId xmlns:a16="http://schemas.microsoft.com/office/drawing/2014/main" id="{61E562C3-A09D-D04E-BAA7-A99DEBFA22A1}"/>
                </a:ext>
              </a:extLst>
            </p:cNvPr>
            <p:cNvPicPr>
              <a:picLocks noChangeAspect="1"/>
            </p:cNvPicPr>
            <p:nvPr/>
          </p:nvPicPr>
          <p:blipFill>
            <a:blip r:embed="rId7"/>
            <a:stretch>
              <a:fillRect/>
            </a:stretch>
          </p:blipFill>
          <p:spPr>
            <a:xfrm>
              <a:off x="223905" y="4409135"/>
              <a:ext cx="4523279" cy="1711636"/>
            </a:xfrm>
            <a:prstGeom prst="rect">
              <a:avLst/>
            </a:prstGeom>
          </p:spPr>
        </p:pic>
        <p:sp>
          <p:nvSpPr>
            <p:cNvPr id="21" name="文本框 20">
              <a:extLst>
                <a:ext uri="{FF2B5EF4-FFF2-40B4-BE49-F238E27FC236}">
                  <a16:creationId xmlns:a16="http://schemas.microsoft.com/office/drawing/2014/main" id="{C3856803-7F96-B54D-83A0-EB42D332A956}"/>
                </a:ext>
              </a:extLst>
            </p:cNvPr>
            <p:cNvSpPr txBox="1"/>
            <p:nvPr/>
          </p:nvSpPr>
          <p:spPr>
            <a:xfrm>
              <a:off x="400532" y="4404164"/>
              <a:ext cx="902811" cy="276999"/>
            </a:xfrm>
            <a:prstGeom prst="rect">
              <a:avLst/>
            </a:prstGeom>
            <a:solidFill>
              <a:srgbClr val="FFFFFF"/>
            </a:solidFill>
          </p:spPr>
          <p:txBody>
            <a:bodyPr wrap="none" rtlCol="0">
              <a:spAutoFit/>
            </a:bodyPr>
            <a:lstStyle/>
            <a:p>
              <a:r>
                <a:rPr kumimoji="1" lang="en-US" altLang="ja-JP" sz="1200" dirty="0"/>
                <a:t>0.1-0.3GeV</a:t>
              </a:r>
              <a:endParaRPr kumimoji="1" lang="zh-CN" altLang="en-US" sz="1200" dirty="0"/>
            </a:p>
          </p:txBody>
        </p:sp>
        <p:sp>
          <p:nvSpPr>
            <p:cNvPr id="22" name="椭圆 6">
              <a:extLst>
                <a:ext uri="{FF2B5EF4-FFF2-40B4-BE49-F238E27FC236}">
                  <a16:creationId xmlns:a16="http://schemas.microsoft.com/office/drawing/2014/main" id="{84CC6365-9A66-3B46-85E6-A01DAF325280}"/>
                </a:ext>
              </a:extLst>
            </p:cNvPr>
            <p:cNvSpPr/>
            <p:nvPr/>
          </p:nvSpPr>
          <p:spPr>
            <a:xfrm>
              <a:off x="1625860" y="3548589"/>
              <a:ext cx="371004" cy="36385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23" name="椭圆 19">
              <a:extLst>
                <a:ext uri="{FF2B5EF4-FFF2-40B4-BE49-F238E27FC236}">
                  <a16:creationId xmlns:a16="http://schemas.microsoft.com/office/drawing/2014/main" id="{1AA1BD6B-C5FD-3640-A07A-A22517BFB3FC}"/>
                </a:ext>
              </a:extLst>
            </p:cNvPr>
            <p:cNvSpPr/>
            <p:nvPr/>
          </p:nvSpPr>
          <p:spPr>
            <a:xfrm>
              <a:off x="3867150" y="3588282"/>
              <a:ext cx="371004" cy="36385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grpSp>
      <p:sp>
        <p:nvSpPr>
          <p:cNvPr id="25" name="テキスト ボックス 24">
            <a:extLst>
              <a:ext uri="{FF2B5EF4-FFF2-40B4-BE49-F238E27FC236}">
                <a16:creationId xmlns:a16="http://schemas.microsoft.com/office/drawing/2014/main" id="{B370E2EA-B32C-2741-9623-8B7B56420C4E}"/>
              </a:ext>
            </a:extLst>
          </p:cNvPr>
          <p:cNvSpPr txBox="1"/>
          <p:nvPr/>
        </p:nvSpPr>
        <p:spPr>
          <a:xfrm>
            <a:off x="7331205" y="883854"/>
            <a:ext cx="1529586" cy="307777"/>
          </a:xfrm>
          <a:prstGeom prst="rect">
            <a:avLst/>
          </a:prstGeom>
          <a:noFill/>
        </p:spPr>
        <p:txBody>
          <a:bodyPr wrap="none" rtlCol="0">
            <a:spAutoFit/>
          </a:bodyPr>
          <a:lstStyle/>
          <a:p>
            <a:r>
              <a:rPr lang="en-US" sz="1400" dirty="0">
                <a:latin typeface="Calisto MT" panose="02040603050505030304" pitchFamily="18" charset="0"/>
              </a:rPr>
              <a:t>(Zhao et al. 2017)</a:t>
            </a:r>
          </a:p>
        </p:txBody>
      </p:sp>
      <p:sp>
        <p:nvSpPr>
          <p:cNvPr id="26" name="テキスト ボックス 25">
            <a:extLst>
              <a:ext uri="{FF2B5EF4-FFF2-40B4-BE49-F238E27FC236}">
                <a16:creationId xmlns:a16="http://schemas.microsoft.com/office/drawing/2014/main" id="{F5E8DC09-EDA3-094A-B01D-43E2F1BEDCBF}"/>
              </a:ext>
            </a:extLst>
          </p:cNvPr>
          <p:cNvSpPr txBox="1"/>
          <p:nvPr/>
        </p:nvSpPr>
        <p:spPr>
          <a:xfrm>
            <a:off x="4056394" y="6432382"/>
            <a:ext cx="1724126" cy="307777"/>
          </a:xfrm>
          <a:prstGeom prst="rect">
            <a:avLst/>
          </a:prstGeom>
          <a:noFill/>
        </p:spPr>
        <p:txBody>
          <a:bodyPr wrap="none" rtlCol="0">
            <a:spAutoFit/>
          </a:bodyPr>
          <a:lstStyle/>
          <a:p>
            <a:r>
              <a:rPr lang="en-US" sz="1400" dirty="0">
                <a:latin typeface="Calisto MT" panose="02040603050505030304" pitchFamily="18" charset="0"/>
              </a:rPr>
              <a:t>(</a:t>
            </a:r>
            <a:r>
              <a:rPr lang="en-US" sz="1400" dirty="0" err="1">
                <a:latin typeface="Calisto MT" panose="02040603050505030304" pitchFamily="18" charset="0"/>
              </a:rPr>
              <a:t>Allafort</a:t>
            </a:r>
            <a:r>
              <a:rPr lang="en-US" sz="1400" dirty="0">
                <a:latin typeface="Calisto MT" panose="02040603050505030304" pitchFamily="18" charset="0"/>
              </a:rPr>
              <a:t> et al. 2013)</a:t>
            </a:r>
          </a:p>
        </p:txBody>
      </p:sp>
      <p:sp>
        <p:nvSpPr>
          <p:cNvPr id="27" name="テキスト ボックス 26">
            <a:extLst>
              <a:ext uri="{FF2B5EF4-FFF2-40B4-BE49-F238E27FC236}">
                <a16:creationId xmlns:a16="http://schemas.microsoft.com/office/drawing/2014/main" id="{FBC827A4-5DD0-EF45-8353-F8429B701A95}"/>
              </a:ext>
            </a:extLst>
          </p:cNvPr>
          <p:cNvSpPr txBox="1"/>
          <p:nvPr/>
        </p:nvSpPr>
        <p:spPr>
          <a:xfrm rot="18184982">
            <a:off x="7462341" y="2931169"/>
            <a:ext cx="922176" cy="338554"/>
          </a:xfrm>
          <a:prstGeom prst="rect">
            <a:avLst/>
          </a:prstGeom>
          <a:noFill/>
        </p:spPr>
        <p:txBody>
          <a:bodyPr wrap="none" rtlCol="0">
            <a:spAutoFit/>
          </a:bodyPr>
          <a:lstStyle/>
          <a:p>
            <a:r>
              <a:rPr lang="en-US" sz="1600" dirty="0">
                <a:latin typeface="Calisto MT" panose="02040603050505030304" pitchFamily="18" charset="0"/>
              </a:rPr>
              <a:t>recovery</a:t>
            </a:r>
          </a:p>
        </p:txBody>
      </p:sp>
      <p:sp>
        <p:nvSpPr>
          <p:cNvPr id="28" name="正方形/長方形 27">
            <a:extLst>
              <a:ext uri="{FF2B5EF4-FFF2-40B4-BE49-F238E27FC236}">
                <a16:creationId xmlns:a16="http://schemas.microsoft.com/office/drawing/2014/main" id="{83087F81-1BCE-AE4C-BB74-BE971D68E9E0}"/>
              </a:ext>
            </a:extLst>
          </p:cNvPr>
          <p:cNvSpPr/>
          <p:nvPr/>
        </p:nvSpPr>
        <p:spPr>
          <a:xfrm>
            <a:off x="6720633" y="2721023"/>
            <a:ext cx="1182055" cy="338554"/>
          </a:xfrm>
          <a:prstGeom prst="rect">
            <a:avLst/>
          </a:prstGeom>
        </p:spPr>
        <p:txBody>
          <a:bodyPr wrap="none">
            <a:spAutoFit/>
          </a:bodyPr>
          <a:lstStyle/>
          <a:p>
            <a:r>
              <a:rPr kumimoji="1" lang="en-US" altLang="ja-JP" sz="1600" b="1" dirty="0">
                <a:solidFill>
                  <a:srgbClr val="FF0000"/>
                </a:solidFill>
                <a:latin typeface="Calisto MT"/>
                <a:cs typeface="Calisto MT"/>
              </a:rPr>
              <a:t>HSD/LGF</a:t>
            </a:r>
            <a:endParaRPr lang="en-US" sz="1600" dirty="0"/>
          </a:p>
        </p:txBody>
      </p:sp>
    </p:spTree>
    <p:extLst>
      <p:ext uri="{BB962C8B-B14F-4D97-AF65-F5344CB8AC3E}">
        <p14:creationId xmlns:p14="http://schemas.microsoft.com/office/powerpoint/2010/main" val="2596532684"/>
      </p:ext>
    </p:extLst>
  </p:cSld>
  <p:clrMapOvr>
    <a:masterClrMapping/>
  </p:clrMapOvr>
</p:sld>
</file>

<file path=ppt/theme/theme1.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2918</TotalTime>
  <Words>2265</Words>
  <Application>Microsoft Macintosh PowerPoint</Application>
  <PresentationFormat>画面に合わせる (4:3)</PresentationFormat>
  <Paragraphs>334</Paragraphs>
  <Slides>24</Slides>
  <Notes>13</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24</vt:i4>
      </vt:variant>
    </vt:vector>
  </HeadingPairs>
  <TitlesOfParts>
    <vt:vector size="31" baseType="lpstr">
      <vt:lpstr>Arial</vt:lpstr>
      <vt:lpstr>Calibri</vt:lpstr>
      <vt:lpstr>Calisto MT</vt:lpstr>
      <vt:lpstr>Cambria Math</vt:lpstr>
      <vt:lpstr>Times New Roman</vt:lpstr>
      <vt:lpstr>Wingdings</vt:lpstr>
      <vt:lpstr>Office 主题</vt:lpstr>
      <vt:lpstr>Observational study for  State switching of gamma-ray pulsar PSR J2021+4026  and  High-magnetic field pulsar, PSR J119-6127</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2016 X-ray outburst and glitch</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Variable gamma-ray emissions from PSR J2021+4026</dc:title>
  <dc:creator>Jumpei Takata</dc:creator>
  <cp:lastModifiedBy>Microsoft Office User</cp:lastModifiedBy>
  <cp:revision>528</cp:revision>
  <cp:lastPrinted>2016-04-24T11:17:58Z</cp:lastPrinted>
  <dcterms:created xsi:type="dcterms:W3CDTF">2016-04-22T10:55:34Z</dcterms:created>
  <dcterms:modified xsi:type="dcterms:W3CDTF">2019-12-06T04:46:11Z</dcterms:modified>
</cp:coreProperties>
</file>