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86" r:id="rId4"/>
    <p:sldId id="292" r:id="rId5"/>
    <p:sldId id="270" r:id="rId6"/>
    <p:sldId id="258" r:id="rId7"/>
    <p:sldId id="279" r:id="rId8"/>
    <p:sldId id="280" r:id="rId9"/>
    <p:sldId id="281" r:id="rId10"/>
    <p:sldId id="282" r:id="rId11"/>
    <p:sldId id="271" r:id="rId12"/>
    <p:sldId id="259" r:id="rId13"/>
    <p:sldId id="283" r:id="rId14"/>
    <p:sldId id="261" r:id="rId15"/>
    <p:sldId id="262" r:id="rId16"/>
    <p:sldId id="272" r:id="rId17"/>
    <p:sldId id="284" r:id="rId18"/>
    <p:sldId id="273" r:id="rId19"/>
    <p:sldId id="274" r:id="rId20"/>
    <p:sldId id="285" r:id="rId21"/>
    <p:sldId id="289" r:id="rId22"/>
    <p:sldId id="288" r:id="rId23"/>
    <p:sldId id="290" r:id="rId24"/>
    <p:sldId id="264" r:id="rId25"/>
    <p:sldId id="299" r:id="rId26"/>
    <p:sldId id="265" r:id="rId27"/>
    <p:sldId id="275" r:id="rId28"/>
    <p:sldId id="293" r:id="rId29"/>
    <p:sldId id="294" r:id="rId30"/>
    <p:sldId id="297" r:id="rId31"/>
    <p:sldId id="269" r:id="rId3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66FF"/>
    <a:srgbClr val="33CC33"/>
    <a:srgbClr val="9900CC"/>
    <a:srgbClr val="FF6600"/>
    <a:srgbClr val="3333FF"/>
    <a:srgbClr val="FFFFFF"/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2404B-807B-4782-BE72-AD2810C47E11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00EFA-DFAB-49B7-8A62-6EDB20F4401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0EFA-DFAB-49B7-8A62-6EDB20F4401F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00EFA-DFAB-49B7-8A62-6EDB20F4401F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2011/12/16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32011" y="1269242"/>
            <a:ext cx="8652681" cy="723331"/>
          </a:xfrm>
        </p:spPr>
        <p:txBody>
          <a:bodyPr>
            <a:normAutofit/>
          </a:bodyPr>
          <a:lstStyle/>
          <a:p>
            <a:r>
              <a:rPr kumimoji="1" lang="en-US" altLang="ja-JP" sz="2800" b="1" i="1" dirty="0" smtClean="0"/>
              <a:t>How special are brightest group and cluster galaxies?</a:t>
            </a:r>
            <a:endParaRPr kumimoji="1" lang="ja-JP" altLang="en-US" sz="2800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5659" y="1978960"/>
            <a:ext cx="8639033" cy="709649"/>
          </a:xfrm>
        </p:spPr>
        <p:txBody>
          <a:bodyPr>
            <a:normAutofit/>
          </a:bodyPr>
          <a:lstStyle/>
          <a:p>
            <a:r>
              <a:rPr kumimoji="1" lang="en-US" altLang="ja-JP" sz="2400" dirty="0" err="1" smtClean="0"/>
              <a:t>Anja</a:t>
            </a:r>
            <a:r>
              <a:rPr kumimoji="1" lang="en-US" altLang="ja-JP" sz="2400" dirty="0" smtClean="0"/>
              <a:t> von </a:t>
            </a:r>
            <a:r>
              <a:rPr kumimoji="1" lang="en-US" altLang="ja-JP" sz="2400" dirty="0" err="1" smtClean="0"/>
              <a:t>der</a:t>
            </a:r>
            <a:r>
              <a:rPr kumimoji="1" lang="en-US" altLang="ja-JP" sz="2400" dirty="0" smtClean="0"/>
              <a:t> Linden et al., 2007,  MNRAS, 379, 867</a:t>
            </a:r>
            <a:endParaRPr kumimoji="1" lang="ja-JP" altLang="en-US" sz="2400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37872" y="3084199"/>
            <a:ext cx="8652681" cy="1794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 the prevalence of radio-loud active galactic nuclei in brightest cluster galaxies: implications for AGN heating of cooling flows</a:t>
            </a:r>
            <a:endParaRPr kumimoji="1" lang="ja-JP" altLang="en-US" sz="2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237872" y="4862175"/>
            <a:ext cx="8639033" cy="719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P. N. Best et al., 2007,  MNRAS, 379, 894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New σ</a:t>
            </a:r>
            <a:r>
              <a:rPr kumimoji="1" lang="en-US" altLang="ja-JP" sz="4000" i="1" baseline="-25000" dirty="0" smtClean="0"/>
              <a:t>v,cl</a:t>
            </a:r>
            <a:r>
              <a:rPr kumimoji="1" lang="en-US" altLang="ja-JP" sz="4000" i="1" dirty="0" smtClean="0"/>
              <a:t>, </a:t>
            </a:r>
            <a:r>
              <a:rPr lang="en-US" altLang="ja-JP" sz="4000" i="1" dirty="0" smtClean="0"/>
              <a:t>z</a:t>
            </a:r>
            <a:r>
              <a:rPr kumimoji="1" lang="en-US" altLang="ja-JP" sz="4000" i="1" baseline="-25000" dirty="0" smtClean="0"/>
              <a:t>cl</a:t>
            </a:r>
            <a:r>
              <a:rPr kumimoji="1" lang="en-US" altLang="ja-JP" sz="4000" i="1" dirty="0" smtClean="0"/>
              <a:t>, R</a:t>
            </a:r>
            <a:r>
              <a:rPr kumimoji="1" lang="en-US" altLang="ja-JP" sz="4000" i="1" baseline="-25000" dirty="0" smtClean="0"/>
              <a:t>200</a:t>
            </a:r>
            <a:r>
              <a:rPr kumimoji="1" lang="en-US" altLang="ja-JP" sz="4000" i="1" dirty="0" smtClean="0"/>
              <a:t> </a:t>
            </a:r>
            <a:endParaRPr kumimoji="1" lang="ja-JP" altLang="en-US" sz="4000" i="1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0" y="1255594"/>
            <a:ext cx="8789160" cy="539086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sz="2400" dirty="0" smtClean="0"/>
              <a:t>They developed the iterative procedure:</a:t>
            </a:r>
          </a:p>
          <a:p>
            <a:pPr>
              <a:buNone/>
            </a:pPr>
            <a:endParaRPr lang="en-US" altLang="ja-JP" sz="2400" dirty="0" smtClean="0"/>
          </a:p>
          <a:p>
            <a:endParaRPr lang="en-US" altLang="ja-JP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400" dirty="0" smtClean="0"/>
              <a:t>If galaxy_i is R&lt;2R</a:t>
            </a:r>
            <a:r>
              <a:rPr lang="en-US" altLang="ja-JP" sz="2400" i="1" baseline="-25000" dirty="0" smtClean="0"/>
              <a:t>start</a:t>
            </a:r>
            <a:r>
              <a:rPr lang="en-US" altLang="ja-JP" sz="2400" dirty="0" smtClean="0"/>
              <a:t> from the new BCG and z</a:t>
            </a:r>
            <a:r>
              <a:rPr lang="en-US" altLang="ja-JP" sz="2400" i="1" baseline="-25000" dirty="0" smtClean="0"/>
              <a:t>i</a:t>
            </a:r>
            <a:r>
              <a:rPr lang="en-US" altLang="ja-JP" sz="2400" dirty="0" smtClean="0"/>
              <a:t>-z</a:t>
            </a:r>
            <a:r>
              <a:rPr lang="en-US" altLang="ja-JP" sz="2400" i="1" baseline="-25000" dirty="0" smtClean="0"/>
              <a:t>cl</a:t>
            </a:r>
            <a:r>
              <a:rPr lang="en-US" altLang="ja-JP" sz="2400" baseline="30000" dirty="0" smtClean="0"/>
              <a:t>C4</a:t>
            </a:r>
            <a:r>
              <a:rPr lang="en-US" altLang="ja-JP" sz="2400" dirty="0" smtClean="0"/>
              <a:t>&lt;0.025, they(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=1,…,N) are regarded as ‘cluster’ in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 iteration.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altLang="ja-JP" sz="2400" dirty="0" smtClean="0"/>
              <a:t>σ</a:t>
            </a:r>
            <a:r>
              <a:rPr lang="en-US" altLang="ja-JP" sz="2400" i="1" baseline="-25000" dirty="0" smtClean="0"/>
              <a:t>v,cl  </a:t>
            </a:r>
            <a:r>
              <a:rPr lang="en-US" altLang="ja-JP" sz="2400" dirty="0" smtClean="0"/>
              <a:t>in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-cluster is 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= (Σ</a:t>
            </a:r>
            <a:r>
              <a:rPr lang="en-US" altLang="ja-JP" sz="2400" i="1" baseline="-25000" dirty="0" smtClean="0"/>
              <a:t>i=1</a:t>
            </a:r>
            <a:r>
              <a:rPr lang="en-US" altLang="ja-JP" sz="2400" i="1" baseline="30000" dirty="0" smtClean="0"/>
              <a:t>N</a:t>
            </a:r>
            <a:r>
              <a:rPr lang="en-US" altLang="ja-JP" sz="2400" dirty="0" smtClean="0"/>
              <a:t>|z</a:t>
            </a:r>
            <a:r>
              <a:rPr lang="en-US" altLang="ja-JP" sz="2400" i="1" baseline="-25000" dirty="0" smtClean="0"/>
              <a:t>i</a:t>
            </a:r>
            <a:r>
              <a:rPr lang="en-US" altLang="ja-JP" sz="2400" dirty="0" smtClean="0"/>
              <a:t>-z</a:t>
            </a:r>
            <a:r>
              <a:rPr lang="en-US" altLang="ja-JP" sz="2400" i="1" baseline="-25000" dirty="0" smtClean="0"/>
              <a:t>cl</a:t>
            </a:r>
            <a:r>
              <a:rPr lang="en-US" altLang="ja-JP" sz="2400" baseline="30000" dirty="0" smtClean="0"/>
              <a:t>C4</a:t>
            </a:r>
            <a:r>
              <a:rPr lang="en-US" altLang="ja-JP" sz="2400" dirty="0" smtClean="0"/>
              <a:t>|/N)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c. </a:t>
            </a:r>
            <a:r>
              <a:rPr lang="en-US" altLang="ja-JP" sz="1800" dirty="0" smtClean="0"/>
              <a:t>(limited to σ</a:t>
            </a:r>
            <a:r>
              <a:rPr lang="en-US" altLang="ja-JP" sz="1800" i="1" baseline="-25000" dirty="0" smtClean="0"/>
              <a:t>v,cl</a:t>
            </a:r>
            <a:r>
              <a:rPr lang="en-US" altLang="ja-JP" sz="1800" dirty="0" smtClean="0"/>
              <a:t>&lt;500 km/s)</a:t>
            </a:r>
          </a:p>
          <a:p>
            <a:endParaRPr lang="en-US" altLang="ja-JP" sz="2400" dirty="0" smtClean="0"/>
          </a:p>
          <a:p>
            <a:pPr>
              <a:buNone/>
            </a:pPr>
            <a:endParaRPr lang="en-US" altLang="ja-JP" sz="2400" dirty="0" smtClean="0"/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400" dirty="0" smtClean="0"/>
              <a:t>From galaxy_ j that meets |v</a:t>
            </a:r>
            <a:r>
              <a:rPr lang="en-US" altLang="ja-JP" sz="2400" i="1" baseline="-25000" dirty="0" smtClean="0"/>
              <a:t>j</a:t>
            </a:r>
            <a:r>
              <a:rPr lang="en-US" altLang="ja-JP" sz="2400" dirty="0" smtClean="0"/>
              <a:t> /c| = |(z</a:t>
            </a:r>
            <a:r>
              <a:rPr lang="en-US" altLang="ja-JP" sz="2400" i="1" baseline="-25000" dirty="0" smtClean="0"/>
              <a:t>j</a:t>
            </a:r>
            <a:r>
              <a:rPr lang="en-US" altLang="ja-JP" sz="2400" dirty="0" smtClean="0"/>
              <a:t>-z</a:t>
            </a:r>
            <a:r>
              <a:rPr lang="en-US" altLang="ja-JP" sz="2400" i="1" baseline="-25000" dirty="0" smtClean="0"/>
              <a:t>cl</a:t>
            </a:r>
            <a:r>
              <a:rPr lang="en-US" altLang="ja-JP" sz="2400" baseline="30000" dirty="0" smtClean="0"/>
              <a:t>C4</a:t>
            </a:r>
            <a:r>
              <a:rPr lang="en-US" altLang="ja-JP" sz="2400" dirty="0" smtClean="0"/>
              <a:t>)/(1+z</a:t>
            </a:r>
            <a:r>
              <a:rPr lang="en-US" altLang="ja-JP" sz="2400" i="1" baseline="-25000" dirty="0" smtClean="0"/>
              <a:t>cl</a:t>
            </a:r>
            <a:r>
              <a:rPr lang="en-US" altLang="ja-JP" sz="2400" baseline="30000" dirty="0" smtClean="0"/>
              <a:t>C4</a:t>
            </a:r>
            <a:r>
              <a:rPr lang="en-US" altLang="ja-JP" sz="2400" dirty="0" smtClean="0"/>
              <a:t>)| &lt; 3σ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and R&lt;R</a:t>
            </a:r>
            <a:r>
              <a:rPr lang="en-US" altLang="ja-JP" sz="2400" baseline="-25000" dirty="0" smtClean="0"/>
              <a:t>200</a:t>
            </a:r>
            <a:r>
              <a:rPr lang="en-US" altLang="ja-JP" sz="2400" dirty="0" smtClean="0"/>
              <a:t> from the BCG, z</a:t>
            </a:r>
            <a:r>
              <a:rPr lang="en-US" altLang="ja-JP" sz="2400" i="1" baseline="-25000" dirty="0" smtClean="0"/>
              <a:t>cl</a:t>
            </a:r>
            <a:r>
              <a:rPr lang="en-US" altLang="ja-JP" sz="2400" dirty="0" smtClean="0"/>
              <a:t> and 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in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-cluster re-determined by using the </a:t>
            </a:r>
            <a:r>
              <a:rPr lang="en-US" altLang="ja-JP" sz="2400" dirty="0" err="1" smtClean="0"/>
              <a:t>biweight</a:t>
            </a:r>
            <a:r>
              <a:rPr lang="en-US" altLang="ja-JP" sz="2400" dirty="0" smtClean="0"/>
              <a:t> estimator(Beers+’90).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US" altLang="ja-JP" sz="2400" dirty="0" smtClean="0"/>
              <a:t>z</a:t>
            </a:r>
            <a:r>
              <a:rPr lang="en-US" altLang="ja-JP" sz="2400" i="1" baseline="-25000" dirty="0" smtClean="0"/>
              <a:t>cl</a:t>
            </a:r>
            <a:r>
              <a:rPr lang="en-US" altLang="ja-JP" sz="2400" dirty="0" smtClean="0"/>
              <a:t> &amp; 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 |v</a:t>
            </a:r>
            <a:r>
              <a:rPr lang="en-US" altLang="ja-JP" sz="2400" i="1" baseline="-25000" dirty="0" smtClean="0"/>
              <a:t>j</a:t>
            </a:r>
            <a:r>
              <a:rPr lang="en-US" altLang="ja-JP" sz="2400" dirty="0" smtClean="0"/>
              <a:t> /c| &amp; R</a:t>
            </a:r>
            <a:r>
              <a:rPr lang="en-US" altLang="ja-JP" sz="2400" baseline="-25000" dirty="0" smtClean="0"/>
              <a:t>200</a:t>
            </a:r>
            <a:r>
              <a:rPr lang="ja-JP" altLang="en-US" sz="2400" dirty="0" smtClean="0"/>
              <a:t> → </a:t>
            </a:r>
            <a:r>
              <a:rPr lang="en-US" altLang="ja-JP" sz="2400" dirty="0" smtClean="0"/>
              <a:t>z</a:t>
            </a:r>
            <a:r>
              <a:rPr lang="en-US" altLang="ja-JP" sz="2400" i="1" baseline="-25000" dirty="0" smtClean="0"/>
              <a:t>cl</a:t>
            </a:r>
            <a:r>
              <a:rPr lang="en-US" altLang="ja-JP" sz="2400" dirty="0" smtClean="0"/>
              <a:t> &amp; 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to </a:t>
            </a:r>
            <a:r>
              <a:rPr lang="en-US" altLang="ja-JP" sz="2400" dirty="0" err="1" smtClean="0"/>
              <a:t>δz</a:t>
            </a:r>
            <a:r>
              <a:rPr lang="en-US" altLang="ja-JP" sz="2400" i="1" baseline="-25000" dirty="0" err="1" smtClean="0"/>
              <a:t>cl</a:t>
            </a:r>
            <a:r>
              <a:rPr lang="en-US" altLang="ja-JP" sz="2400" dirty="0" smtClean="0"/>
              <a:t> &amp; </a:t>
            </a:r>
            <a:r>
              <a:rPr lang="en-US" altLang="ja-JP" sz="2400" dirty="0" err="1" smtClean="0"/>
              <a:t>δσ</a:t>
            </a:r>
            <a:r>
              <a:rPr lang="en-US" altLang="ja-JP" sz="2400" i="1" baseline="-25000" dirty="0" err="1" smtClean="0"/>
              <a:t>v,cl</a:t>
            </a:r>
            <a:r>
              <a:rPr lang="en-US" altLang="ja-JP" sz="2400" dirty="0" smtClean="0"/>
              <a:t> &lt; 0.001.</a:t>
            </a:r>
          </a:p>
        </p:txBody>
      </p:sp>
      <p:pic>
        <p:nvPicPr>
          <p:cNvPr id="12" name="図 11" descr="for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7008" y="3806456"/>
            <a:ext cx="7314286" cy="980952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>
            <a:off x="5268036" y="3821373"/>
            <a:ext cx="368489" cy="6141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3199811" y="3835021"/>
            <a:ext cx="239425" cy="1711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439236" y="3835021"/>
            <a:ext cx="3179928" cy="66874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5459624" y="260648"/>
            <a:ext cx="3563888" cy="71765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ave(</a:t>
            </a:r>
            <a:r>
              <a:rPr lang="en-US" altLang="ja-JP" dirty="0" err="1" smtClean="0">
                <a:solidFill>
                  <a:schemeClr val="tx1"/>
                </a:solidFill>
              </a:rPr>
              <a:t>σ</a:t>
            </a:r>
            <a:r>
              <a:rPr lang="en-US" altLang="ja-JP" i="1" baseline="-25000" dirty="0" err="1" smtClean="0">
                <a:solidFill>
                  <a:schemeClr val="tx1"/>
                </a:solidFill>
              </a:rPr>
              <a:t>v,cl</a:t>
            </a:r>
            <a:r>
              <a:rPr lang="en-US" altLang="ja-JP" dirty="0" smtClean="0">
                <a:solidFill>
                  <a:schemeClr val="tx1"/>
                </a:solidFill>
              </a:rPr>
              <a:t>(&lt; 0.5, 1, 1.5, 2, 2.5h</a:t>
            </a:r>
            <a:r>
              <a:rPr lang="en-US" altLang="ja-JP" baseline="30000" dirty="0" smtClean="0">
                <a:solidFill>
                  <a:schemeClr val="tx1"/>
                </a:solidFill>
              </a:rPr>
              <a:t>-1</a:t>
            </a:r>
            <a:r>
              <a:rPr lang="en-US" altLang="ja-JP" dirty="0" smtClean="0">
                <a:solidFill>
                  <a:schemeClr val="tx1"/>
                </a:solidFill>
              </a:rPr>
              <a:t> Mpc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in C4 catalog)</a:t>
            </a:r>
            <a:endParaRPr lang="ja-JP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6621380" y="4500743"/>
            <a:ext cx="122830" cy="28660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右カーブ矢印 37"/>
          <p:cNvSpPr/>
          <p:nvPr/>
        </p:nvSpPr>
        <p:spPr>
          <a:xfrm rot="19824943">
            <a:off x="574752" y="3763605"/>
            <a:ext cx="363341" cy="82316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pSp>
        <p:nvGrpSpPr>
          <p:cNvPr id="41" name="グループ化 40"/>
          <p:cNvGrpSpPr/>
          <p:nvPr/>
        </p:nvGrpSpPr>
        <p:grpSpPr>
          <a:xfrm>
            <a:off x="899058" y="1659728"/>
            <a:ext cx="7322134" cy="980952"/>
            <a:chOff x="899058" y="1656096"/>
            <a:chExt cx="7322134" cy="980952"/>
          </a:xfrm>
        </p:grpSpPr>
        <p:pic>
          <p:nvPicPr>
            <p:cNvPr id="4" name="図 3" descr="form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058" y="1656096"/>
              <a:ext cx="7314286" cy="980952"/>
            </a:xfrm>
            <a:prstGeom prst="rect">
              <a:avLst/>
            </a:prstGeom>
          </p:spPr>
        </p:pic>
        <p:sp>
          <p:nvSpPr>
            <p:cNvPr id="11" name="テキスト ボックス 10"/>
            <p:cNvSpPr txBox="1"/>
            <p:nvPr/>
          </p:nvSpPr>
          <p:spPr>
            <a:xfrm>
              <a:off x="919080" y="1942662"/>
              <a:ext cx="66159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R</a:t>
              </a:r>
              <a:r>
                <a:rPr kumimoji="1" lang="en-US" altLang="ja-JP" sz="2000" b="1" i="1" baseline="-25000" dirty="0" smtClean="0"/>
                <a:t>start</a:t>
              </a:r>
              <a:endParaRPr kumimoji="1" lang="ja-JP" altLang="en-US" sz="2000" b="1" i="1" baseline="-25000" dirty="0"/>
            </a:p>
          </p:txBody>
        </p:sp>
        <p:sp>
          <p:nvSpPr>
            <p:cNvPr id="39" name="テキスト ボックス 38"/>
            <p:cNvSpPr txBox="1"/>
            <p:nvPr/>
          </p:nvSpPr>
          <p:spPr>
            <a:xfrm>
              <a:off x="7956376" y="1772816"/>
              <a:ext cx="2648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’</a:t>
              </a:r>
              <a:endParaRPr kumimoji="1" lang="ja-JP" altLang="en-US" sz="2400" b="1" dirty="0"/>
            </a:p>
          </p:txBody>
        </p:sp>
      </p:grpSp>
      <p:cxnSp>
        <p:nvCxnSpPr>
          <p:cNvPr id="8" name="直線矢印コネクタ 7"/>
          <p:cNvCxnSpPr>
            <a:stCxn id="14" idx="1"/>
          </p:cNvCxnSpPr>
          <p:nvPr/>
        </p:nvCxnSpPr>
        <p:spPr>
          <a:xfrm flipH="1">
            <a:off x="3347864" y="619474"/>
            <a:ext cx="2111760" cy="129735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825" y="2281310"/>
            <a:ext cx="3937143" cy="3902857"/>
          </a:xfrm>
          <a:prstGeom prst="rect">
            <a:avLst/>
          </a:prstGeom>
        </p:spPr>
      </p:pic>
      <p:pic>
        <p:nvPicPr>
          <p:cNvPr id="5" name="図 4" descr="fi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9003" y="2274436"/>
            <a:ext cx="3931429" cy="3765715"/>
          </a:xfrm>
          <a:prstGeom prst="rect">
            <a:avLst/>
          </a:prstGeom>
        </p:spPr>
      </p:pic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Selection results</a:t>
            </a:r>
            <a:endParaRPr kumimoji="1" lang="ja-JP" altLang="en-US" sz="40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59632" y="6207695"/>
            <a:ext cx="264514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Number of galaxies</a:t>
            </a:r>
            <a:endParaRPr kumimoji="1" lang="ja-JP" altLang="en-US" sz="2400" b="1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-991579" y="3980098"/>
            <a:ext cx="26085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Number of clusters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84168" y="5896135"/>
            <a:ext cx="43717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z</a:t>
            </a:r>
            <a:r>
              <a:rPr kumimoji="1" lang="en-US" altLang="ja-JP" sz="2400" b="1" i="1" baseline="-25000" dirty="0" smtClean="0"/>
              <a:t>cl</a:t>
            </a:r>
            <a:endParaRPr kumimoji="1" lang="ja-JP" altLang="en-US" sz="2400" b="1" i="1" baseline="-25000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3698231" y="3601552"/>
            <a:ext cx="16331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dirty="0" err="1" smtClean="0"/>
              <a:t>σ</a:t>
            </a:r>
            <a:r>
              <a:rPr kumimoji="1" lang="en-US" altLang="ja-JP" sz="2400" b="1" i="1" baseline="-25000" dirty="0" err="1" smtClean="0"/>
              <a:t>v,cl</a:t>
            </a:r>
            <a:r>
              <a:rPr kumimoji="1" lang="en-US" altLang="ja-JP" sz="2400" b="1" i="1" baseline="-25000" dirty="0" smtClean="0"/>
              <a:t> </a:t>
            </a:r>
            <a:r>
              <a:rPr kumimoji="1" lang="en-US" altLang="ja-JP" sz="2400" b="1" dirty="0" smtClean="0"/>
              <a:t> [km/s]</a:t>
            </a:r>
            <a:endParaRPr kumimoji="1" lang="ja-JP" altLang="en-US" sz="2400" b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1559" y="1416544"/>
            <a:ext cx="80445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If one ‘cluster’ has only two or three galaxies, they discarded it.</a:t>
            </a:r>
          </a:p>
          <a:p>
            <a:r>
              <a:rPr lang="en-US" altLang="ja-JP" sz="2400" dirty="0" smtClean="0"/>
              <a:t>As a result, the number of BCGs(clusters) is 625.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 3" descr="fig3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8112" y="1268897"/>
            <a:ext cx="6514286" cy="51571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3. BCG image</a:t>
            </a:r>
            <a:endParaRPr kumimoji="1" lang="ja-JP" altLang="en-US" sz="4000" i="1" dirty="0"/>
          </a:p>
        </p:txBody>
      </p:sp>
      <p:pic>
        <p:nvPicPr>
          <p:cNvPr id="5" name="図 4" descr="fig3-2.png"/>
          <p:cNvPicPr>
            <a:picLocks noChangeAspect="1"/>
          </p:cNvPicPr>
          <p:nvPr/>
        </p:nvPicPr>
        <p:blipFill>
          <a:blip r:embed="rId3" cstate="print"/>
          <a:srcRect l="11045" r="11194" b="28380"/>
          <a:stretch>
            <a:fillRect/>
          </a:stretch>
        </p:blipFill>
        <p:spPr>
          <a:xfrm>
            <a:off x="1291068" y="1261105"/>
            <a:ext cx="6548588" cy="395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4. BCG vs. non-BCG control sample</a:t>
            </a:r>
            <a:endParaRPr kumimoji="1" lang="ja-JP" altLang="en-US" sz="4000" i="1" dirty="0"/>
          </a:p>
        </p:txBody>
      </p:sp>
      <p:sp>
        <p:nvSpPr>
          <p:cNvPr id="10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0" y="1255594"/>
            <a:ext cx="8652683" cy="5186149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Closest neighbor in 3 parameter space:</a:t>
            </a:r>
          </a:p>
          <a:p>
            <a:pPr algn="ctr">
              <a:buNone/>
            </a:pPr>
            <a:r>
              <a:rPr lang="en-US" altLang="ja-JP" sz="2400" b="1" dirty="0" smtClean="0"/>
              <a:t>	</a:t>
            </a:r>
            <a:r>
              <a:rPr lang="en-US" altLang="ja-JP" b="1" dirty="0" smtClean="0"/>
              <a:t>log(M</a:t>
            </a:r>
            <a:r>
              <a:rPr lang="en-US" altLang="ja-JP" b="1" baseline="-25000" dirty="0" smtClean="0"/>
              <a:t>*</a:t>
            </a:r>
            <a:r>
              <a:rPr lang="en-US" altLang="ja-JP" b="1" dirty="0" smtClean="0"/>
              <a:t>/M</a:t>
            </a:r>
            <a:r>
              <a:rPr lang="en-US" altLang="ja-JP" b="1" baseline="-25000" dirty="0" smtClean="0">
                <a:latin typeface="ＭＳ Ｐゴシック"/>
              </a:rPr>
              <a:t>☉</a:t>
            </a:r>
            <a:r>
              <a:rPr lang="en-US" altLang="ja-JP" b="1" dirty="0" smtClean="0"/>
              <a:t>), z, g-r</a:t>
            </a:r>
            <a:endParaRPr lang="en-US" altLang="ja-JP" sz="2400" dirty="0" smtClean="0"/>
          </a:p>
          <a:p>
            <a:r>
              <a:rPr lang="en-US" altLang="ja-JP" sz="2400" dirty="0" smtClean="0"/>
              <a:t>Upper BCG-M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 limit: log(M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/M</a:t>
            </a:r>
            <a:r>
              <a:rPr lang="en-US" altLang="ja-JP" sz="2400" baseline="-25000" dirty="0" smtClean="0">
                <a:latin typeface="ＭＳ Ｐゴシック"/>
                <a:ea typeface="ＭＳ Ｐゴシック"/>
              </a:rPr>
              <a:t>☉</a:t>
            </a:r>
            <a:r>
              <a:rPr lang="en-US" altLang="ja-JP" sz="2400" dirty="0" smtClean="0"/>
              <a:t>)&lt;11.3.</a:t>
            </a:r>
          </a:p>
          <a:p>
            <a:pPr>
              <a:buNone/>
            </a:pPr>
            <a:r>
              <a:rPr lang="en-US" altLang="ja-JP" sz="2000" dirty="0" smtClean="0"/>
              <a:t>	-BCGs are from DR3, comparison non-BCGs are from DR4</a:t>
            </a:r>
          </a:p>
          <a:p>
            <a:pPr>
              <a:buNone/>
            </a:pPr>
            <a:r>
              <a:rPr lang="en-US" altLang="ja-JP" sz="2000" dirty="0" smtClean="0"/>
              <a:t>	</a:t>
            </a:r>
            <a:r>
              <a:rPr lang="ja-JP" altLang="en-US" sz="2000" dirty="0" smtClean="0"/>
              <a:t>→ </a:t>
            </a:r>
            <a:r>
              <a:rPr lang="en-US" altLang="ja-JP" sz="2000" dirty="0" smtClean="0"/>
              <a:t>possible DR4-BCGs in comparison non-BCGs.</a:t>
            </a:r>
          </a:p>
          <a:p>
            <a:pPr>
              <a:buNone/>
            </a:pPr>
            <a:r>
              <a:rPr lang="en-US" altLang="ja-JP" sz="2000" dirty="0" smtClean="0"/>
              <a:t>	-small number of non-BCGs in high-M</a:t>
            </a:r>
            <a:r>
              <a:rPr lang="en-US" altLang="ja-JP" sz="2000" baseline="-25000" dirty="0" smtClean="0"/>
              <a:t>*</a:t>
            </a:r>
            <a:r>
              <a:rPr lang="en-US" altLang="ja-JP" sz="2000" dirty="0" smtClean="0"/>
              <a:t> end.</a:t>
            </a:r>
          </a:p>
          <a:p>
            <a:r>
              <a:rPr lang="en-US" altLang="ja-JP" sz="2400" dirty="0" smtClean="0"/>
              <a:t>Comparison Sample 3-phot(</a:t>
            </a:r>
            <a:r>
              <a:rPr lang="en-US" altLang="ja-JP" sz="2400" dirty="0" smtClean="0">
                <a:solidFill>
                  <a:srgbClr val="FF6600"/>
                </a:solidFill>
              </a:rPr>
              <a:t>CS3p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Comparison Sample 3-spec(</a:t>
            </a:r>
            <a:r>
              <a:rPr lang="en-US" altLang="ja-JP" sz="2400" dirty="0" smtClean="0">
                <a:solidFill>
                  <a:srgbClr val="FF6600"/>
                </a:solidFill>
              </a:rPr>
              <a:t>SC3s</a:t>
            </a:r>
            <a:r>
              <a:rPr lang="en-US" altLang="ja-JP" sz="2400" dirty="0" smtClean="0"/>
              <a:t>)</a:t>
            </a:r>
          </a:p>
          <a:p>
            <a:pPr>
              <a:buNone/>
            </a:pPr>
            <a:r>
              <a:rPr lang="en-US" altLang="ja-JP" sz="2400" dirty="0" smtClean="0"/>
              <a:t>	-w/o color and fracDeV, w/ upper 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 limit.</a:t>
            </a:r>
          </a:p>
          <a:p>
            <a:pPr>
              <a:buClr>
                <a:schemeClr val="tx1"/>
              </a:buClr>
            </a:pPr>
            <a:r>
              <a:rPr lang="en-US" altLang="ja-JP" sz="2400" dirty="0" smtClean="0">
                <a:solidFill>
                  <a:srgbClr val="FF6600"/>
                </a:solidFill>
              </a:rPr>
              <a:t>CS1p</a:t>
            </a:r>
          </a:p>
          <a:p>
            <a:pPr>
              <a:buClr>
                <a:schemeClr val="tx1"/>
              </a:buClr>
            </a:pPr>
            <a:r>
              <a:rPr lang="en-US" altLang="ja-JP" sz="2400" dirty="0" smtClean="0">
                <a:solidFill>
                  <a:srgbClr val="FF6600"/>
                </a:solidFill>
              </a:rPr>
              <a:t>CS1s</a:t>
            </a:r>
          </a:p>
          <a:p>
            <a:pPr>
              <a:buNone/>
            </a:pPr>
            <a:r>
              <a:rPr lang="en-US" altLang="ja-JP" sz="2400" dirty="0" smtClean="0"/>
              <a:t>	-w/ M</a:t>
            </a:r>
            <a:r>
              <a:rPr lang="en-US" altLang="ja-JP" sz="2400" i="1" baseline="-25000" dirty="0" smtClean="0"/>
              <a:t>g</a:t>
            </a:r>
            <a:r>
              <a:rPr lang="en-US" altLang="ja-JP" sz="2400" dirty="0" smtClean="0"/>
              <a:t>-</a:t>
            </a:r>
            <a:r>
              <a:rPr lang="en-US" altLang="ja-JP" sz="2400" dirty="0" err="1" smtClean="0"/>
              <a:t>M</a:t>
            </a:r>
            <a:r>
              <a:rPr lang="en-US" altLang="ja-JP" sz="2400" i="1" baseline="-25000" dirty="0" err="1" smtClean="0"/>
              <a:t>r</a:t>
            </a:r>
            <a:r>
              <a:rPr lang="en-US" altLang="ja-JP" sz="2400" dirty="0" smtClean="0"/>
              <a:t>&gt;0.75 and fracDeV_r&gt;0.8, w/o upper 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 limit.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06712" y="3974000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/>
              <a:t>For comparison</a:t>
            </a:r>
          </a:p>
          <a:p>
            <a:pPr algn="ctr"/>
            <a:r>
              <a:rPr lang="en-US" altLang="ja-JP" sz="2000" i="1" dirty="0" smtClean="0"/>
              <a:t>in p</a:t>
            </a:r>
            <a:r>
              <a:rPr kumimoji="1" lang="en-US" altLang="ja-JP" sz="2000" i="1" dirty="0" smtClean="0"/>
              <a:t>hysical properties.</a:t>
            </a:r>
            <a:endParaRPr kumimoji="1" lang="ja-JP" altLang="en-US" sz="2000" i="1" dirty="0"/>
          </a:p>
        </p:txBody>
      </p:sp>
      <p:sp>
        <p:nvSpPr>
          <p:cNvPr id="12" name="右中かっこ 11"/>
          <p:cNvSpPr/>
          <p:nvPr/>
        </p:nvSpPr>
        <p:spPr>
          <a:xfrm>
            <a:off x="5035112" y="3888344"/>
            <a:ext cx="208037" cy="864096"/>
          </a:xfrm>
          <a:prstGeom prst="rightBrace">
            <a:avLst>
              <a:gd name="adj1" fmla="val 60714"/>
              <a:gd name="adj2" fmla="val 50000"/>
            </a:avLst>
          </a:prstGeom>
          <a:noFill/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3333FF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52816" y="5273912"/>
            <a:ext cx="2605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i="1" dirty="0" smtClean="0"/>
              <a:t>For comparison</a:t>
            </a:r>
          </a:p>
          <a:p>
            <a:pPr algn="ctr"/>
            <a:r>
              <a:rPr lang="en-US" altLang="ja-JP" sz="2000" i="1" dirty="0" smtClean="0"/>
              <a:t>in ETG scaling relations.</a:t>
            </a:r>
            <a:endParaRPr kumimoji="1" lang="ja-JP" altLang="en-US" sz="2000" i="1" dirty="0"/>
          </a:p>
        </p:txBody>
      </p:sp>
      <p:sp>
        <p:nvSpPr>
          <p:cNvPr id="20" name="右中かっこ 19"/>
          <p:cNvSpPr/>
          <p:nvPr/>
        </p:nvSpPr>
        <p:spPr>
          <a:xfrm>
            <a:off x="5062408" y="5167072"/>
            <a:ext cx="208037" cy="864096"/>
          </a:xfrm>
          <a:prstGeom prst="rightBrace">
            <a:avLst>
              <a:gd name="adj1" fmla="val 60714"/>
              <a:gd name="adj2" fmla="val 50000"/>
            </a:avLst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97216" y="6393132"/>
            <a:ext cx="1749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to select </a:t>
            </a:r>
            <a:r>
              <a:rPr lang="en-US" altLang="ja-JP" dirty="0" smtClean="0"/>
              <a:t>ETGs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fig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4421" y="1256026"/>
            <a:ext cx="6866667" cy="541333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5</a:t>
            </a:r>
            <a:r>
              <a:rPr kumimoji="1" lang="en-US" altLang="ja-JP" sz="4000" i="1" dirty="0" smtClean="0"/>
              <a:t>-1. </a:t>
            </a:r>
            <a:r>
              <a:rPr kumimoji="1" lang="en-US" altLang="ja-JP" sz="4000" i="1" dirty="0" smtClean="0">
                <a:solidFill>
                  <a:srgbClr val="FF0000"/>
                </a:solidFill>
              </a:rPr>
              <a:t>BCG</a:t>
            </a:r>
            <a:r>
              <a:rPr kumimoji="1" lang="en-US" altLang="ja-JP" sz="4000" i="1" dirty="0" smtClean="0"/>
              <a:t> vs. non-BCG (SC3p)</a:t>
            </a:r>
            <a:endParaRPr kumimoji="1" lang="ja-JP" altLang="en-US" sz="4000" i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678346" y="936604"/>
            <a:ext cx="233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og(1-CL), CL in KS-test.</a:t>
            </a:r>
            <a:endParaRPr kumimoji="1" lang="ja-JP" altLang="en-US" dirty="0"/>
          </a:p>
        </p:txBody>
      </p:sp>
      <p:grpSp>
        <p:nvGrpSpPr>
          <p:cNvPr id="12" name="グループ化 11"/>
          <p:cNvGrpSpPr/>
          <p:nvPr/>
        </p:nvGrpSpPr>
        <p:grpSpPr>
          <a:xfrm>
            <a:off x="1403648" y="1628800"/>
            <a:ext cx="7601854" cy="4779824"/>
            <a:chOff x="1403648" y="1628800"/>
            <a:chExt cx="7601854" cy="4779824"/>
          </a:xfrm>
        </p:grpSpPr>
        <p:sp>
          <p:nvSpPr>
            <p:cNvPr id="5" name="円/楕円 4"/>
            <p:cNvSpPr/>
            <p:nvPr/>
          </p:nvSpPr>
          <p:spPr>
            <a:xfrm>
              <a:off x="1835696" y="1628800"/>
              <a:ext cx="5688632" cy="914400"/>
            </a:xfrm>
            <a:prstGeom prst="ellipse">
              <a:avLst/>
            </a:prstGeom>
            <a:noFill/>
            <a:ln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b="1" dirty="0" smtClean="0">
                  <a:solidFill>
                    <a:srgbClr val="0066FF"/>
                  </a:solidFill>
                </a:rPr>
                <a:t>The same distribution by sample construction.</a:t>
              </a:r>
              <a:endParaRPr kumimoji="1" lang="ja-JP" altLang="en-US" b="1" dirty="0">
                <a:solidFill>
                  <a:srgbClr val="0066FF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059832" y="4194380"/>
              <a:ext cx="1553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0066FF"/>
                  </a:solidFill>
                </a:rPr>
                <a:t>Larger in BCGs</a:t>
              </a:r>
              <a:endParaRPr kumimoji="1" lang="ja-JP" altLang="en-US" b="1" dirty="0">
                <a:solidFill>
                  <a:srgbClr val="0066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430560" y="3944677"/>
              <a:ext cx="16536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66FF"/>
                  </a:solidFill>
                </a:rPr>
                <a:t>More extended</a:t>
              </a:r>
            </a:p>
            <a:p>
              <a:pPr algn="ctr"/>
              <a:r>
                <a:rPr kumimoji="1" lang="en-US" altLang="ja-JP" b="1" dirty="0" smtClean="0">
                  <a:solidFill>
                    <a:srgbClr val="0066FF"/>
                  </a:solidFill>
                </a:rPr>
                <a:t> in BCGs</a:t>
              </a:r>
              <a:endParaRPr kumimoji="1" lang="ja-JP" altLang="en-US" b="1" dirty="0">
                <a:solidFill>
                  <a:srgbClr val="0066FF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1403648" y="5762293"/>
              <a:ext cx="1553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66FF"/>
                  </a:solidFill>
                </a:rPr>
                <a:t>More diffuse in BCGs</a:t>
              </a:r>
              <a:endParaRPr kumimoji="1" lang="ja-JP" altLang="en-US" b="1" dirty="0">
                <a:solidFill>
                  <a:srgbClr val="0066FF"/>
                </a:solidFill>
              </a:endParaRPr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7452320" y="5313982"/>
              <a:ext cx="15531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0066FF"/>
                  </a:solidFill>
                </a:rPr>
                <a:t>More strong color grad in non-BCGs</a:t>
              </a:r>
              <a:endParaRPr kumimoji="1" lang="ja-JP" altLang="en-US" b="1" dirty="0">
                <a:solidFill>
                  <a:srgbClr val="0066FF"/>
                </a:solidFill>
              </a:endParaRPr>
            </a:p>
          </p:txBody>
        </p:sp>
      </p:grpSp>
      <p:sp>
        <p:nvSpPr>
          <p:cNvPr id="13" name="角丸四角形 12"/>
          <p:cNvSpPr/>
          <p:nvPr/>
        </p:nvSpPr>
        <p:spPr>
          <a:xfrm>
            <a:off x="6680114" y="1373226"/>
            <a:ext cx="389426" cy="223562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5-2. </a:t>
            </a:r>
            <a:r>
              <a:rPr kumimoji="1" lang="en-US" altLang="ja-JP" sz="4000" i="1" dirty="0" smtClean="0">
                <a:solidFill>
                  <a:srgbClr val="FF0000"/>
                </a:solidFill>
              </a:rPr>
              <a:t>BCG</a:t>
            </a:r>
            <a:r>
              <a:rPr kumimoji="1" lang="en-US" altLang="ja-JP" sz="4000" i="1" dirty="0" smtClean="0"/>
              <a:t> vs. non-BCG (</a:t>
            </a:r>
            <a:r>
              <a:rPr lang="en-US" altLang="ja-JP" sz="4000" i="1" dirty="0" smtClean="0"/>
              <a:t>CS3s</a:t>
            </a:r>
            <a:r>
              <a:rPr kumimoji="1" lang="en-US" altLang="ja-JP" sz="4000" i="1" dirty="0" smtClean="0"/>
              <a:t>)</a:t>
            </a:r>
            <a:endParaRPr kumimoji="1" lang="ja-JP" altLang="en-US" sz="4000" i="1" dirty="0"/>
          </a:p>
        </p:txBody>
      </p:sp>
      <p:pic>
        <p:nvPicPr>
          <p:cNvPr id="4" name="図 3" descr="fig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0328" y="1268416"/>
            <a:ext cx="6826667" cy="5360000"/>
          </a:xfrm>
          <a:prstGeom prst="rect">
            <a:avLst/>
          </a:prstGeom>
        </p:spPr>
      </p:pic>
      <p:grpSp>
        <p:nvGrpSpPr>
          <p:cNvPr id="11" name="グループ化 10"/>
          <p:cNvGrpSpPr/>
          <p:nvPr/>
        </p:nvGrpSpPr>
        <p:grpSpPr>
          <a:xfrm>
            <a:off x="1138359" y="2091912"/>
            <a:ext cx="6457190" cy="2477022"/>
            <a:chOff x="1138359" y="2091912"/>
            <a:chExt cx="6457190" cy="2477022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1619672" y="2204864"/>
              <a:ext cx="8547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66FF"/>
                  </a:solidFill>
                </a:rPr>
                <a:t>Same!</a:t>
              </a:r>
              <a:endParaRPr kumimoji="1" lang="ja-JP" altLang="en-US" sz="2000" b="1" dirty="0">
                <a:solidFill>
                  <a:srgbClr val="0066FF"/>
                </a:solidFill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275856" y="2204864"/>
              <a:ext cx="88998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>
                  <a:solidFill>
                    <a:srgbClr val="0066FF"/>
                  </a:solidFill>
                </a:rPr>
                <a:t>Same?</a:t>
              </a:r>
              <a:endParaRPr kumimoji="1" lang="ja-JP" altLang="en-US" sz="2000" b="1" dirty="0">
                <a:solidFill>
                  <a:srgbClr val="0066FF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4963104" y="2091912"/>
              <a:ext cx="11743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66FF"/>
                  </a:solidFill>
                </a:rPr>
                <a:t>Larger σ</a:t>
              </a:r>
              <a:r>
                <a:rPr kumimoji="1" lang="en-US" altLang="ja-JP" sz="2000" b="1" baseline="-25000" dirty="0" smtClean="0">
                  <a:solidFill>
                    <a:srgbClr val="0066FF"/>
                  </a:solidFill>
                </a:rPr>
                <a:t>*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66FF"/>
                  </a:solidFill>
                </a:rPr>
                <a:t>In BCGs.</a:t>
              </a:r>
              <a:endParaRPr kumimoji="1" lang="en-US" altLang="ja-JP" sz="2000" b="1" dirty="0" smtClean="0">
                <a:solidFill>
                  <a:srgbClr val="0066FF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755254" y="2308810"/>
              <a:ext cx="84029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000" b="1" dirty="0" smtClean="0">
                  <a:solidFill>
                    <a:srgbClr val="0066FF"/>
                  </a:solidFill>
                </a:rPr>
                <a:t>Same.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38359" y="3861048"/>
              <a:ext cx="18029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66FF"/>
                  </a:solidFill>
                </a:rPr>
                <a:t>Slightly smaller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66FF"/>
                  </a:solidFill>
                </a:rPr>
                <a:t>in BCGs.</a:t>
              </a:r>
              <a:endParaRPr kumimoji="1" lang="en-US" altLang="ja-JP" sz="2000" b="1" dirty="0" smtClean="0">
                <a:solidFill>
                  <a:srgbClr val="0066FF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4855818" y="3861048"/>
              <a:ext cx="10564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000" b="1" dirty="0" smtClean="0">
                  <a:solidFill>
                    <a:srgbClr val="0066FF"/>
                  </a:solidFill>
                </a:rPr>
                <a:t>Larger</a:t>
              </a:r>
            </a:p>
            <a:p>
              <a:pPr algn="ctr"/>
              <a:r>
                <a:rPr lang="en-US" altLang="ja-JP" sz="2000" b="1" dirty="0" smtClean="0">
                  <a:solidFill>
                    <a:srgbClr val="0066FF"/>
                  </a:solidFill>
                </a:rPr>
                <a:t>in BCGs.</a:t>
              </a:r>
              <a:endParaRPr kumimoji="1" lang="en-US" altLang="ja-JP" sz="2000" b="1" dirty="0" smtClean="0">
                <a:solidFill>
                  <a:srgbClr val="0066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6-1. Size-luminosity relation (SC1p)</a:t>
            </a:r>
            <a:endParaRPr kumimoji="1" lang="ja-JP" altLang="en-US" sz="4000" i="1" dirty="0"/>
          </a:p>
        </p:txBody>
      </p:sp>
      <p:pic>
        <p:nvPicPr>
          <p:cNvPr id="4" name="図 3" descr="fig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505"/>
            <a:ext cx="9144000" cy="44289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114674" y="5589240"/>
            <a:ext cx="2570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R</a:t>
            </a:r>
            <a:r>
              <a:rPr lang="en-US" altLang="ja-JP" sz="2400" baseline="-25000" dirty="0" smtClean="0"/>
              <a:t>50</a:t>
            </a:r>
            <a:r>
              <a:rPr lang="ja-JP" altLang="en-US" sz="2400" dirty="0" smtClean="0"/>
              <a:t>∝</a:t>
            </a:r>
            <a:r>
              <a:rPr lang="en-US" altLang="ja-JP" sz="2400" dirty="0" err="1" smtClean="0"/>
              <a:t>L</a:t>
            </a:r>
            <a:r>
              <a:rPr lang="en-US" altLang="ja-JP" sz="2400" baseline="30000" dirty="0" err="1" smtClean="0"/>
              <a:t>α</a:t>
            </a:r>
            <a:r>
              <a:rPr lang="en-US" altLang="ja-JP" sz="2400" dirty="0" smtClean="0"/>
              <a:t>:</a:t>
            </a:r>
          </a:p>
          <a:p>
            <a:pPr algn="ctr"/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arger R</a:t>
            </a:r>
            <a:r>
              <a:rPr kumimoji="1" lang="en-US" altLang="ja-JP" sz="2400" baseline="-25000" dirty="0" smtClean="0"/>
              <a:t>50</a:t>
            </a:r>
            <a:r>
              <a:rPr kumimoji="1" lang="en-US" altLang="ja-JP" sz="2400" dirty="0" smtClean="0"/>
              <a:t> in BCGs.</a:t>
            </a:r>
            <a:r>
              <a:rPr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01350" y="5733256"/>
            <a:ext cx="3187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α increases with M</a:t>
            </a:r>
            <a:r>
              <a:rPr lang="en-US" altLang="ja-JP" sz="2400" i="1" baseline="-25000" dirty="0" smtClean="0"/>
              <a:t>r</a:t>
            </a:r>
            <a:r>
              <a:rPr lang="en-US" altLang="ja-JP" sz="2400" dirty="0" smtClean="0"/>
              <a:t>,</a:t>
            </a:r>
          </a:p>
          <a:p>
            <a:pPr algn="ctr"/>
            <a:r>
              <a:rPr lang="en-US" altLang="ja-JP" sz="2400" dirty="0" smtClean="0"/>
              <a:t>slightly l</a:t>
            </a:r>
            <a:r>
              <a:rPr kumimoji="1" lang="en-US" altLang="ja-JP" sz="2400" dirty="0" smtClean="0"/>
              <a:t>arger </a:t>
            </a:r>
            <a:r>
              <a:rPr lang="en-US" altLang="ja-JP" sz="2400" dirty="0" smtClean="0"/>
              <a:t>α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in </a:t>
            </a:r>
            <a:r>
              <a:rPr kumimoji="1" lang="en-US" altLang="ja-JP" sz="2400" dirty="0" smtClean="0"/>
              <a:t>BCGs.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78728" y="1327120"/>
            <a:ext cx="95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Non-BCG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BCG</a:t>
            </a:r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6-2. Dynamical</a:t>
            </a:r>
            <a:r>
              <a:rPr lang="en-US" altLang="ja-JP" sz="4000" i="1" dirty="0" smtClean="0"/>
              <a:t> to stellar mass ratio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1" y="1255594"/>
            <a:ext cx="8652682" cy="4870569"/>
          </a:xfrm>
        </p:spPr>
        <p:txBody>
          <a:bodyPr>
            <a:normAutofit/>
          </a:bodyPr>
          <a:lstStyle/>
          <a:p>
            <a:r>
              <a:rPr kumimoji="1" lang="en-US" altLang="ja-JP" sz="2800" dirty="0" smtClean="0"/>
              <a:t>Aperture correction:</a:t>
            </a:r>
          </a:p>
          <a:p>
            <a:pPr>
              <a:buNone/>
            </a:pPr>
            <a:r>
              <a:rPr lang="en-US" altLang="ja-JP" sz="1200" dirty="0" smtClean="0">
                <a:solidFill>
                  <a:schemeClr val="bg1"/>
                </a:solidFill>
              </a:rPr>
              <a:t>A</a:t>
            </a:r>
          </a:p>
          <a:p>
            <a:pPr>
              <a:buNone/>
            </a:pPr>
            <a:endParaRPr kumimoji="1" lang="en-US" altLang="ja-JP" sz="2800" dirty="0" smtClean="0"/>
          </a:p>
          <a:p>
            <a:r>
              <a:rPr lang="en-US" altLang="ja-JP" sz="2800" dirty="0" smtClean="0"/>
              <a:t>Dynamical mass from observation(&amp; Virial theorem):</a:t>
            </a:r>
            <a:endParaRPr kumimoji="1" lang="en-US" altLang="ja-JP" sz="2800" dirty="0" smtClean="0"/>
          </a:p>
          <a:p>
            <a:pPr>
              <a:buNone/>
            </a:pPr>
            <a:endParaRPr kumimoji="1" lang="en-US" altLang="ja-JP" sz="2800" dirty="0" smtClean="0"/>
          </a:p>
          <a:p>
            <a:r>
              <a:rPr lang="en-US" altLang="ja-JP" sz="2800" dirty="0" smtClean="0"/>
              <a:t>If NFW(’97) DM profile and </a:t>
            </a:r>
            <a:r>
              <a:rPr lang="en-US" altLang="ja-JP" sz="2800" dirty="0" err="1" smtClean="0"/>
              <a:t>Hernquist</a:t>
            </a:r>
            <a:r>
              <a:rPr lang="en-US" altLang="ja-JP" sz="2800" dirty="0" smtClean="0"/>
              <a:t>(’90) LM profile are assumed, d</a:t>
            </a:r>
            <a:r>
              <a:rPr kumimoji="1" lang="en-US" altLang="ja-JP" sz="2800" dirty="0" smtClean="0"/>
              <a:t>ynamical mass becomes</a:t>
            </a:r>
          </a:p>
          <a:p>
            <a:endParaRPr lang="en-US" altLang="ja-JP" sz="2800" dirty="0" smtClean="0"/>
          </a:p>
          <a:p>
            <a:r>
              <a:rPr lang="en-US" altLang="ja-JP" sz="1200" dirty="0" smtClean="0">
                <a:solidFill>
                  <a:schemeClr val="bg1"/>
                </a:solidFill>
              </a:rPr>
              <a:t>A</a:t>
            </a:r>
            <a:endParaRPr kumimoji="1" lang="en-US" altLang="ja-JP" sz="1200" dirty="0" smtClean="0"/>
          </a:p>
          <a:p>
            <a:r>
              <a:rPr lang="en-US" altLang="ja-JP" sz="2800" dirty="0" smtClean="0"/>
              <a:t>M’</a:t>
            </a:r>
            <a:r>
              <a:rPr lang="en-US" altLang="ja-JP" sz="2800" i="1" baseline="-25000" dirty="0" smtClean="0"/>
              <a:t>dyn,50</a:t>
            </a:r>
            <a:r>
              <a:rPr lang="en-US" altLang="ja-JP" sz="2800" dirty="0" smtClean="0"/>
              <a:t>/M</a:t>
            </a:r>
            <a:r>
              <a:rPr lang="en-US" altLang="ja-JP" sz="2800" i="1" baseline="-25000" dirty="0" smtClean="0"/>
              <a:t>*,50</a:t>
            </a:r>
            <a:r>
              <a:rPr lang="en-US" altLang="ja-JP" sz="2800" i="1" dirty="0" smtClean="0"/>
              <a:t> </a:t>
            </a:r>
            <a:r>
              <a:rPr lang="en-US" altLang="ja-JP" sz="2800" dirty="0" smtClean="0"/>
              <a:t>is . . . </a:t>
            </a:r>
          </a:p>
        </p:txBody>
      </p:sp>
      <p:pic>
        <p:nvPicPr>
          <p:cNvPr id="4" name="図 3" descr="form4.png"/>
          <p:cNvPicPr>
            <a:picLocks noChangeAspect="1"/>
          </p:cNvPicPr>
          <p:nvPr/>
        </p:nvPicPr>
        <p:blipFill>
          <a:blip r:embed="rId2" cstate="print"/>
          <a:srcRect t="15040" b="16971"/>
          <a:stretch>
            <a:fillRect/>
          </a:stretch>
        </p:blipFill>
        <p:spPr>
          <a:xfrm>
            <a:off x="1124308" y="1697040"/>
            <a:ext cx="7209524" cy="887104"/>
          </a:xfrm>
          <a:prstGeom prst="rect">
            <a:avLst/>
          </a:prstGeom>
        </p:spPr>
      </p:pic>
      <p:pic>
        <p:nvPicPr>
          <p:cNvPr id="5" name="図 4" descr="form5.png"/>
          <p:cNvPicPr>
            <a:picLocks noChangeAspect="1"/>
          </p:cNvPicPr>
          <p:nvPr/>
        </p:nvPicPr>
        <p:blipFill>
          <a:blip r:embed="rId3" cstate="print"/>
          <a:srcRect t="7837" b="16297"/>
          <a:stretch>
            <a:fillRect/>
          </a:stretch>
        </p:blipFill>
        <p:spPr>
          <a:xfrm>
            <a:off x="1160328" y="2906966"/>
            <a:ext cx="7104762" cy="736980"/>
          </a:xfrm>
          <a:prstGeom prst="rect">
            <a:avLst/>
          </a:prstGeom>
        </p:spPr>
      </p:pic>
      <p:pic>
        <p:nvPicPr>
          <p:cNvPr id="6" name="図 5" descr="form6.png"/>
          <p:cNvPicPr>
            <a:picLocks noChangeAspect="1"/>
          </p:cNvPicPr>
          <p:nvPr/>
        </p:nvPicPr>
        <p:blipFill>
          <a:blip r:embed="rId4" cstate="print"/>
          <a:srcRect t="9618" b="9509"/>
          <a:stretch>
            <a:fillRect/>
          </a:stretch>
        </p:blipFill>
        <p:spPr>
          <a:xfrm>
            <a:off x="1122230" y="4446590"/>
            <a:ext cx="7104762" cy="777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6-2. Dynamical to stellar mass ratio</a:t>
            </a:r>
            <a:endParaRPr kumimoji="1" lang="ja-JP" altLang="en-US" sz="4000" i="1" dirty="0"/>
          </a:p>
        </p:txBody>
      </p:sp>
      <p:pic>
        <p:nvPicPr>
          <p:cNvPr id="4" name="図 3" descr="fig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368" y="1293712"/>
            <a:ext cx="4647619" cy="457142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388000" y="615602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/>
              <a:t>Larger ratio in BCGs </a:t>
            </a:r>
            <a:r>
              <a:rPr kumimoji="1" lang="ja-JP" altLang="en-US" sz="2800" dirty="0" smtClean="0"/>
              <a:t>→ </a:t>
            </a:r>
            <a:r>
              <a:rPr kumimoji="1" lang="en-US" altLang="ja-JP" sz="2800" dirty="0" smtClean="0"/>
              <a:t>larger contribution from MDH?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99792" y="177281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</a:t>
            </a:r>
            <a:r>
              <a:rPr kumimoji="1" lang="en-US" altLang="ja-JP" dirty="0" smtClean="0"/>
              <a:t>og(1-CL)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 rot="16200000">
            <a:off x="1266364" y="3147886"/>
            <a:ext cx="154516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N</a:t>
            </a:r>
            <a:r>
              <a:rPr kumimoji="1" lang="en-US" altLang="ja-JP" sz="2800" baseline="-25000" dirty="0" smtClean="0"/>
              <a:t>bin</a:t>
            </a:r>
            <a:r>
              <a:rPr kumimoji="1" lang="en-US" altLang="ja-JP" sz="2800" dirty="0" smtClean="0"/>
              <a:t>/N</a:t>
            </a:r>
            <a:r>
              <a:rPr kumimoji="1" lang="en-US" altLang="ja-JP" sz="2800" baseline="-25000" dirty="0" smtClean="0"/>
              <a:t>total</a:t>
            </a:r>
            <a:endParaRPr kumimoji="1" lang="ja-JP" altLang="en-US" sz="2800" baseline="-25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622248" y="5602888"/>
            <a:ext cx="214219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M’</a:t>
            </a:r>
            <a:r>
              <a:rPr kumimoji="1" lang="en-US" altLang="ja-JP" sz="2800" i="1" baseline="-25000" dirty="0" smtClean="0"/>
              <a:t>dyn,50</a:t>
            </a:r>
            <a:r>
              <a:rPr kumimoji="1" lang="en-US" altLang="ja-JP" sz="2800" dirty="0" smtClean="0"/>
              <a:t>/M</a:t>
            </a:r>
            <a:r>
              <a:rPr kumimoji="1" lang="en-US" altLang="ja-JP" sz="2800" i="1" baseline="-25000" dirty="0" smtClean="0"/>
              <a:t>*,50</a:t>
            </a:r>
            <a:endParaRPr kumimoji="1" lang="ja-JP" altLang="en-US" sz="2800" i="1" baseline="-25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21752" y="1529496"/>
            <a:ext cx="95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Non-BCG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BCG</a:t>
            </a:r>
            <a:endParaRPr lang="en-US" altLang="ja-JP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6-3. Fundamental Plane (CS1s)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2" y="1255594"/>
            <a:ext cx="8652681" cy="5322627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Generic </a:t>
            </a:r>
            <a:r>
              <a:rPr kumimoji="1" lang="en-US" altLang="ja-JP" sz="2800" dirty="0" smtClean="0"/>
              <a:t>FP relation is</a:t>
            </a:r>
          </a:p>
          <a:p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where 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a~1.2-1.6, b~0.8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Theoretical(from Virial theorem) FP is</a:t>
            </a:r>
          </a:p>
          <a:p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	So, </a:t>
            </a:r>
            <a:r>
              <a:rPr kumimoji="1" lang="en-US" altLang="ja-JP" sz="2800" b="1" dirty="0" smtClean="0">
                <a:solidFill>
                  <a:srgbClr val="FF6600"/>
                </a:solidFill>
              </a:rPr>
              <a:t>a=2, b=1</a:t>
            </a:r>
            <a:r>
              <a:rPr kumimoji="1" lang="en-US" altLang="ja-JP" sz="2800" dirty="0" smtClean="0"/>
              <a:t>.</a:t>
            </a:r>
          </a:p>
          <a:p>
            <a:pPr>
              <a:buNone/>
            </a:pPr>
            <a:endParaRPr kumimoji="1" lang="ja-JP" altLang="en-US" sz="2800" dirty="0"/>
          </a:p>
        </p:txBody>
      </p:sp>
      <p:pic>
        <p:nvPicPr>
          <p:cNvPr id="4" name="図 3" descr="form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76" y="1690928"/>
            <a:ext cx="7047620" cy="695238"/>
          </a:xfrm>
          <a:prstGeom prst="rect">
            <a:avLst/>
          </a:prstGeom>
        </p:spPr>
      </p:pic>
      <p:pic>
        <p:nvPicPr>
          <p:cNvPr id="5" name="図 4" descr="form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693" y="3865891"/>
            <a:ext cx="7085715" cy="723810"/>
          </a:xfrm>
          <a:prstGeom prst="rect">
            <a:avLst/>
          </a:prstGeom>
        </p:spPr>
      </p:pic>
      <p:pic>
        <p:nvPicPr>
          <p:cNvPr id="7" name="図 6" descr="form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294" y="4445685"/>
            <a:ext cx="7104762" cy="876191"/>
          </a:xfrm>
          <a:prstGeom prst="rect">
            <a:avLst/>
          </a:prstGeom>
        </p:spPr>
      </p:pic>
      <p:pic>
        <p:nvPicPr>
          <p:cNvPr id="8" name="図 7" descr="form5.png"/>
          <p:cNvPicPr>
            <a:picLocks noChangeAspect="1"/>
          </p:cNvPicPr>
          <p:nvPr/>
        </p:nvPicPr>
        <p:blipFill>
          <a:blip r:embed="rId5" cstate="print"/>
          <a:srcRect t="7837" b="16297"/>
          <a:stretch>
            <a:fillRect/>
          </a:stretch>
        </p:blipFill>
        <p:spPr>
          <a:xfrm>
            <a:off x="1160328" y="3216744"/>
            <a:ext cx="7104762" cy="736980"/>
          </a:xfrm>
          <a:prstGeom prst="rect">
            <a:avLst/>
          </a:prstGeom>
        </p:spPr>
      </p:pic>
      <p:sp>
        <p:nvSpPr>
          <p:cNvPr id="10" name="右中かっこ 9"/>
          <p:cNvSpPr/>
          <p:nvPr/>
        </p:nvSpPr>
        <p:spPr>
          <a:xfrm flipH="1">
            <a:off x="921227" y="3449668"/>
            <a:ext cx="208037" cy="864096"/>
          </a:xfrm>
          <a:prstGeom prst="rightBrace">
            <a:avLst>
              <a:gd name="adj1" fmla="val 60714"/>
              <a:gd name="adj2" fmla="val 50000"/>
            </a:avLst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カーブ矢印 10"/>
          <p:cNvSpPr/>
          <p:nvPr/>
        </p:nvSpPr>
        <p:spPr>
          <a:xfrm>
            <a:off x="409712" y="3706636"/>
            <a:ext cx="407992" cy="1387464"/>
          </a:xfrm>
          <a:prstGeom prst="curvedRightArrow">
            <a:avLst>
              <a:gd name="adj1" fmla="val 63597"/>
              <a:gd name="adj2" fmla="val 106969"/>
              <a:gd name="adj3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40779" y="6013876"/>
            <a:ext cx="44071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i="1" dirty="0" smtClean="0"/>
              <a:t>(t</a:t>
            </a:r>
            <a:r>
              <a:rPr kumimoji="1" lang="en-US" altLang="ja-JP" sz="2000" i="1" dirty="0" smtClean="0"/>
              <a:t>hey assumed b</a:t>
            </a:r>
            <a:r>
              <a:rPr kumimoji="1" lang="en-US" altLang="ja-JP" sz="2000" i="1" baseline="-25000" dirty="0" smtClean="0"/>
              <a:t>BCGs</a:t>
            </a:r>
            <a:r>
              <a:rPr kumimoji="1" lang="en-US" altLang="ja-JP" sz="2000" i="1" dirty="0" smtClean="0"/>
              <a:t> is the same as b</a:t>
            </a:r>
            <a:r>
              <a:rPr kumimoji="1" lang="en-US" altLang="ja-JP" sz="2000" i="1" baseline="-25000" dirty="0" smtClean="0"/>
              <a:t>CS1s </a:t>
            </a:r>
            <a:r>
              <a:rPr kumimoji="1" lang="en-US" altLang="ja-JP" sz="2000" i="1" dirty="0" smtClean="0"/>
              <a:t>)</a:t>
            </a:r>
            <a:endParaRPr kumimoji="1" lang="ja-JP" altLang="en-US" sz="2000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752616" y="5665016"/>
            <a:ext cx="4309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i="1" dirty="0" smtClean="0"/>
              <a:t>(a has large scatter, b has small scatter)</a:t>
            </a:r>
            <a:endParaRPr kumimoji="1" lang="ja-JP" alt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1. I</a:t>
            </a:r>
            <a:r>
              <a:rPr kumimoji="1" lang="en-US" altLang="ja-JP" sz="4000" i="1" dirty="0" smtClean="0"/>
              <a:t>ntroduction to BCGs  </a:t>
            </a:r>
            <a:endParaRPr kumimoji="1" lang="ja-JP" altLang="en-US" sz="4000" i="1" dirty="0"/>
          </a:p>
        </p:txBody>
      </p:sp>
      <p:pic>
        <p:nvPicPr>
          <p:cNvPr id="1026" name="Picture 2" descr="C:\Documents and Settings\takayuki\デスクトップ\von der Linden+07\clu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0626" y="1267544"/>
            <a:ext cx="5600700" cy="5257800"/>
          </a:xfrm>
          <a:prstGeom prst="rect">
            <a:avLst/>
          </a:prstGeom>
          <a:noFill/>
        </p:spPr>
      </p:pic>
      <p:cxnSp>
        <p:nvCxnSpPr>
          <p:cNvPr id="6" name="直線矢印コネクタ 5"/>
          <p:cNvCxnSpPr>
            <a:stCxn id="9" idx="1"/>
          </p:cNvCxnSpPr>
          <p:nvPr/>
        </p:nvCxnSpPr>
        <p:spPr>
          <a:xfrm flipH="1" flipV="1">
            <a:off x="3575713" y="3821373"/>
            <a:ext cx="1716367" cy="1361073"/>
          </a:xfrm>
          <a:prstGeom prst="straightConnector1">
            <a:avLst/>
          </a:prstGeom>
          <a:ln w="254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5292080" y="4859280"/>
            <a:ext cx="3829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BCGs</a:t>
            </a:r>
            <a:r>
              <a:rPr lang="ja-JP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ja-JP" b="1" dirty="0" smtClean="0">
                <a:solidFill>
                  <a:srgbClr val="FF0000"/>
                </a:solidFill>
              </a:rPr>
              <a:t>are </a:t>
            </a:r>
            <a:r>
              <a:rPr kumimoji="1" lang="en-US" altLang="ja-JP" b="1" dirty="0" smtClean="0">
                <a:solidFill>
                  <a:srgbClr val="FF0000"/>
                </a:solidFill>
              </a:rPr>
              <a:t>massive end galaxies.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BCGs locate at/near the cluster center.</a:t>
            </a:r>
            <a:endParaRPr kumimoji="1" lang="en-US" altLang="ja-JP" b="1" dirty="0" smtClean="0">
              <a:solidFill>
                <a:srgbClr val="FF0000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2195736" y="2420888"/>
            <a:ext cx="144016" cy="576064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2555776" y="5229200"/>
            <a:ext cx="720080" cy="0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4932040" y="2852936"/>
            <a:ext cx="504056" cy="216024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4932040" y="3429000"/>
            <a:ext cx="360040" cy="288032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 flipV="1">
            <a:off x="2195736" y="3068960"/>
            <a:ext cx="648072" cy="288032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2915816" y="4077072"/>
            <a:ext cx="360040" cy="360040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5580112" y="3212976"/>
            <a:ext cx="72008" cy="360040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 flipV="1">
            <a:off x="4355976" y="4941168"/>
            <a:ext cx="72008" cy="432048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/>
          <p:cNvCxnSpPr/>
          <p:nvPr/>
        </p:nvCxnSpPr>
        <p:spPr>
          <a:xfrm flipV="1">
            <a:off x="3563888" y="4509120"/>
            <a:ext cx="360040" cy="360040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 flipV="1">
            <a:off x="3275856" y="2996952"/>
            <a:ext cx="360040" cy="360040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 flipH="1">
            <a:off x="2915816" y="3140968"/>
            <a:ext cx="144016" cy="432048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3851920" y="5517232"/>
            <a:ext cx="216024" cy="144016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3707904" y="3429000"/>
            <a:ext cx="432048" cy="144016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 flipH="1">
            <a:off x="4499992" y="3212976"/>
            <a:ext cx="576064" cy="144016"/>
          </a:xfrm>
          <a:prstGeom prst="straightConnector1">
            <a:avLst/>
          </a:prstGeom>
          <a:ln w="25400">
            <a:solidFill>
              <a:srgbClr val="FF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グループ化 24"/>
          <p:cNvGrpSpPr/>
          <p:nvPr/>
        </p:nvGrpSpPr>
        <p:grpSpPr>
          <a:xfrm>
            <a:off x="6876256" y="2636912"/>
            <a:ext cx="1944978" cy="523220"/>
            <a:chOff x="6800480" y="1718224"/>
            <a:chExt cx="1944978" cy="523220"/>
          </a:xfrm>
        </p:grpSpPr>
        <p:sp>
          <p:nvSpPr>
            <p:cNvPr id="48" name="テキスト ボックス 47"/>
            <p:cNvSpPr txBox="1"/>
            <p:nvPr/>
          </p:nvSpPr>
          <p:spPr>
            <a:xfrm>
              <a:off x="6989208" y="1718224"/>
              <a:ext cx="17562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800" dirty="0" smtClean="0">
                  <a:solidFill>
                    <a:srgbClr val="FF6600"/>
                  </a:solidFill>
                </a:rPr>
                <a:t>の分散</a:t>
              </a:r>
              <a:r>
                <a:rPr lang="en-US" altLang="ja-JP" sz="2800" dirty="0" err="1" smtClean="0">
                  <a:solidFill>
                    <a:srgbClr val="FF6600"/>
                  </a:solidFill>
                </a:rPr>
                <a:t>σ</a:t>
              </a:r>
              <a:r>
                <a:rPr lang="en-US" altLang="ja-JP" sz="2800" i="1" baseline="-25000" dirty="0" err="1" smtClean="0">
                  <a:solidFill>
                    <a:srgbClr val="FF6600"/>
                  </a:solidFill>
                </a:rPr>
                <a:t>v,cl</a:t>
              </a:r>
              <a:endParaRPr kumimoji="1" lang="en-US" altLang="ja-JP" sz="2800" i="1" baseline="-25000" dirty="0" smtClean="0">
                <a:solidFill>
                  <a:srgbClr val="FF6600"/>
                </a:solidFill>
              </a:endParaRPr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V="1">
              <a:off x="6800480" y="1827408"/>
              <a:ext cx="216024" cy="28803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6-4. Fundamental Plane (CS1s)</a:t>
            </a:r>
            <a:endParaRPr kumimoji="1" lang="ja-JP" altLang="en-US" sz="4000" i="1" dirty="0"/>
          </a:p>
        </p:txBody>
      </p:sp>
      <p:pic>
        <p:nvPicPr>
          <p:cNvPr id="4" name="図 3" descr="fig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4774" y="1196752"/>
            <a:ext cx="4904762" cy="4771429"/>
          </a:xfrm>
          <a:prstGeom prst="rect">
            <a:avLst/>
          </a:prstGeom>
        </p:spPr>
      </p:pic>
      <p:sp>
        <p:nvSpPr>
          <p:cNvPr id="6" name="円/楕円 5"/>
          <p:cNvSpPr/>
          <p:nvPr/>
        </p:nvSpPr>
        <p:spPr>
          <a:xfrm>
            <a:off x="3388646" y="3378696"/>
            <a:ext cx="1562472" cy="1994520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360" y="6005959"/>
            <a:ext cx="8879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smtClean="0"/>
              <a:t>BCGs with s</a:t>
            </a:r>
            <a:r>
              <a:rPr kumimoji="1" lang="en-US" altLang="ja-JP" sz="2800" dirty="0" smtClean="0"/>
              <a:t>mall R</a:t>
            </a:r>
            <a:r>
              <a:rPr kumimoji="1" lang="en-US" altLang="ja-JP" sz="2800" baseline="-25000" dirty="0" smtClean="0"/>
              <a:t>50</a:t>
            </a:r>
            <a:r>
              <a:rPr kumimoji="1" lang="en-US" altLang="ja-JP" sz="2800" dirty="0" smtClean="0"/>
              <a:t>/high μ/high σ</a:t>
            </a:r>
            <a:r>
              <a:rPr kumimoji="1" lang="en-US" altLang="ja-JP" sz="2800" baseline="-25000" dirty="0" smtClean="0"/>
              <a:t>*</a:t>
            </a:r>
            <a:r>
              <a:rPr kumimoji="1" lang="en-US" altLang="ja-JP" sz="2800" dirty="0" smtClean="0"/>
              <a:t> deviate from generic FP.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01701" y="1381712"/>
            <a:ext cx="95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Non-BCG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BCG</a:t>
            </a:r>
            <a:endParaRPr lang="en-US" altLang="ja-JP" sz="16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4248" y="3645024"/>
            <a:ext cx="17647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 err="1" smtClean="0">
                <a:solidFill>
                  <a:srgbClr val="FF0000"/>
                </a:solidFill>
              </a:rPr>
              <a:t>a</a:t>
            </a:r>
            <a:r>
              <a:rPr lang="en-US" altLang="ja-JP" sz="2800" i="1" baseline="-25000" dirty="0" err="1" smtClean="0">
                <a:solidFill>
                  <a:srgbClr val="FF0000"/>
                </a:solidFill>
              </a:rPr>
              <a:t>BCGs</a:t>
            </a:r>
            <a:r>
              <a:rPr lang="en-US" altLang="ja-JP" sz="2800" dirty="0" smtClean="0">
                <a:solidFill>
                  <a:srgbClr val="FF0000"/>
                </a:solidFill>
              </a:rPr>
              <a:t>=1.96</a:t>
            </a:r>
          </a:p>
          <a:p>
            <a:r>
              <a:rPr lang="en-US" altLang="ja-JP" sz="2800" dirty="0" smtClean="0"/>
              <a:t>a</a:t>
            </a:r>
            <a:r>
              <a:rPr lang="en-US" altLang="ja-JP" sz="2800" i="1" baseline="-25000" dirty="0" smtClean="0"/>
              <a:t>CS1s</a:t>
            </a:r>
            <a:r>
              <a:rPr lang="en-US" altLang="ja-JP" sz="2800" dirty="0" smtClean="0"/>
              <a:t>=1.61 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6-4. Fundamental Plane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2" y="1255595"/>
            <a:ext cx="8652681" cy="503602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Generic </a:t>
            </a:r>
            <a:r>
              <a:rPr kumimoji="1" lang="en-US" altLang="ja-JP" sz="2800" dirty="0" smtClean="0"/>
              <a:t>FP relation is</a:t>
            </a:r>
          </a:p>
          <a:p>
            <a:endParaRPr lang="en-US" altLang="ja-JP" sz="2800" dirty="0" smtClean="0"/>
          </a:p>
          <a:p>
            <a:pPr>
              <a:buNone/>
            </a:pPr>
            <a:r>
              <a:rPr lang="en-US" altLang="ja-JP" sz="2800" dirty="0" smtClean="0"/>
              <a:t>	where 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a~1.2-1.6, b~0.8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Theoretical(from virial theorem) FP is</a:t>
            </a:r>
          </a:p>
          <a:p>
            <a:endParaRPr kumimoji="1" lang="en-US" altLang="ja-JP" sz="2800" dirty="0" smtClean="0"/>
          </a:p>
          <a:p>
            <a:pPr>
              <a:buNone/>
            </a:pPr>
            <a:endParaRPr lang="en-US" altLang="ja-JP" sz="2800" dirty="0" smtClean="0"/>
          </a:p>
          <a:p>
            <a:endParaRPr kumimoji="1" lang="en-US" altLang="ja-JP" sz="2800" dirty="0" smtClean="0"/>
          </a:p>
          <a:p>
            <a:endParaRPr lang="en-US" altLang="ja-JP" sz="2800" dirty="0" smtClean="0"/>
          </a:p>
          <a:p>
            <a:pPr>
              <a:buNone/>
            </a:pPr>
            <a:r>
              <a:rPr kumimoji="1" lang="en-US" altLang="ja-JP" sz="2800" dirty="0" smtClean="0"/>
              <a:t>	So, </a:t>
            </a:r>
            <a:r>
              <a:rPr kumimoji="1" lang="en-US" altLang="ja-JP" sz="2800" b="1" dirty="0" smtClean="0">
                <a:solidFill>
                  <a:srgbClr val="FF6600"/>
                </a:solidFill>
              </a:rPr>
              <a:t>a=2, b=1</a:t>
            </a:r>
            <a:r>
              <a:rPr lang="en-US" altLang="ja-JP" sz="2800" dirty="0" smtClean="0"/>
              <a:t>. (If c</a:t>
            </a:r>
            <a:r>
              <a:rPr lang="en-US" altLang="ja-JP" sz="2800" baseline="-25000" dirty="0" smtClean="0"/>
              <a:t>1</a:t>
            </a:r>
            <a:r>
              <a:rPr lang="en-US" altLang="ja-JP" sz="2800" dirty="0" smtClean="0"/>
              <a:t>, c</a:t>
            </a:r>
            <a:r>
              <a:rPr lang="en-US" altLang="ja-JP" sz="2800" baseline="-25000" dirty="0" smtClean="0"/>
              <a:t>2</a:t>
            </a:r>
            <a:r>
              <a:rPr lang="en-US" altLang="ja-JP" sz="2800" dirty="0" smtClean="0"/>
              <a:t>, M</a:t>
            </a:r>
            <a:r>
              <a:rPr lang="en-US" altLang="ja-JP" sz="2800" baseline="-25000" dirty="0" smtClean="0"/>
              <a:t>*</a:t>
            </a:r>
            <a:r>
              <a:rPr lang="en-US" altLang="ja-JP" sz="2800" dirty="0" smtClean="0"/>
              <a:t>, M</a:t>
            </a:r>
            <a:r>
              <a:rPr lang="en-US" altLang="ja-JP" sz="2800" i="1" baseline="-25000" dirty="0" smtClean="0"/>
              <a:t>dyn,50</a:t>
            </a:r>
            <a:r>
              <a:rPr lang="en-US" altLang="ja-JP" sz="2800" dirty="0" smtClean="0"/>
              <a:t> are const)</a:t>
            </a:r>
            <a:endParaRPr kumimoji="1" lang="en-US" altLang="ja-JP" sz="2800" dirty="0" smtClean="0"/>
          </a:p>
        </p:txBody>
      </p:sp>
      <p:pic>
        <p:nvPicPr>
          <p:cNvPr id="4" name="図 3" descr="form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2076" y="1690928"/>
            <a:ext cx="7047620" cy="695238"/>
          </a:xfrm>
          <a:prstGeom prst="rect">
            <a:avLst/>
          </a:prstGeom>
        </p:spPr>
      </p:pic>
      <p:pic>
        <p:nvPicPr>
          <p:cNvPr id="5" name="図 4" descr="form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8693" y="3865891"/>
            <a:ext cx="7085715" cy="723810"/>
          </a:xfrm>
          <a:prstGeom prst="rect">
            <a:avLst/>
          </a:prstGeom>
        </p:spPr>
      </p:pic>
      <p:pic>
        <p:nvPicPr>
          <p:cNvPr id="7" name="図 6" descr="form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53294" y="4445685"/>
            <a:ext cx="7104762" cy="876191"/>
          </a:xfrm>
          <a:prstGeom prst="rect">
            <a:avLst/>
          </a:prstGeom>
        </p:spPr>
      </p:pic>
      <p:pic>
        <p:nvPicPr>
          <p:cNvPr id="8" name="図 7" descr="form5.png"/>
          <p:cNvPicPr>
            <a:picLocks noChangeAspect="1"/>
          </p:cNvPicPr>
          <p:nvPr/>
        </p:nvPicPr>
        <p:blipFill>
          <a:blip r:embed="rId5" cstate="print"/>
          <a:srcRect t="7837" b="16297"/>
          <a:stretch>
            <a:fillRect/>
          </a:stretch>
        </p:blipFill>
        <p:spPr>
          <a:xfrm>
            <a:off x="1160328" y="3216744"/>
            <a:ext cx="7104762" cy="736980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2483768" y="4495472"/>
            <a:ext cx="1105593" cy="792088"/>
          </a:xfrm>
          <a:prstGeom prst="roundRect">
            <a:avLst>
              <a:gd name="adj" fmla="val 271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角丸四角形 25"/>
          <p:cNvSpPr/>
          <p:nvPr/>
        </p:nvSpPr>
        <p:spPr>
          <a:xfrm>
            <a:off x="2226800" y="5934208"/>
            <a:ext cx="4680520" cy="792088"/>
          </a:xfrm>
          <a:prstGeom prst="roundRect">
            <a:avLst>
              <a:gd name="adj" fmla="val 2711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i="1" dirty="0" smtClean="0">
                <a:solidFill>
                  <a:schemeClr val="tx1"/>
                </a:solidFill>
              </a:rPr>
              <a:t>This pre-factor varies for different ETGs?</a:t>
            </a:r>
          </a:p>
          <a:p>
            <a:pPr algn="ctr"/>
            <a:r>
              <a:rPr lang="en-US" altLang="ja-JP" sz="2000" i="1" dirty="0" smtClean="0">
                <a:solidFill>
                  <a:schemeClr val="tx1"/>
                </a:solidFill>
              </a:rPr>
              <a:t>(the ‘tilt’ of the FP) </a:t>
            </a:r>
            <a:endParaRPr lang="ja-JP" altLang="en-US" sz="2000" i="1" dirty="0" smtClean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364088" y="103763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i="1" dirty="0" smtClean="0"/>
              <a:t>μ</a:t>
            </a:r>
            <a:r>
              <a:rPr kumimoji="1" lang="en-US" altLang="ja-JP" sz="2000" i="1" baseline="-25000" dirty="0" smtClean="0"/>
              <a:t>e</a:t>
            </a:r>
            <a:r>
              <a:rPr kumimoji="1" lang="en-US" altLang="ja-JP" sz="2000" i="1" dirty="0" smtClean="0"/>
              <a:t>-R</a:t>
            </a:r>
            <a:r>
              <a:rPr kumimoji="1" lang="en-US" altLang="ja-JP" sz="2000" i="1" baseline="-25000" dirty="0" smtClean="0"/>
              <a:t>e</a:t>
            </a:r>
            <a:r>
              <a:rPr kumimoji="1" lang="en-US" altLang="ja-JP" sz="2000" i="1" dirty="0" smtClean="0"/>
              <a:t>: </a:t>
            </a:r>
            <a:r>
              <a:rPr kumimoji="1" lang="en-US" altLang="ja-JP" sz="2000" i="1" dirty="0" err="1" smtClean="0"/>
              <a:t>Kormendy</a:t>
            </a:r>
            <a:r>
              <a:rPr kumimoji="1" lang="en-US" altLang="ja-JP" sz="2000" i="1" dirty="0" smtClean="0"/>
              <a:t> relation.</a:t>
            </a:r>
          </a:p>
          <a:p>
            <a:pPr algn="ctr"/>
            <a:r>
              <a:rPr kumimoji="1" lang="en-US" altLang="ja-JP" sz="2000" i="1" dirty="0" smtClean="0"/>
              <a:t>L(R</a:t>
            </a:r>
            <a:r>
              <a:rPr kumimoji="1" lang="en-US" altLang="ja-JP" sz="2000" i="1" baseline="-25000" dirty="0" smtClean="0"/>
              <a:t>e</a:t>
            </a:r>
            <a:r>
              <a:rPr kumimoji="1" lang="en-US" altLang="ja-JP" sz="2000" i="1" dirty="0" smtClean="0"/>
              <a:t>,I</a:t>
            </a:r>
            <a:r>
              <a:rPr kumimoji="1" lang="en-US" altLang="ja-JP" sz="2000" i="1" baseline="-25000" dirty="0" smtClean="0"/>
              <a:t>e</a:t>
            </a:r>
            <a:r>
              <a:rPr kumimoji="1" lang="en-US" altLang="ja-JP" sz="2000" i="1" dirty="0" smtClean="0"/>
              <a:t>)-σ</a:t>
            </a:r>
            <a:r>
              <a:rPr kumimoji="1" lang="en-US" altLang="ja-JP" sz="2000" i="1" baseline="-25000" dirty="0" smtClean="0"/>
              <a:t>v</a:t>
            </a:r>
            <a:r>
              <a:rPr kumimoji="1" lang="en-US" altLang="ja-JP" sz="2000" i="1" dirty="0" smtClean="0"/>
              <a:t>: Faber-</a:t>
            </a:r>
            <a:r>
              <a:rPr lang="en-US" altLang="ja-JP" sz="2000" i="1" dirty="0" smtClean="0"/>
              <a:t>J</a:t>
            </a:r>
            <a:r>
              <a:rPr kumimoji="1" lang="en-US" altLang="ja-JP" sz="2000" i="1" dirty="0" smtClean="0"/>
              <a:t>ackson </a:t>
            </a:r>
            <a:r>
              <a:rPr kumimoji="1" lang="en-US" altLang="ja-JP" sz="2000" i="1" dirty="0" smtClean="0"/>
              <a:t>relation</a:t>
            </a:r>
            <a:r>
              <a:rPr kumimoji="1" lang="en-US" altLang="ja-JP" sz="2000" i="1" dirty="0" smtClean="0"/>
              <a:t>.</a:t>
            </a:r>
            <a:endParaRPr kumimoji="1" lang="ja-JP" altLang="en-US" sz="2000" i="1" dirty="0"/>
          </a:p>
        </p:txBody>
      </p:sp>
      <p:cxnSp>
        <p:nvCxnSpPr>
          <p:cNvPr id="40" name="直線矢印コネクタ 39"/>
          <p:cNvCxnSpPr>
            <a:endCxn id="38" idx="1"/>
          </p:cNvCxnSpPr>
          <p:nvPr/>
        </p:nvCxnSpPr>
        <p:spPr>
          <a:xfrm flipV="1">
            <a:off x="2961564" y="1391577"/>
            <a:ext cx="2402524" cy="6009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右中かっこ 15"/>
          <p:cNvSpPr/>
          <p:nvPr/>
        </p:nvSpPr>
        <p:spPr>
          <a:xfrm flipH="1">
            <a:off x="921227" y="3449668"/>
            <a:ext cx="208037" cy="864096"/>
          </a:xfrm>
          <a:prstGeom prst="rightBrace">
            <a:avLst>
              <a:gd name="adj1" fmla="val 60714"/>
              <a:gd name="adj2" fmla="val 50000"/>
            </a:avLst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右カーブ矢印 16"/>
          <p:cNvSpPr/>
          <p:nvPr/>
        </p:nvSpPr>
        <p:spPr>
          <a:xfrm>
            <a:off x="409712" y="3706636"/>
            <a:ext cx="407992" cy="1387464"/>
          </a:xfrm>
          <a:prstGeom prst="curvedRightArrow">
            <a:avLst>
              <a:gd name="adj1" fmla="val 63597"/>
              <a:gd name="adj2" fmla="val 106969"/>
              <a:gd name="adj3" fmla="val 55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>
            <a:stCxn id="13" idx="2"/>
            <a:endCxn id="26" idx="0"/>
          </p:cNvCxnSpPr>
          <p:nvPr/>
        </p:nvCxnSpPr>
        <p:spPr>
          <a:xfrm>
            <a:off x="3036565" y="5287560"/>
            <a:ext cx="1530495" cy="646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グループ化 22"/>
          <p:cNvGrpSpPr/>
          <p:nvPr/>
        </p:nvGrpSpPr>
        <p:grpSpPr>
          <a:xfrm>
            <a:off x="1881002" y="390376"/>
            <a:ext cx="5787342" cy="4780953"/>
            <a:chOff x="395536" y="1484784"/>
            <a:chExt cx="5787342" cy="4780953"/>
          </a:xfrm>
        </p:grpSpPr>
        <p:pic>
          <p:nvPicPr>
            <p:cNvPr id="7" name="図 6" descr="fig15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5536" y="1484784"/>
              <a:ext cx="4895238" cy="4780953"/>
            </a:xfrm>
            <a:prstGeom prst="rect">
              <a:avLst/>
            </a:prstGeom>
          </p:spPr>
        </p:pic>
        <p:sp>
          <p:nvSpPr>
            <p:cNvPr id="17" name="テキスト ボックス 16"/>
            <p:cNvSpPr txBox="1"/>
            <p:nvPr/>
          </p:nvSpPr>
          <p:spPr>
            <a:xfrm>
              <a:off x="3923928" y="1772816"/>
              <a:ext cx="957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Non-BCG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BCG</a:t>
              </a:r>
              <a:endParaRPr lang="en-US" altLang="ja-JP" sz="1600" dirty="0" smtClean="0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763688" y="2298358"/>
              <a:ext cx="10919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Generic FP</a:t>
              </a: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475656" y="4890646"/>
              <a:ext cx="7891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BCG FP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3395192" y="3104734"/>
              <a:ext cx="27876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Theoretical  FP expects const.</a:t>
              </a: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899592" y="5142564"/>
            <a:ext cx="77942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Large difference </a:t>
            </a:r>
            <a:r>
              <a:rPr lang="en-US" altLang="ja-JP" sz="2400" dirty="0" smtClean="0"/>
              <a:t>at</a:t>
            </a:r>
            <a:r>
              <a:rPr kumimoji="1" lang="en-US" altLang="ja-JP" sz="2400" dirty="0" smtClean="0"/>
              <a:t> low-M</a:t>
            </a:r>
            <a:r>
              <a:rPr kumimoji="1" lang="en-US" altLang="ja-JP" sz="2400" baseline="-25000" dirty="0" smtClean="0"/>
              <a:t>*</a:t>
            </a:r>
            <a:r>
              <a:rPr kumimoji="1" lang="en-US" altLang="ja-JP" sz="2400" dirty="0" smtClean="0"/>
              <a:t>:</a:t>
            </a:r>
          </a:p>
          <a:p>
            <a:r>
              <a:rPr lang="ja-JP" altLang="en-US" sz="2400" dirty="0" smtClean="0"/>
              <a:t>→ </a:t>
            </a:r>
            <a:r>
              <a:rPr lang="en-US" altLang="ja-JP" sz="2400" dirty="0" smtClean="0"/>
              <a:t>BCG FP is different from generic FP especially at low-M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.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Smaller pre-factor variation in BCG FP:</a:t>
            </a:r>
            <a:endParaRPr lang="en-US" altLang="ja-JP" sz="2400" dirty="0" smtClean="0"/>
          </a:p>
          <a:p>
            <a:r>
              <a:rPr lang="ja-JP" altLang="en-US" sz="2400" dirty="0" smtClean="0"/>
              <a:t>→ </a:t>
            </a:r>
            <a:r>
              <a:rPr lang="en-US" altLang="ja-JP" sz="2400" dirty="0" smtClean="0"/>
              <a:t>BCG FP is more close to theoretical FP.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98600" y="4221088"/>
            <a:ext cx="1863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dirty="0" smtClean="0"/>
              <a:t>注</a:t>
            </a:r>
            <a:r>
              <a:rPr kumimoji="1" lang="en-US" altLang="ja-JP" dirty="0" smtClean="0"/>
              <a:t>) </a:t>
            </a:r>
            <a:r>
              <a:rPr kumimoji="1" lang="ja-JP" altLang="en-US" dirty="0" smtClean="0"/>
              <a:t>パワポフィット</a:t>
            </a:r>
            <a:endParaRPr kumimoji="1" lang="ja-JP" altLang="en-US" dirty="0"/>
          </a:p>
        </p:txBody>
      </p:sp>
      <p:sp>
        <p:nvSpPr>
          <p:cNvPr id="24" name="フリーフォーム 23"/>
          <p:cNvSpPr/>
          <p:nvPr/>
        </p:nvSpPr>
        <p:spPr>
          <a:xfrm>
            <a:off x="2770496" y="2906973"/>
            <a:ext cx="3439235" cy="532263"/>
          </a:xfrm>
          <a:custGeom>
            <a:avLst/>
            <a:gdLst>
              <a:gd name="connsiteX0" fmla="*/ 3439235 w 3439235"/>
              <a:gd name="connsiteY0" fmla="*/ 532263 h 532263"/>
              <a:gd name="connsiteX1" fmla="*/ 0 w 3439235"/>
              <a:gd name="connsiteY1" fmla="*/ 0 h 532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39235" h="532263">
                <a:moveTo>
                  <a:pt x="3439235" y="53226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フリーフォーム 25"/>
          <p:cNvSpPr/>
          <p:nvPr/>
        </p:nvSpPr>
        <p:spPr>
          <a:xfrm>
            <a:off x="2811439" y="1678675"/>
            <a:ext cx="3384645" cy="1719618"/>
          </a:xfrm>
          <a:custGeom>
            <a:avLst/>
            <a:gdLst>
              <a:gd name="connsiteX0" fmla="*/ 3384645 w 3384645"/>
              <a:gd name="connsiteY0" fmla="*/ 1719618 h 1719618"/>
              <a:gd name="connsiteX1" fmla="*/ 0 w 3384645"/>
              <a:gd name="connsiteY1" fmla="*/ 0 h 1719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645" h="1719618">
                <a:moveTo>
                  <a:pt x="3384645" y="1719618"/>
                </a:move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6-5. Faber-Jackson relation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2" y="1255595"/>
            <a:ext cx="8652681" cy="5036024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Generic/theoretical </a:t>
            </a:r>
            <a:r>
              <a:rPr kumimoji="1" lang="en-US" altLang="ja-JP" sz="2800" dirty="0" smtClean="0"/>
              <a:t>FJ relation</a:t>
            </a:r>
            <a:r>
              <a:rPr lang="en-US" altLang="ja-JP" sz="2800" dirty="0" smtClean="0"/>
              <a:t>(L</a:t>
            </a:r>
            <a:r>
              <a:rPr lang="ja-JP" altLang="en-US" sz="2800" dirty="0" smtClean="0"/>
              <a:t>∝</a:t>
            </a:r>
            <a:r>
              <a:rPr lang="en-US" altLang="ja-JP" sz="2800" dirty="0" smtClean="0"/>
              <a:t>σ</a:t>
            </a:r>
            <a:r>
              <a:rPr lang="en-US" altLang="ja-JP" sz="2800" i="1" baseline="-25000" dirty="0" smtClean="0"/>
              <a:t>v</a:t>
            </a:r>
            <a:r>
              <a:rPr lang="en-US" altLang="ja-JP" sz="2800" baseline="30000" dirty="0" smtClean="0"/>
              <a:t>β</a:t>
            </a:r>
            <a:r>
              <a:rPr lang="en-US" altLang="ja-JP" sz="2800" dirty="0" smtClean="0"/>
              <a:t>) is</a:t>
            </a:r>
            <a:r>
              <a:rPr lang="ja-JP" altLang="en-US" sz="2800" dirty="0" smtClean="0"/>
              <a:t> </a:t>
            </a:r>
            <a:r>
              <a:rPr lang="en-US" altLang="ja-JP" sz="2800" dirty="0" smtClean="0">
                <a:solidFill>
                  <a:srgbClr val="FF6600"/>
                </a:solidFill>
              </a:rPr>
              <a:t>β</a:t>
            </a:r>
            <a:r>
              <a:rPr lang="en-US" altLang="ja-JP" sz="2800" b="1" dirty="0" smtClean="0">
                <a:solidFill>
                  <a:srgbClr val="FF6600"/>
                </a:solidFill>
              </a:rPr>
              <a:t>~4/=4</a:t>
            </a:r>
            <a:r>
              <a:rPr lang="en-US" altLang="ja-JP" sz="2800" dirty="0" smtClean="0"/>
              <a:t>.</a:t>
            </a:r>
          </a:p>
        </p:txBody>
      </p:sp>
      <p:pic>
        <p:nvPicPr>
          <p:cNvPr id="16" name="図 15" descr="fig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968" y="1943677"/>
            <a:ext cx="4780953" cy="468571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3907368" y="3920472"/>
            <a:ext cx="95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Non-BCG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BCG</a:t>
            </a:r>
            <a:endParaRPr lang="en-US" altLang="ja-JP" sz="1600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39298" y="1916832"/>
            <a:ext cx="25303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For this sample,</a:t>
            </a:r>
          </a:p>
          <a:p>
            <a:pPr algn="ctr"/>
            <a:r>
              <a:rPr lang="en-US" altLang="ja-JP" sz="2400" dirty="0" smtClean="0"/>
              <a:t>β=3.93(non-BCGs),</a:t>
            </a:r>
          </a:p>
          <a:p>
            <a:pPr algn="ctr"/>
            <a:r>
              <a:rPr lang="en-US" altLang="ja-JP" sz="2400" dirty="0" smtClean="0"/>
              <a:t>β=5.32(</a:t>
            </a:r>
            <a:r>
              <a:rPr lang="en-US" altLang="ja-JP" sz="2400" dirty="0" smtClean="0">
                <a:solidFill>
                  <a:srgbClr val="FF0000"/>
                </a:solidFill>
              </a:rPr>
              <a:t>BCGs</a:t>
            </a:r>
            <a:r>
              <a:rPr lang="en-US" altLang="ja-JP" sz="2400" dirty="0" smtClean="0"/>
              <a:t>).</a:t>
            </a:r>
          </a:p>
        </p:txBody>
      </p:sp>
      <p:sp>
        <p:nvSpPr>
          <p:cNvPr id="9" name="円/楕円 8"/>
          <p:cNvSpPr/>
          <p:nvPr/>
        </p:nvSpPr>
        <p:spPr>
          <a:xfrm>
            <a:off x="7394622" y="5733256"/>
            <a:ext cx="1511506" cy="977493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30000">
                <a:srgbClr val="FF6600"/>
              </a:gs>
              <a:gs pos="60000">
                <a:srgbClr val="FFC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148064" y="3097124"/>
            <a:ext cx="372037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In </a:t>
            </a:r>
            <a:r>
              <a:rPr lang="en-US" altLang="ja-JP" sz="2400" dirty="0" err="1" smtClean="0"/>
              <a:t>dissipationless</a:t>
            </a:r>
            <a:r>
              <a:rPr lang="en-US" altLang="ja-JP" sz="2400" dirty="0" smtClean="0"/>
              <a:t> merger</a:t>
            </a:r>
          </a:p>
          <a:p>
            <a:pPr algn="ctr"/>
            <a:r>
              <a:rPr lang="en-US" altLang="ja-JP" sz="2400" dirty="0" smtClean="0"/>
              <a:t>(Boylan-Kolchin+2006),</a:t>
            </a:r>
          </a:p>
          <a:p>
            <a:pPr algn="ctr"/>
            <a:r>
              <a:rPr kumimoji="1" lang="en-US" altLang="ja-JP" sz="2400" dirty="0" smtClean="0"/>
              <a:t>β increases with eccentricity</a:t>
            </a:r>
          </a:p>
          <a:p>
            <a:pPr algn="ctr"/>
            <a:r>
              <a:rPr kumimoji="1" lang="en-US" altLang="ja-JP" sz="2400" dirty="0" smtClean="0"/>
              <a:t>of the merger orbit.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383244" y="5517232"/>
            <a:ext cx="692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/>
              <a:t>BCG</a:t>
            </a:r>
            <a:endParaRPr kumimoji="1" lang="ja-JP" altLang="en-US" b="1" dirty="0"/>
          </a:p>
        </p:txBody>
      </p:sp>
      <p:sp>
        <p:nvSpPr>
          <p:cNvPr id="13" name="円/楕円 12"/>
          <p:cNvSpPr/>
          <p:nvPr/>
        </p:nvSpPr>
        <p:spPr>
          <a:xfrm>
            <a:off x="6080400" y="5085184"/>
            <a:ext cx="432047" cy="288032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30000">
                <a:srgbClr val="FFC000"/>
              </a:gs>
              <a:gs pos="70000">
                <a:srgbClr val="92D05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7378241" y="4991311"/>
            <a:ext cx="432047" cy="288032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30000">
                <a:srgbClr val="FFC000"/>
              </a:gs>
              <a:gs pos="70000">
                <a:srgbClr val="92D05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円/楕円 18"/>
          <p:cNvSpPr/>
          <p:nvPr/>
        </p:nvSpPr>
        <p:spPr>
          <a:xfrm>
            <a:off x="5868144" y="6250960"/>
            <a:ext cx="432047" cy="288032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30000">
                <a:srgbClr val="FFC000"/>
              </a:gs>
              <a:gs pos="70000">
                <a:srgbClr val="92D05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6291618" y="5240740"/>
            <a:ext cx="1842448" cy="92804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6086901" y="6064155"/>
            <a:ext cx="2654490" cy="336645"/>
          </a:xfrm>
          <a:custGeom>
            <a:avLst/>
            <a:gdLst>
              <a:gd name="connsiteX0" fmla="*/ 0 w 2654490"/>
              <a:gd name="connsiteY0" fmla="*/ 336645 h 336645"/>
              <a:gd name="connsiteX1" fmla="*/ 2183642 w 2654490"/>
              <a:gd name="connsiteY1" fmla="*/ 241111 h 336645"/>
              <a:gd name="connsiteX2" fmla="*/ 2497541 w 2654490"/>
              <a:gd name="connsiteY2" fmla="*/ 22746 h 336645"/>
              <a:gd name="connsiteX3" fmla="*/ 1241947 w 2654490"/>
              <a:gd name="connsiteY3" fmla="*/ 104633 h 336645"/>
              <a:gd name="connsiteX4" fmla="*/ 2006221 w 2654490"/>
              <a:gd name="connsiteY4" fmla="*/ 186520 h 33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54490" h="336645">
                <a:moveTo>
                  <a:pt x="0" y="336645"/>
                </a:moveTo>
                <a:cubicBezTo>
                  <a:pt x="883692" y="315036"/>
                  <a:pt x="1767385" y="293428"/>
                  <a:pt x="2183642" y="241111"/>
                </a:cubicBezTo>
                <a:cubicBezTo>
                  <a:pt x="2599899" y="188795"/>
                  <a:pt x="2654490" y="45492"/>
                  <a:pt x="2497541" y="22746"/>
                </a:cubicBezTo>
                <a:cubicBezTo>
                  <a:pt x="2340592" y="0"/>
                  <a:pt x="1323834" y="77337"/>
                  <a:pt x="1241947" y="104633"/>
                </a:cubicBezTo>
                <a:cubicBezTo>
                  <a:pt x="1160060" y="131929"/>
                  <a:pt x="1583140" y="159224"/>
                  <a:pt x="2006221" y="186520"/>
                </a:cubicBez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7588155" y="5158854"/>
            <a:ext cx="989463" cy="1471683"/>
          </a:xfrm>
          <a:custGeom>
            <a:avLst/>
            <a:gdLst>
              <a:gd name="connsiteX0" fmla="*/ 0 w 989463"/>
              <a:gd name="connsiteY0" fmla="*/ 0 h 1471683"/>
              <a:gd name="connsiteX1" fmla="*/ 887105 w 989463"/>
              <a:gd name="connsiteY1" fmla="*/ 1296537 h 1471683"/>
              <a:gd name="connsiteX2" fmla="*/ 614149 w 989463"/>
              <a:gd name="connsiteY2" fmla="*/ 1050877 h 1471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9463" h="1471683">
                <a:moveTo>
                  <a:pt x="0" y="0"/>
                </a:moveTo>
                <a:cubicBezTo>
                  <a:pt x="392373" y="560695"/>
                  <a:pt x="784747" y="1121391"/>
                  <a:pt x="887105" y="1296537"/>
                </a:cubicBezTo>
                <a:cubicBezTo>
                  <a:pt x="989463" y="1471683"/>
                  <a:pt x="801806" y="1261280"/>
                  <a:pt x="614149" y="1050877"/>
                </a:cubicBezTo>
              </a:path>
            </a:pathLst>
          </a:cu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5364088" y="55172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members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7-1</a:t>
            </a:r>
            <a:r>
              <a:rPr kumimoji="1" lang="en-US" altLang="ja-JP" sz="4000" i="1" dirty="0" smtClean="0"/>
              <a:t>. Star formation history (CS1s)</a:t>
            </a:r>
            <a:endParaRPr kumimoji="1" lang="ja-JP" altLang="en-US" sz="4000" i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51520" y="1412776"/>
            <a:ext cx="5025548" cy="4973996"/>
            <a:chOff x="755576" y="1412776"/>
            <a:chExt cx="5025548" cy="4973996"/>
          </a:xfrm>
        </p:grpSpPr>
        <p:pic>
          <p:nvPicPr>
            <p:cNvPr id="4" name="図 3" descr="fig17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600" y="1412776"/>
              <a:ext cx="4809524" cy="4752381"/>
            </a:xfrm>
            <a:prstGeom prst="rect">
              <a:avLst/>
            </a:prstGeom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637088" y="1687160"/>
              <a:ext cx="957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Non-BCG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BCG</a:t>
              </a:r>
              <a:endParaRPr lang="en-US" altLang="ja-JP" sz="1600" dirty="0" smtClean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2728936" y="5863552"/>
              <a:ext cx="1564403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smtClean="0"/>
                <a:t>σ</a:t>
              </a:r>
              <a:r>
                <a:rPr kumimoji="1" lang="en-US" altLang="ja-JP" sz="2800" i="1" baseline="-25000" dirty="0" smtClean="0"/>
                <a:t>v</a:t>
              </a:r>
              <a:r>
                <a:rPr kumimoji="1" lang="en-US" altLang="ja-JP" sz="2800" dirty="0" smtClean="0"/>
                <a:t> [km/s]</a:t>
              </a:r>
              <a:endParaRPr kumimoji="1" lang="ja-JP" altLang="en-US" sz="2800" dirty="0"/>
            </a:p>
          </p:txBody>
        </p:sp>
        <p:sp>
          <p:nvSpPr>
            <p:cNvPr id="7" name="テキスト ボックス 6"/>
            <p:cNvSpPr txBox="1"/>
            <p:nvPr/>
          </p:nvSpPr>
          <p:spPr>
            <a:xfrm rot="16200000">
              <a:off x="174070" y="3368545"/>
              <a:ext cx="1686231" cy="52322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dirty="0" err="1" smtClean="0"/>
                <a:t>Mgb</a:t>
              </a:r>
              <a:r>
                <a:rPr kumimoji="1" lang="en-US" altLang="ja-JP" sz="2800" dirty="0" smtClean="0"/>
                <a:t>/&lt;Fe&gt;</a:t>
              </a:r>
              <a:endParaRPr kumimoji="1" lang="ja-JP" altLang="en-US" sz="2800" dirty="0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272088" y="2795444"/>
            <a:ext cx="37433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Strong correlation between Mg/Fe and σ</a:t>
            </a:r>
            <a:r>
              <a:rPr lang="en-US" altLang="ja-JP" sz="2400" baseline="-25000" dirty="0" smtClean="0"/>
              <a:t>*</a:t>
            </a:r>
            <a:r>
              <a:rPr lang="en-US" altLang="ja-JP" sz="2400" dirty="0" smtClean="0"/>
              <a:t>.</a:t>
            </a:r>
          </a:p>
          <a:p>
            <a:r>
              <a:rPr lang="en-US" altLang="ja-JP" sz="2400" dirty="0" smtClean="0"/>
              <a:t>High</a:t>
            </a:r>
            <a:r>
              <a:rPr kumimoji="1" lang="en-US" altLang="ja-JP" sz="2400" dirty="0" smtClean="0"/>
              <a:t>er Mg/Fe ratio in BCGs.</a:t>
            </a:r>
          </a:p>
          <a:p>
            <a:r>
              <a:rPr lang="ja-JP" altLang="en-US" sz="2400" dirty="0" smtClean="0"/>
              <a:t>→ </a:t>
            </a:r>
            <a:r>
              <a:rPr lang="en-US" altLang="ja-JP" sz="2400" dirty="0" smtClean="0"/>
              <a:t>shorter time-scale SF.</a:t>
            </a:r>
            <a:endParaRPr kumimoji="1" lang="ja-JP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7-2</a:t>
            </a:r>
            <a:r>
              <a:rPr kumimoji="1" lang="en-US" altLang="ja-JP" sz="4000" i="1" dirty="0" smtClean="0"/>
              <a:t>. Star formation in BCGs (CS3s)</a:t>
            </a:r>
            <a:endParaRPr kumimoji="1" lang="ja-JP" altLang="en-US" sz="4000" i="1" dirty="0"/>
          </a:p>
        </p:txBody>
      </p:sp>
      <p:pic>
        <p:nvPicPr>
          <p:cNvPr id="4" name="図 3" descr="fig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4790477" cy="470476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829550" y="5768088"/>
            <a:ext cx="3113289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</a:t>
            </a:r>
            <a:r>
              <a:rPr kumimoji="1" lang="en-US" altLang="ja-JP" sz="2400" i="1" baseline="-25000" dirty="0" smtClean="0"/>
              <a:t>u</a:t>
            </a:r>
            <a:r>
              <a:rPr kumimoji="1" lang="en-US" altLang="ja-JP" sz="2400" dirty="0" smtClean="0"/>
              <a:t>-M</a:t>
            </a:r>
            <a:r>
              <a:rPr kumimoji="1" lang="en-US" altLang="ja-JP" sz="2400" i="1" baseline="-25000" dirty="0" smtClean="0"/>
              <a:t>g</a:t>
            </a:r>
            <a:r>
              <a:rPr kumimoji="1" lang="en-US" altLang="ja-JP" sz="2400" dirty="0" smtClean="0"/>
              <a:t>(~Balmer break)</a:t>
            </a:r>
          </a:p>
          <a:p>
            <a:pPr algn="ctr"/>
            <a:r>
              <a:rPr kumimoji="1" lang="en-US" altLang="ja-JP" sz="2400" dirty="0" smtClean="0"/>
              <a:t>(SP~A, F star~100 </a:t>
            </a:r>
            <a:r>
              <a:rPr kumimoji="1" lang="en-US" altLang="ja-JP" sz="2400" dirty="0" err="1" smtClean="0"/>
              <a:t>Myr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-1336808" y="3242103"/>
            <a:ext cx="42097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/>
              <a:t>Dn</a:t>
            </a:r>
            <a:r>
              <a:rPr kumimoji="1" lang="en-US" altLang="ja-JP" sz="2400" dirty="0" smtClean="0"/>
              <a:t>(4000)(SP~K, M </a:t>
            </a:r>
            <a:r>
              <a:rPr kumimoji="1" lang="en-US" altLang="ja-JP" sz="2400" dirty="0" err="1" smtClean="0"/>
              <a:t>star~few</a:t>
            </a:r>
            <a:r>
              <a:rPr kumimoji="1" lang="en-US" altLang="ja-JP" sz="2400" dirty="0" smtClean="0"/>
              <a:t> </a:t>
            </a:r>
            <a:r>
              <a:rPr kumimoji="1" lang="en-US" altLang="ja-JP" sz="2400" dirty="0" err="1" smtClean="0"/>
              <a:t>Gyr</a:t>
            </a:r>
            <a:r>
              <a:rPr kumimoji="1" lang="en-US" altLang="ja-JP" sz="2400" dirty="0" smtClean="0"/>
              <a:t>)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779912" y="4581128"/>
            <a:ext cx="4914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They don’t find enhanced SF in BCGs.</a:t>
            </a:r>
            <a:endParaRPr kumimoji="1" lang="ja-JP" altLang="en-US" sz="2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382310" y="1548081"/>
            <a:ext cx="957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Non-BCG</a:t>
            </a:r>
          </a:p>
          <a:p>
            <a:r>
              <a:rPr lang="en-US" altLang="ja-JP" sz="1600" b="1" dirty="0" smtClean="0">
                <a:solidFill>
                  <a:srgbClr val="FF0000"/>
                </a:solidFill>
              </a:rPr>
              <a:t>BCG</a:t>
            </a:r>
            <a:endParaRPr lang="en-US" altLang="ja-JP" sz="1600" dirty="0" smtClean="0"/>
          </a:p>
        </p:txBody>
      </p:sp>
      <p:sp>
        <p:nvSpPr>
          <p:cNvPr id="36" name="円弧 35"/>
          <p:cNvSpPr/>
          <p:nvPr/>
        </p:nvSpPr>
        <p:spPr>
          <a:xfrm rot="2046101">
            <a:off x="2356385" y="2348525"/>
            <a:ext cx="1140254" cy="2741488"/>
          </a:xfrm>
          <a:prstGeom prst="arc">
            <a:avLst>
              <a:gd name="adj1" fmla="val 17384576"/>
              <a:gd name="adj2" fmla="val 16281139"/>
            </a:avLst>
          </a:prstGeom>
          <a:ln w="25400">
            <a:solidFill>
              <a:srgbClr val="0066FF"/>
            </a:solidFill>
            <a:prstDash val="dashDot"/>
            <a:headEnd type="arrow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フリーフォーム 38"/>
          <p:cNvSpPr/>
          <p:nvPr/>
        </p:nvSpPr>
        <p:spPr>
          <a:xfrm rot="20775101">
            <a:off x="2147622" y="2887440"/>
            <a:ext cx="1601101" cy="1488327"/>
          </a:xfrm>
          <a:custGeom>
            <a:avLst/>
            <a:gdLst>
              <a:gd name="connsiteX0" fmla="*/ 0 w 1351128"/>
              <a:gd name="connsiteY0" fmla="*/ 1310185 h 1310185"/>
              <a:gd name="connsiteX1" fmla="*/ 736979 w 1351128"/>
              <a:gd name="connsiteY1" fmla="*/ 709684 h 1310185"/>
              <a:gd name="connsiteX2" fmla="*/ 1351128 w 1351128"/>
              <a:gd name="connsiteY2" fmla="*/ 0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1128" h="1310185">
                <a:moveTo>
                  <a:pt x="0" y="1310185"/>
                </a:moveTo>
                <a:cubicBezTo>
                  <a:pt x="255895" y="1119116"/>
                  <a:pt x="511791" y="928048"/>
                  <a:pt x="736979" y="709684"/>
                </a:cubicBezTo>
                <a:cubicBezTo>
                  <a:pt x="962167" y="491320"/>
                  <a:pt x="1156647" y="245660"/>
                  <a:pt x="1351128" y="0"/>
                </a:cubicBezTo>
              </a:path>
            </a:pathLst>
          </a:custGeom>
          <a:ln w="25400">
            <a:solidFill>
              <a:srgbClr val="0066FF"/>
            </a:solidFill>
            <a:prstDash val="dash"/>
            <a:headEnd type="oval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1"/>
          <p:cNvGrpSpPr/>
          <p:nvPr/>
        </p:nvGrpSpPr>
        <p:grpSpPr>
          <a:xfrm>
            <a:off x="395536" y="476672"/>
            <a:ext cx="8140001" cy="6078572"/>
            <a:chOff x="6009063" y="476672"/>
            <a:chExt cx="8140001" cy="6078572"/>
          </a:xfrm>
        </p:grpSpPr>
        <p:pic>
          <p:nvPicPr>
            <p:cNvPr id="6" name="図 5" descr="fig4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9063" y="476672"/>
              <a:ext cx="8140001" cy="6078572"/>
            </a:xfrm>
            <a:prstGeom prst="rect">
              <a:avLst/>
            </a:prstGeom>
          </p:spPr>
        </p:pic>
        <p:sp>
          <p:nvSpPr>
            <p:cNvPr id="9" name="円/楕円 8"/>
            <p:cNvSpPr/>
            <p:nvPr/>
          </p:nvSpPr>
          <p:spPr>
            <a:xfrm>
              <a:off x="9698856" y="2564904"/>
              <a:ext cx="576064" cy="10081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1" name="直線コネクタ 10"/>
            <p:cNvCxnSpPr/>
            <p:nvPr/>
          </p:nvCxnSpPr>
          <p:spPr>
            <a:xfrm>
              <a:off x="8515351" y="5728120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>
              <a:off x="9381680" y="5728688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10001176" y="5727552"/>
              <a:ext cx="0" cy="180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>
              <a:off x="10476656" y="5726984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>
              <a:off x="10865840" y="5728120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>
              <a:off x="11196736" y="5720104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>
              <a:off x="11484768" y="5719536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11730504" y="5718968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/>
            <p:cNvCxnSpPr/>
            <p:nvPr/>
          </p:nvCxnSpPr>
          <p:spPr>
            <a:xfrm>
              <a:off x="11960816" y="5710992"/>
              <a:ext cx="0" cy="180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円/楕円 37"/>
            <p:cNvSpPr/>
            <p:nvPr/>
          </p:nvSpPr>
          <p:spPr>
            <a:xfrm rot="19608554">
              <a:off x="9364283" y="3718203"/>
              <a:ext cx="1008112" cy="72008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8. Emission-line ratio (CS3s)</a:t>
            </a:r>
            <a:endParaRPr kumimoji="1" lang="ja-JP" altLang="en-US" sz="4000" i="1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58167" y="1169456"/>
            <a:ext cx="4961905" cy="4857143"/>
            <a:chOff x="1880408" y="1169456"/>
            <a:chExt cx="4961905" cy="4857143"/>
          </a:xfrm>
        </p:grpSpPr>
        <p:pic>
          <p:nvPicPr>
            <p:cNvPr id="4" name="図 3" descr="fig18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0408" y="1169456"/>
              <a:ext cx="4961905" cy="4857143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2938085" y="4121784"/>
              <a:ext cx="5116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i="1" dirty="0" smtClean="0"/>
                <a:t>SF</a:t>
              </a:r>
              <a:endParaRPr kumimoji="1" lang="ja-JP" altLang="en-US" sz="2800" i="1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528388" y="4787272"/>
              <a:ext cx="787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i="1" dirty="0" smtClean="0"/>
                <a:t>TRO</a:t>
              </a:r>
              <a:endParaRPr kumimoji="1" lang="ja-JP" altLang="en-US" sz="2800" i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5618177" y="2348880"/>
              <a:ext cx="8415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800" i="1" dirty="0" smtClean="0"/>
                <a:t>AGN</a:t>
              </a:r>
              <a:endParaRPr kumimoji="1" lang="ja-JP" altLang="en-US" sz="2800" i="1" dirty="0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546169" y="4797152"/>
              <a:ext cx="9574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1" dirty="0" smtClean="0"/>
                <a:t>Non-BCG</a:t>
              </a:r>
            </a:p>
            <a:p>
              <a:r>
                <a:rPr lang="en-US" altLang="ja-JP" sz="1600" b="1" dirty="0" smtClean="0">
                  <a:solidFill>
                    <a:srgbClr val="FF0000"/>
                  </a:solidFill>
                </a:rPr>
                <a:t>BCG</a:t>
              </a:r>
              <a:endParaRPr lang="en-US" altLang="ja-JP" sz="1600" dirty="0" smtClean="0"/>
            </a:p>
          </p:txBody>
        </p:sp>
      </p:grpSp>
      <p:sp>
        <p:nvSpPr>
          <p:cNvPr id="14" name="テキスト ボックス 13"/>
          <p:cNvSpPr txBox="1"/>
          <p:nvPr/>
        </p:nvSpPr>
        <p:spPr>
          <a:xfrm>
            <a:off x="5515640" y="1296056"/>
            <a:ext cx="31207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 smtClean="0"/>
              <a:t>TOTAL</a:t>
            </a:r>
          </a:p>
          <a:p>
            <a:r>
              <a:rPr kumimoji="1" lang="en-US" altLang="ja-JP" sz="2000" dirty="0" smtClean="0"/>
              <a:t>(30%)119/391 in BCGs</a:t>
            </a:r>
          </a:p>
          <a:p>
            <a:r>
              <a:rPr lang="en-US" altLang="ja-JP" sz="2000" dirty="0" smtClean="0"/>
              <a:t>(40%)472/1173 in non-BCGs</a:t>
            </a:r>
            <a:endParaRPr kumimoji="1" lang="ja-JP" altLang="en-US" sz="2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7752" y="4001575"/>
            <a:ext cx="2861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 smtClean="0"/>
              <a:t>TRO</a:t>
            </a:r>
          </a:p>
          <a:p>
            <a:r>
              <a:rPr kumimoji="1" lang="en-US" altLang="ja-JP" sz="2000" dirty="0" smtClean="0"/>
              <a:t>(24%)29/119 in BCGs</a:t>
            </a:r>
          </a:p>
          <a:p>
            <a:r>
              <a:rPr lang="en-US" altLang="ja-JP" sz="2000" dirty="0" smtClean="0"/>
              <a:t>(16%)79/472 in non-BCGs</a:t>
            </a:r>
            <a:endParaRPr kumimoji="1"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27213" y="5325015"/>
            <a:ext cx="29908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 smtClean="0"/>
              <a:t>AGN</a:t>
            </a:r>
          </a:p>
          <a:p>
            <a:r>
              <a:rPr kumimoji="1" lang="en-US" altLang="ja-JP" sz="2000" dirty="0" smtClean="0"/>
              <a:t>(70%)83/119 in BCGs</a:t>
            </a:r>
          </a:p>
          <a:p>
            <a:r>
              <a:rPr lang="en-US" altLang="ja-JP" sz="2000" dirty="0" smtClean="0"/>
              <a:t>(77%)364/472 in non-BCGs</a:t>
            </a:r>
            <a:endParaRPr kumimoji="1" lang="ja-JP" altLang="en-US" sz="20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708051" y="2639535"/>
            <a:ext cx="273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i="1" dirty="0" smtClean="0"/>
              <a:t>SF</a:t>
            </a:r>
          </a:p>
          <a:p>
            <a:r>
              <a:rPr kumimoji="1" lang="en-US" altLang="ja-JP" sz="2000" dirty="0" smtClean="0"/>
              <a:t>(6%)7/119 in BCGs</a:t>
            </a:r>
          </a:p>
          <a:p>
            <a:r>
              <a:rPr lang="en-US" altLang="ja-JP" sz="2000" dirty="0" smtClean="0"/>
              <a:t>(6%)29/472 in non-BCGs</a:t>
            </a:r>
            <a:endParaRPr kumimoji="1" lang="ja-JP" altLang="en-US" sz="20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7544" y="5935632"/>
            <a:ext cx="4988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Lower optical-activity fraction in BCGs.</a:t>
            </a:r>
          </a:p>
          <a:p>
            <a:pPr algn="ctr"/>
            <a:r>
              <a:rPr lang="en-US" altLang="ja-JP" sz="2400" dirty="0" smtClean="0"/>
              <a:t>EL-ratio distribution is the same.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979136" y="1443840"/>
            <a:ext cx="3957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Diagnostics to the ionization source</a:t>
            </a:r>
            <a:endParaRPr kumimoji="1" lang="ja-JP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fig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146" y="398553"/>
            <a:ext cx="8249049" cy="3383810"/>
          </a:xfrm>
          <a:prstGeom prst="rect">
            <a:avLst/>
          </a:prstGeom>
        </p:spPr>
      </p:pic>
      <p:pic>
        <p:nvPicPr>
          <p:cNvPr id="7" name="図 6" descr="fig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685968"/>
            <a:ext cx="2977143" cy="2914286"/>
          </a:xfrm>
          <a:prstGeom prst="rect">
            <a:avLst/>
          </a:prstGeom>
        </p:spPr>
      </p:pic>
      <p:pic>
        <p:nvPicPr>
          <p:cNvPr id="10" name="図 9" descr="fig10.png"/>
          <p:cNvPicPr>
            <a:picLocks noChangeAspect="1"/>
          </p:cNvPicPr>
          <p:nvPr/>
        </p:nvPicPr>
        <p:blipFill>
          <a:blip r:embed="rId4" cstate="print"/>
          <a:srcRect t="4148"/>
          <a:stretch>
            <a:fillRect/>
          </a:stretch>
        </p:blipFill>
        <p:spPr>
          <a:xfrm>
            <a:off x="4198312" y="3766779"/>
            <a:ext cx="4097143" cy="286733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967832" y="278064"/>
            <a:ext cx="298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Kewley+06, MNRAS, 372, 961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20272" y="3835764"/>
            <a:ext cx="107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(Best+07)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68208" y="256880"/>
            <a:ext cx="1648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DR4 full sample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75571" y="3851756"/>
            <a:ext cx="1104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DR3 BCGs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910614" y="4126140"/>
            <a:ext cx="139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DR3 RL-BCGs</a:t>
            </a:r>
            <a:endParaRPr kumimoji="1" lang="ja-JP" altLang="en-US" dirty="0"/>
          </a:p>
        </p:txBody>
      </p:sp>
      <p:sp>
        <p:nvSpPr>
          <p:cNvPr id="15" name="円/楕円 14"/>
          <p:cNvSpPr/>
          <p:nvPr/>
        </p:nvSpPr>
        <p:spPr>
          <a:xfrm rot="20509249">
            <a:off x="6269692" y="4559201"/>
            <a:ext cx="1466361" cy="919642"/>
          </a:xfrm>
          <a:prstGeom prst="ellipse">
            <a:avLst/>
          </a:prstGeom>
          <a:noFill/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 rot="20509249">
            <a:off x="2398602" y="4593978"/>
            <a:ext cx="1153872" cy="926853"/>
          </a:xfrm>
          <a:prstGeom prst="ellipse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76840" y="4838096"/>
            <a:ext cx="24783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>
                <a:solidFill>
                  <a:srgbClr val="0066FF"/>
                </a:solidFill>
              </a:rPr>
              <a:t>Almost the same?</a:t>
            </a:r>
            <a:endParaRPr kumimoji="1" lang="ja-JP" altLang="en-US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9-1</a:t>
            </a:r>
            <a:r>
              <a:rPr kumimoji="1" lang="en-US" altLang="ja-JP" sz="4000" i="1" dirty="0" smtClean="0"/>
              <a:t>. RL-AGN fraction in BCGs</a:t>
            </a:r>
            <a:endParaRPr kumimoji="1" lang="ja-JP" altLang="en-US" sz="4000" i="1" dirty="0"/>
          </a:p>
        </p:txBody>
      </p:sp>
      <p:pic>
        <p:nvPicPr>
          <p:cNvPr id="4" name="図 3" descr="fig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27816"/>
            <a:ext cx="8205715" cy="3992382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71600" y="146590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△</a:t>
            </a:r>
            <a:r>
              <a:rPr kumimoji="1" lang="en-US" altLang="ja-JP" dirty="0" smtClean="0"/>
              <a:t>: All galaxies,</a:t>
            </a:r>
          </a:p>
          <a:p>
            <a:r>
              <a:rPr lang="ja-JP" altLang="en-US" dirty="0" smtClean="0"/>
              <a:t>●</a:t>
            </a:r>
            <a:r>
              <a:rPr lang="en-US" altLang="ja-JP" dirty="0" smtClean="0"/>
              <a:t>: BCGs.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70816" y="4980646"/>
            <a:ext cx="518091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M</a:t>
            </a:r>
            <a:r>
              <a:rPr kumimoji="1" lang="en-US" altLang="ja-JP" sz="2400" i="1" baseline="-25000" dirty="0" smtClean="0"/>
              <a:t>r</a:t>
            </a:r>
            <a:endParaRPr kumimoji="1" lang="ja-JP" altLang="en-US" sz="2400" i="1" baseline="-25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32360" y="4966998"/>
            <a:ext cx="216024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L</a:t>
            </a:r>
            <a:r>
              <a:rPr kumimoji="1" lang="en-US" altLang="ja-JP" sz="2400" dirty="0" smtClean="0"/>
              <a:t>og(M</a:t>
            </a:r>
            <a:r>
              <a:rPr kumimoji="1" lang="en-US" altLang="ja-JP" sz="2400" i="1" baseline="-25000" dirty="0" smtClean="0"/>
              <a:t>*</a:t>
            </a:r>
            <a:r>
              <a:rPr lang="en-US" altLang="ja-JP" sz="2400" dirty="0" smtClean="0"/>
              <a:t>/M</a:t>
            </a:r>
            <a:r>
              <a:rPr lang="en-US" altLang="ja-JP" sz="2400" baseline="-25000" dirty="0" smtClean="0">
                <a:latin typeface="ＭＳ Ｐゴシック"/>
                <a:ea typeface="ＭＳ Ｐゴシック"/>
              </a:rPr>
              <a:t>☉</a:t>
            </a:r>
            <a:r>
              <a:rPr lang="en-US" altLang="ja-JP" sz="2400" dirty="0" smtClean="0"/>
              <a:t>)</a:t>
            </a:r>
            <a:endParaRPr kumimoji="1" lang="ja-JP" altLang="en-US" sz="2400" i="1" baseline="-25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07120" y="147578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△</a:t>
            </a:r>
            <a:r>
              <a:rPr kumimoji="1" lang="en-US" altLang="ja-JP" dirty="0" smtClean="0"/>
              <a:t>: All galaxies,</a:t>
            </a:r>
          </a:p>
          <a:p>
            <a:r>
              <a:rPr lang="ja-JP" altLang="en-US" dirty="0" smtClean="0"/>
              <a:t>●</a:t>
            </a:r>
            <a:r>
              <a:rPr lang="en-US" altLang="ja-JP" dirty="0" smtClean="0"/>
              <a:t>: BCGs.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34016" y="5873504"/>
            <a:ext cx="6076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solidFill>
                  <a:srgbClr val="FFFFFF"/>
                </a:solidFill>
              </a:rPr>
              <a:t>→</a:t>
            </a:r>
            <a:r>
              <a:rPr lang="ja-JP" altLang="en-US" sz="2400" dirty="0" smtClean="0"/>
              <a:t> </a:t>
            </a:r>
            <a:r>
              <a:rPr kumimoji="1" lang="en-US" altLang="ja-JP" sz="2400" dirty="0" smtClean="0"/>
              <a:t>Hδ</a:t>
            </a:r>
            <a:r>
              <a:rPr kumimoji="1" lang="en-US" altLang="ja-JP" sz="2400" baseline="-25000" dirty="0" smtClean="0"/>
              <a:t>A</a:t>
            </a:r>
            <a:r>
              <a:rPr kumimoji="1" lang="en-US" altLang="ja-JP" sz="2400" dirty="0" smtClean="0"/>
              <a:t>-Dn(4000) plane, L(1.4GHz)&gt;10</a:t>
            </a:r>
            <a:r>
              <a:rPr kumimoji="1" lang="en-US" altLang="ja-JP" sz="2400" baseline="30000" dirty="0" smtClean="0"/>
              <a:t>23</a:t>
            </a:r>
            <a:r>
              <a:rPr kumimoji="1" lang="en-US" altLang="ja-JP" sz="2400" dirty="0" smtClean="0"/>
              <a:t> W/Hz</a:t>
            </a:r>
          </a:p>
          <a:p>
            <a:r>
              <a:rPr kumimoji="1" lang="ja-JP" altLang="en-US" sz="2400" dirty="0" smtClean="0"/>
              <a:t>→ </a:t>
            </a:r>
            <a:r>
              <a:rPr kumimoji="1" lang="en-US" altLang="ja-JP" sz="2400" dirty="0" smtClean="0"/>
              <a:t>possible </a:t>
            </a:r>
            <a:r>
              <a:rPr lang="en-US" altLang="ja-JP" sz="2400" dirty="0" smtClean="0"/>
              <a:t>r</a:t>
            </a:r>
            <a:r>
              <a:rPr kumimoji="1" lang="en-US" altLang="ja-JP" sz="2400" dirty="0" smtClean="0"/>
              <a:t>adio emission from AGN(</a:t>
            </a:r>
            <a:r>
              <a:rPr kumimoji="1" lang="en-US" altLang="ja-JP" sz="2400" dirty="0" err="1" smtClean="0"/>
              <a:t>jet+lobe</a:t>
            </a:r>
            <a:r>
              <a:rPr kumimoji="1" lang="en-US" altLang="ja-JP" sz="2400" dirty="0" smtClean="0"/>
              <a:t>)</a:t>
            </a:r>
            <a:r>
              <a:rPr lang="en-US" altLang="ja-JP" sz="2400" dirty="0" smtClean="0"/>
              <a:t>!</a:t>
            </a:r>
            <a:endParaRPr kumimoji="1" lang="ja-JP" altLang="en-US" sz="2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51603" y="5360737"/>
            <a:ext cx="4433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BCG is higher RL-fraction!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9-2</a:t>
            </a:r>
            <a:r>
              <a:rPr kumimoji="1" lang="en-US" altLang="ja-JP" sz="4000" i="1" dirty="0" smtClean="0"/>
              <a:t>. RL-AGN % in BCGs.</a:t>
            </a:r>
            <a:endParaRPr kumimoji="1" lang="ja-JP" altLang="en-US" sz="4000" i="1" dirty="0"/>
          </a:p>
        </p:txBody>
      </p:sp>
      <p:pic>
        <p:nvPicPr>
          <p:cNvPr id="5" name="図 4" descr="fig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0000" y="1747841"/>
            <a:ext cx="5737144" cy="408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58357" y="1443840"/>
            <a:ext cx="5292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RL-BCG fraction in high/low-σ</a:t>
            </a:r>
            <a:r>
              <a:rPr kumimoji="1" lang="en-US" altLang="ja-JP" sz="2400" b="1" i="1" baseline="-25000" dirty="0" smtClean="0"/>
              <a:t>v,cl</a:t>
            </a:r>
            <a:r>
              <a:rPr kumimoji="1" lang="en-US" altLang="ja-JP" sz="2400" b="1" dirty="0" smtClean="0"/>
              <a:t> cluster</a:t>
            </a:r>
            <a:endParaRPr kumimoji="1" lang="ja-JP" altLang="en-US" sz="2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24121" y="5879013"/>
            <a:ext cx="5488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Almost </a:t>
            </a:r>
            <a:r>
              <a:rPr lang="en-US" altLang="ja-JP" sz="3200" dirty="0" smtClean="0">
                <a:solidFill>
                  <a:srgbClr val="FF0000"/>
                </a:solidFill>
              </a:rPr>
              <a:t>same between σ</a:t>
            </a:r>
            <a:r>
              <a:rPr lang="en-US" altLang="ja-JP" sz="3200" i="1" baseline="-25000" dirty="0" smtClean="0">
                <a:solidFill>
                  <a:srgbClr val="FF0000"/>
                </a:solidFill>
              </a:rPr>
              <a:t>v,cl</a:t>
            </a:r>
            <a:r>
              <a:rPr lang="en-US" altLang="ja-JP" sz="3200" dirty="0" smtClean="0">
                <a:solidFill>
                  <a:srgbClr val="FF0000"/>
                </a:solidFill>
              </a:rPr>
              <a:t> bin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!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64088" y="1052736"/>
            <a:ext cx="353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Best et al., 2007, MNRAS, 379, 894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Documents and Settings\takayuki\デスクトップ\von der Linden+07\a1689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2764" y="1460310"/>
            <a:ext cx="5500048" cy="4462818"/>
          </a:xfrm>
          <a:prstGeom prst="rect">
            <a:avLst/>
          </a:prstGeom>
          <a:noFill/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1. I</a:t>
            </a:r>
            <a:r>
              <a:rPr kumimoji="1" lang="en-US" altLang="ja-JP" sz="4000" i="1" dirty="0" smtClean="0"/>
              <a:t>ntroduction to BCGs  </a:t>
            </a:r>
            <a:endParaRPr kumimoji="1" lang="ja-JP" altLang="en-US" sz="4000" i="1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2195736" y="2420888"/>
            <a:ext cx="6408712" cy="3240360"/>
            <a:chOff x="2195736" y="2420888"/>
            <a:chExt cx="6408712" cy="3240360"/>
          </a:xfrm>
        </p:grpSpPr>
        <p:cxnSp>
          <p:nvCxnSpPr>
            <p:cNvPr id="6" name="直線矢印コネクタ 5"/>
            <p:cNvCxnSpPr>
              <a:stCxn id="9" idx="1"/>
            </p:cNvCxnSpPr>
            <p:nvPr/>
          </p:nvCxnSpPr>
          <p:spPr>
            <a:xfrm flipH="1" flipV="1">
              <a:off x="3575714" y="3821373"/>
              <a:ext cx="1715332" cy="123554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5291046" y="4872251"/>
              <a:ext cx="3313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the  </a:t>
              </a:r>
              <a:r>
                <a:rPr lang="en-US" altLang="ja-JP" b="1" dirty="0" smtClean="0">
                  <a:solidFill>
                    <a:srgbClr val="FF0000"/>
                  </a:solidFill>
                </a:rPr>
                <a:t>density of </a:t>
              </a:r>
              <a:r>
                <a:rPr kumimoji="1" lang="en-US" altLang="ja-JP" b="1" dirty="0" smtClean="0">
                  <a:solidFill>
                    <a:srgbClr val="FF0000"/>
                  </a:solidFill>
                </a:rPr>
                <a:t>hot gas is highest!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>
              <a:off x="2195736" y="2420888"/>
              <a:ext cx="144016" cy="576064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2555776" y="5229200"/>
              <a:ext cx="720080" cy="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932040" y="2852936"/>
              <a:ext cx="504056" cy="216024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4932040" y="3429000"/>
              <a:ext cx="360040" cy="28803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2195736" y="3068960"/>
              <a:ext cx="648072" cy="28803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2915816" y="4077072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580112" y="3212976"/>
              <a:ext cx="72008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4355976" y="4941168"/>
              <a:ext cx="72008" cy="432048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3563888" y="4509120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3275856" y="2996952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>
              <a:off x="2915816" y="3140968"/>
              <a:ext cx="144016" cy="432048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3851920" y="5517232"/>
              <a:ext cx="216024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3707904" y="3429000"/>
              <a:ext cx="432048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4499992" y="3212976"/>
              <a:ext cx="576064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1214920" y="6007640"/>
            <a:ext cx="524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9900CC"/>
                </a:solidFill>
              </a:rPr>
              <a:t>Galaxies with </a:t>
            </a:r>
            <a:r>
              <a:rPr kumimoji="1" lang="en-US" altLang="ja-JP" sz="2400" dirty="0" smtClean="0">
                <a:solidFill>
                  <a:srgbClr val="9900CC"/>
                </a:solidFill>
              </a:rPr>
              <a:t>X-ray emitting hot gas halo</a:t>
            </a:r>
            <a:endParaRPr kumimoji="1" lang="ja-JP" altLang="en-US" sz="2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fi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056" y="1730920"/>
            <a:ext cx="5794286" cy="41600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288713" y="5868561"/>
            <a:ext cx="45592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dirty="0" smtClean="0">
                <a:solidFill>
                  <a:srgbClr val="FF0000"/>
                </a:solidFill>
              </a:rPr>
              <a:t>Higher RL-% in r=0-0.2r</a:t>
            </a:r>
            <a:r>
              <a:rPr kumimoji="1" lang="en-US" altLang="ja-JP" sz="3200" baseline="-25000" dirty="0" smtClean="0">
                <a:solidFill>
                  <a:srgbClr val="FF0000"/>
                </a:solidFill>
              </a:rPr>
              <a:t>200</a:t>
            </a:r>
            <a:r>
              <a:rPr kumimoji="1" lang="en-US" altLang="ja-JP" sz="3200" dirty="0" smtClean="0">
                <a:solidFill>
                  <a:srgbClr val="FF0000"/>
                </a:solidFill>
              </a:rPr>
              <a:t>.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09567" y="1483832"/>
            <a:ext cx="51065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RL-% in different cluster centric radius</a:t>
            </a:r>
            <a:endParaRPr kumimoji="1" lang="ja-JP" altLang="en-US" sz="2400" b="1" dirty="0"/>
          </a:p>
        </p:txBody>
      </p:sp>
      <p:sp>
        <p:nvSpPr>
          <p:cNvPr id="11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9-3</a:t>
            </a:r>
            <a:r>
              <a:rPr kumimoji="1" lang="en-US" altLang="ja-JP" sz="4000" i="1" dirty="0" smtClean="0"/>
              <a:t>. RL-AGN % in BCGs.</a:t>
            </a:r>
            <a:endParaRPr kumimoji="1" lang="ja-JP" altLang="en-US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Summary  (</a:t>
            </a:r>
            <a:r>
              <a:rPr kumimoji="1" lang="en-US" altLang="ja-JP" sz="4000" i="1" dirty="0" smtClean="0">
                <a:solidFill>
                  <a:srgbClr val="FF0000"/>
                </a:solidFill>
              </a:rPr>
              <a:t>BCG</a:t>
            </a:r>
            <a:r>
              <a:rPr kumimoji="1" lang="en-US" altLang="ja-JP" sz="4000" i="1" dirty="0" smtClean="0"/>
              <a:t> vs. non-BCG)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1" y="1255594"/>
            <a:ext cx="8652681" cy="4870569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BCG vs. non-BCG: M</a:t>
            </a:r>
            <a:r>
              <a:rPr lang="en-US" altLang="ja-JP" sz="2800" baseline="-25000" dirty="0" smtClean="0"/>
              <a:t>*</a:t>
            </a:r>
            <a:r>
              <a:rPr lang="en-US" altLang="ja-JP" sz="2800" dirty="0" smtClean="0"/>
              <a:t>, z, g-r, controlled sample.</a:t>
            </a:r>
          </a:p>
          <a:p>
            <a:r>
              <a:rPr lang="en-US" altLang="ja-JP" sz="2800" dirty="0" smtClean="0"/>
              <a:t>More diffuse, extended surface brightness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Larger </a:t>
            </a:r>
            <a:r>
              <a:rPr lang="en-US" altLang="ja-JP" sz="2800" dirty="0" smtClean="0"/>
              <a:t>σ</a:t>
            </a:r>
            <a:r>
              <a:rPr lang="en-US" altLang="ja-JP" sz="2800" baseline="-25000" dirty="0" smtClean="0"/>
              <a:t>*</a:t>
            </a:r>
            <a:r>
              <a:rPr lang="en-US" altLang="ja-JP" sz="2800" dirty="0" smtClean="0"/>
              <a:t> &amp; M’</a:t>
            </a:r>
            <a:r>
              <a:rPr lang="en-US" altLang="ja-JP" sz="2800" i="1" baseline="-25000" dirty="0" smtClean="0"/>
              <a:t>dyn,50</a:t>
            </a:r>
            <a:r>
              <a:rPr lang="en-US" altLang="ja-JP" sz="2800" dirty="0" smtClean="0"/>
              <a:t>/M</a:t>
            </a:r>
            <a:r>
              <a:rPr lang="en-US" altLang="ja-JP" sz="2800" i="1" baseline="-25000" dirty="0" smtClean="0"/>
              <a:t>*,</a:t>
            </a:r>
            <a:r>
              <a:rPr lang="en-US" altLang="ja-JP" sz="2800" i="1" baseline="-25000" dirty="0" smtClean="0"/>
              <a:t>50</a:t>
            </a:r>
            <a:r>
              <a:rPr lang="en-US" altLang="ja-JP" sz="2800" dirty="0" smtClean="0"/>
              <a:t> &amp; a(in FP)</a:t>
            </a:r>
            <a:r>
              <a:rPr lang="en-US" altLang="ja-JP" sz="2800" dirty="0" smtClean="0"/>
              <a:t> &amp;  β(in FJ).</a:t>
            </a:r>
            <a:endParaRPr lang="en-US" altLang="ja-JP" sz="2800" dirty="0" smtClean="0"/>
          </a:p>
          <a:p>
            <a:r>
              <a:rPr lang="en-US" altLang="ja-JP" sz="2800" dirty="0" smtClean="0"/>
              <a:t>BCG FP is different from that of non-BCG in low-M</a:t>
            </a:r>
            <a:r>
              <a:rPr lang="en-US" altLang="ja-JP" sz="2800" baseline="-25000" dirty="0" smtClean="0"/>
              <a:t>*</a:t>
            </a:r>
            <a:r>
              <a:rPr lang="en-US" altLang="ja-JP" sz="2800" dirty="0" smtClean="0"/>
              <a:t>.</a:t>
            </a:r>
          </a:p>
          <a:p>
            <a:r>
              <a:rPr lang="en-US" altLang="ja-JP" sz="2800" dirty="0" smtClean="0"/>
              <a:t>BCG FP is more close to theoretical FP.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Larger </a:t>
            </a:r>
            <a:r>
              <a:rPr kumimoji="1" lang="en-US" altLang="ja-JP" sz="2800" dirty="0" err="1" smtClean="0"/>
              <a:t>Mgb</a:t>
            </a:r>
            <a:r>
              <a:rPr kumimoji="1" lang="en-US" altLang="ja-JP" sz="2800" dirty="0" smtClean="0"/>
              <a:t>/&lt;Fe</a:t>
            </a:r>
            <a:r>
              <a:rPr lang="en-US" altLang="ja-JP" sz="2800" dirty="0" smtClean="0"/>
              <a:t>&gt;.</a:t>
            </a:r>
          </a:p>
          <a:p>
            <a:r>
              <a:rPr kumimoji="1" lang="en-US" altLang="ja-JP" sz="2800" dirty="0" smtClean="0"/>
              <a:t>Slightly negative larger </a:t>
            </a:r>
            <a:r>
              <a:rPr kumimoji="1" lang="en-US" altLang="ja-JP" sz="2800" dirty="0" err="1" smtClean="0"/>
              <a:t>Hδ</a:t>
            </a:r>
            <a:r>
              <a:rPr kumimoji="1" lang="en-US" altLang="ja-JP" sz="2800" baseline="-25000" dirty="0" err="1" smtClean="0"/>
              <a:t>A</a:t>
            </a:r>
            <a:r>
              <a:rPr lang="en-US" altLang="ja-JP" sz="2800" dirty="0" smtClean="0"/>
              <a:t>.</a:t>
            </a:r>
            <a:endParaRPr kumimoji="1" lang="en-US" altLang="ja-JP" sz="2800" dirty="0" smtClean="0"/>
          </a:p>
          <a:p>
            <a:r>
              <a:rPr kumimoji="1" lang="en-US" altLang="ja-JP" sz="2800" dirty="0" smtClean="0"/>
              <a:t>Lower optical-activity fraction.</a:t>
            </a:r>
          </a:p>
          <a:p>
            <a:r>
              <a:rPr kumimoji="1" lang="en-US" altLang="ja-JP" sz="2800" dirty="0" smtClean="0"/>
              <a:t>EL-ratio typical of high-M</a:t>
            </a:r>
            <a:r>
              <a:rPr kumimoji="1" lang="en-US" altLang="ja-JP" sz="2800" baseline="-25000" dirty="0" smtClean="0"/>
              <a:t>*</a:t>
            </a:r>
            <a:r>
              <a:rPr kumimoji="1" lang="en-US" altLang="ja-JP" sz="2800" dirty="0" smtClean="0"/>
              <a:t> galaxies.</a:t>
            </a:r>
          </a:p>
          <a:p>
            <a:r>
              <a:rPr lang="en-US" altLang="ja-JP" sz="2800" dirty="0" smtClean="0"/>
              <a:t>Higher RL-AGN fraction.</a:t>
            </a:r>
            <a:endParaRPr kumimoji="1" lang="en-US" altLang="ja-JP" sz="2800" dirty="0" smtClean="0"/>
          </a:p>
          <a:p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 descr="hs-2010-37-a-xlarge_web.jpg"/>
          <p:cNvPicPr>
            <a:picLocks noChangeAspect="1"/>
          </p:cNvPicPr>
          <p:nvPr/>
        </p:nvPicPr>
        <p:blipFill>
          <a:blip r:embed="rId2" cstate="print"/>
          <a:srcRect t="11905" b="3810"/>
          <a:stretch>
            <a:fillRect/>
          </a:stretch>
        </p:blipFill>
        <p:spPr>
          <a:xfrm>
            <a:off x="1105470" y="1460310"/>
            <a:ext cx="5540990" cy="483130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4000" i="1" dirty="0" smtClean="0"/>
              <a:t>1. I</a:t>
            </a:r>
            <a:r>
              <a:rPr kumimoji="1" lang="en-US" altLang="ja-JP" sz="4000" i="1" dirty="0" smtClean="0"/>
              <a:t>ntroduction to BCGs  </a:t>
            </a:r>
            <a:endParaRPr kumimoji="1" lang="ja-JP" altLang="en-US" sz="4000" i="1" dirty="0"/>
          </a:p>
        </p:txBody>
      </p:sp>
      <p:grpSp>
        <p:nvGrpSpPr>
          <p:cNvPr id="3" name="グループ化 22"/>
          <p:cNvGrpSpPr/>
          <p:nvPr/>
        </p:nvGrpSpPr>
        <p:grpSpPr>
          <a:xfrm>
            <a:off x="2195736" y="2420888"/>
            <a:ext cx="6948264" cy="3240360"/>
            <a:chOff x="2195736" y="2420888"/>
            <a:chExt cx="6948264" cy="3240360"/>
          </a:xfrm>
        </p:grpSpPr>
        <p:cxnSp>
          <p:nvCxnSpPr>
            <p:cNvPr id="6" name="直線矢印コネクタ 5"/>
            <p:cNvCxnSpPr>
              <a:stCxn id="9" idx="1"/>
            </p:cNvCxnSpPr>
            <p:nvPr/>
          </p:nvCxnSpPr>
          <p:spPr>
            <a:xfrm flipH="1" flipV="1">
              <a:off x="3562066" y="3821373"/>
              <a:ext cx="1728980" cy="122189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5291046" y="4858603"/>
              <a:ext cx="38529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rgbClr val="FF0000"/>
                  </a:solidFill>
                </a:rPr>
                <a:t>the  density of dark matter is highest!</a:t>
              </a:r>
            </a:p>
          </p:txBody>
        </p:sp>
        <p:cxnSp>
          <p:nvCxnSpPr>
            <p:cNvPr id="17" name="直線矢印コネクタ 16"/>
            <p:cNvCxnSpPr/>
            <p:nvPr/>
          </p:nvCxnSpPr>
          <p:spPr>
            <a:xfrm flipH="1">
              <a:off x="2195736" y="2420888"/>
              <a:ext cx="144016" cy="576064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矢印コネクタ 19"/>
            <p:cNvCxnSpPr/>
            <p:nvPr/>
          </p:nvCxnSpPr>
          <p:spPr>
            <a:xfrm>
              <a:off x="2555776" y="5229200"/>
              <a:ext cx="720080" cy="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矢印コネクタ 20"/>
            <p:cNvCxnSpPr/>
            <p:nvPr/>
          </p:nvCxnSpPr>
          <p:spPr>
            <a:xfrm>
              <a:off x="4932040" y="2852936"/>
              <a:ext cx="504056" cy="216024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21"/>
            <p:cNvCxnSpPr/>
            <p:nvPr/>
          </p:nvCxnSpPr>
          <p:spPr>
            <a:xfrm flipH="1" flipV="1">
              <a:off x="4932040" y="3429000"/>
              <a:ext cx="360040" cy="28803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矢印コネクタ 26"/>
            <p:cNvCxnSpPr/>
            <p:nvPr/>
          </p:nvCxnSpPr>
          <p:spPr>
            <a:xfrm flipV="1">
              <a:off x="2195736" y="3068960"/>
              <a:ext cx="648072" cy="288032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矢印コネクタ 28"/>
            <p:cNvCxnSpPr/>
            <p:nvPr/>
          </p:nvCxnSpPr>
          <p:spPr>
            <a:xfrm>
              <a:off x="2915816" y="4077072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>
              <a:off x="5580112" y="3212976"/>
              <a:ext cx="72008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矢印コネクタ 32"/>
            <p:cNvCxnSpPr/>
            <p:nvPr/>
          </p:nvCxnSpPr>
          <p:spPr>
            <a:xfrm flipV="1">
              <a:off x="4355976" y="4941168"/>
              <a:ext cx="72008" cy="432048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矢印コネクタ 34"/>
            <p:cNvCxnSpPr/>
            <p:nvPr/>
          </p:nvCxnSpPr>
          <p:spPr>
            <a:xfrm flipV="1">
              <a:off x="3563888" y="4509120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矢印コネクタ 35"/>
            <p:cNvCxnSpPr/>
            <p:nvPr/>
          </p:nvCxnSpPr>
          <p:spPr>
            <a:xfrm flipV="1">
              <a:off x="3275856" y="2996952"/>
              <a:ext cx="360040" cy="360040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矢印コネクタ 36"/>
            <p:cNvCxnSpPr/>
            <p:nvPr/>
          </p:nvCxnSpPr>
          <p:spPr>
            <a:xfrm flipH="1">
              <a:off x="2915816" y="3140968"/>
              <a:ext cx="144016" cy="432048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3851920" y="5517232"/>
              <a:ext cx="216024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3707904" y="3429000"/>
              <a:ext cx="432048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矢印コネクタ 43"/>
            <p:cNvCxnSpPr/>
            <p:nvPr/>
          </p:nvCxnSpPr>
          <p:spPr>
            <a:xfrm flipH="1">
              <a:off x="4499992" y="3212976"/>
              <a:ext cx="576064" cy="144016"/>
            </a:xfrm>
            <a:prstGeom prst="straightConnector1">
              <a:avLst/>
            </a:prstGeom>
            <a:ln w="25400">
              <a:solidFill>
                <a:srgbClr val="FF6600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テキスト ボックス 29"/>
          <p:cNvSpPr txBox="1"/>
          <p:nvPr/>
        </p:nvSpPr>
        <p:spPr>
          <a:xfrm>
            <a:off x="1907704" y="1556792"/>
            <a:ext cx="4138121" cy="46166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altLang="ja-JP" sz="2400" b="1" i="1" dirty="0" smtClean="0">
                <a:solidFill>
                  <a:srgbClr val="0066FF"/>
                </a:solidFill>
              </a:rPr>
              <a:t>Galaxies with dark matter halo</a:t>
            </a:r>
            <a:endParaRPr kumimoji="1" lang="ja-JP" altLang="en-US" sz="2400" b="1" i="1" dirty="0">
              <a:solidFill>
                <a:srgbClr val="0066FF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286928" y="6295672"/>
            <a:ext cx="6544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600" dirty="0" smtClean="0"/>
              <a:t>http://www.nasa.gov/mission_pages/hubble/science/dark-matter-map.html</a:t>
            </a:r>
          </a:p>
          <a:p>
            <a:pPr algn="ctr"/>
            <a:r>
              <a:rPr kumimoji="1" lang="en-US" altLang="ja-JP" sz="1600" dirty="0" smtClean="0"/>
              <a:t>By D. Coe, N. Benitez, T. </a:t>
            </a:r>
            <a:r>
              <a:rPr kumimoji="1" lang="en-US" altLang="ja-JP" sz="1600" dirty="0" err="1" smtClean="0"/>
              <a:t>Broadhurst</a:t>
            </a:r>
            <a:r>
              <a:rPr kumimoji="1" lang="en-US" altLang="ja-JP" sz="1600" dirty="0" smtClean="0"/>
              <a:t>, and H. Ford.</a:t>
            </a:r>
            <a:endParaRPr kumimoji="1" lang="ja-JP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1. Topics related to BCGs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1" y="1255594"/>
            <a:ext cx="8652681" cy="519979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600" dirty="0" smtClean="0">
                <a:solidFill>
                  <a:srgbClr val="FF6600"/>
                </a:solidFill>
              </a:rPr>
              <a:t>BCGs are high-M</a:t>
            </a:r>
            <a:r>
              <a:rPr kumimoji="1" lang="en-US" altLang="ja-JP" sz="3600" baseline="-25000" dirty="0" smtClean="0">
                <a:solidFill>
                  <a:srgbClr val="FF6600"/>
                </a:solidFill>
              </a:rPr>
              <a:t>*</a:t>
            </a:r>
            <a:r>
              <a:rPr kumimoji="1" lang="ja-JP" altLang="en-US" sz="3600" dirty="0" smtClean="0">
                <a:solidFill>
                  <a:srgbClr val="FF6600"/>
                </a:solidFill>
              </a:rPr>
              <a:t> </a:t>
            </a:r>
            <a:r>
              <a:rPr kumimoji="1" lang="en-US" altLang="ja-JP" sz="3600" dirty="0" smtClean="0">
                <a:solidFill>
                  <a:srgbClr val="FF6600"/>
                </a:solidFill>
              </a:rPr>
              <a:t>end galaxies! (~ETG)</a:t>
            </a:r>
          </a:p>
          <a:p>
            <a:pPr>
              <a:buNone/>
            </a:pPr>
            <a:r>
              <a:rPr lang="en-US" altLang="ja-JP" sz="2800" dirty="0" smtClean="0"/>
              <a:t>	-ETG scaling relation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dynamical property.</a:t>
            </a:r>
          </a:p>
          <a:p>
            <a:pPr>
              <a:buNone/>
            </a:pPr>
            <a:r>
              <a:rPr lang="en-US" altLang="ja-JP" sz="2800" dirty="0" smtClean="0"/>
              <a:t>	  N-body simulation, contribution from DMH.</a:t>
            </a:r>
          </a:p>
          <a:p>
            <a:r>
              <a:rPr lang="en-US" altLang="ja-JP" sz="3600" dirty="0" smtClean="0">
                <a:solidFill>
                  <a:srgbClr val="FF6600"/>
                </a:solidFill>
              </a:rPr>
              <a:t>BCGs are at cluster center!</a:t>
            </a:r>
          </a:p>
          <a:p>
            <a:pPr>
              <a:buNone/>
            </a:pPr>
            <a:r>
              <a:rPr lang="en-US" altLang="ja-JP" sz="2800" dirty="0" smtClean="0"/>
              <a:t>	-ETG scaling relation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dynamical property.</a:t>
            </a:r>
            <a:endParaRPr lang="en-US" altLang="ja-JP" sz="2800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altLang="ja-JP" sz="2800" dirty="0" smtClean="0"/>
              <a:t>	-SF from cooling flow(SFH, stellar population).</a:t>
            </a:r>
          </a:p>
          <a:p>
            <a:r>
              <a:rPr lang="en-US" altLang="ja-JP" sz="3600" dirty="0" smtClean="0">
                <a:solidFill>
                  <a:srgbClr val="FF6600"/>
                </a:solidFill>
              </a:rPr>
              <a:t>High RL-AGN fraction!</a:t>
            </a:r>
          </a:p>
          <a:p>
            <a:pPr>
              <a:buNone/>
            </a:pPr>
            <a:r>
              <a:rPr lang="en-US" altLang="ja-JP" sz="2800" dirty="0" smtClean="0"/>
              <a:t>	-Radio mode feedback to IGM/ICM.</a:t>
            </a:r>
          </a:p>
          <a:p>
            <a:pPr>
              <a:buNone/>
            </a:pPr>
            <a:r>
              <a:rPr lang="en-US" altLang="ja-JP" sz="2800" dirty="0" smtClean="0"/>
              <a:t>	-RL-AGN fraction + radio-LF + ‘‘L(radio)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L(mechanical)</a:t>
            </a:r>
          </a:p>
          <a:p>
            <a:pPr>
              <a:buNone/>
            </a:pPr>
            <a:r>
              <a:rPr lang="en-US" altLang="ja-JP" sz="2800" dirty="0" smtClean="0"/>
              <a:t>	  relation’’ = radio-mode feedback energy.</a:t>
            </a:r>
          </a:p>
          <a:p>
            <a:endParaRPr lang="en-US" altLang="ja-JP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745880" y="73056"/>
            <a:ext cx="330981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 smtClean="0"/>
              <a:t>ETG:</a:t>
            </a:r>
            <a:r>
              <a:rPr kumimoji="1" lang="en-US" altLang="ja-JP" sz="1400" dirty="0" smtClean="0"/>
              <a:t> Early-Type </a:t>
            </a:r>
            <a:r>
              <a:rPr lang="en-US" altLang="ja-JP" sz="1400" dirty="0" smtClean="0"/>
              <a:t>G</a:t>
            </a:r>
            <a:r>
              <a:rPr kumimoji="1" lang="en-US" altLang="ja-JP" sz="1400" dirty="0" smtClean="0"/>
              <a:t>alaxy,</a:t>
            </a:r>
          </a:p>
          <a:p>
            <a:r>
              <a:rPr lang="en-US" altLang="ja-JP" sz="1400" b="1" dirty="0" smtClean="0"/>
              <a:t>DMH:</a:t>
            </a:r>
            <a:r>
              <a:rPr lang="en-US" altLang="ja-JP" sz="1400" dirty="0" smtClean="0"/>
              <a:t> Dark Matter Halo,</a:t>
            </a:r>
          </a:p>
          <a:p>
            <a:r>
              <a:rPr kumimoji="1" lang="en-US" altLang="ja-JP" sz="1400" b="1" dirty="0" smtClean="0"/>
              <a:t>SFH:</a:t>
            </a:r>
            <a:r>
              <a:rPr kumimoji="1" lang="en-US" altLang="ja-JP" sz="1400" dirty="0" smtClean="0"/>
              <a:t> Star Formation </a:t>
            </a:r>
            <a:r>
              <a:rPr lang="en-US" altLang="ja-JP" sz="1400" dirty="0" smtClean="0"/>
              <a:t>H</a:t>
            </a:r>
            <a:r>
              <a:rPr kumimoji="1" lang="en-US" altLang="ja-JP" sz="1400" dirty="0" smtClean="0"/>
              <a:t>istory,</a:t>
            </a:r>
          </a:p>
          <a:p>
            <a:r>
              <a:rPr lang="en-US" altLang="ja-JP" sz="1400" b="1" dirty="0" smtClean="0"/>
              <a:t>IGM/ICM:</a:t>
            </a:r>
            <a:r>
              <a:rPr lang="en-US" altLang="ja-JP" sz="1400" dirty="0" smtClean="0"/>
              <a:t> Intra Galactic/Cluster Medium,</a:t>
            </a:r>
          </a:p>
          <a:p>
            <a:r>
              <a:rPr lang="en-US" altLang="ja-JP" sz="1400" b="1" dirty="0" smtClean="0"/>
              <a:t>RL-AGN:</a:t>
            </a:r>
            <a:r>
              <a:rPr lang="en-US" altLang="ja-JP" sz="1400" dirty="0" smtClean="0"/>
              <a:t> Radio-Loud Active Galactic Nuclei.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Data</a:t>
            </a:r>
            <a:endParaRPr kumimoji="1" lang="ja-JP" altLang="en-US" sz="4000" i="1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1" y="1255594"/>
            <a:ext cx="8652681" cy="487056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SDSS DR4 spec-galaxy:</a:t>
            </a:r>
          </a:p>
          <a:p>
            <a:pPr>
              <a:buNone/>
            </a:pPr>
            <a:r>
              <a:rPr lang="en-US" altLang="ja-JP" dirty="0" smtClean="0"/>
              <a:t>	</a:t>
            </a:r>
            <a:r>
              <a:rPr kumimoji="1" lang="en-US" altLang="ja-JP" sz="2800" dirty="0" smtClean="0"/>
              <a:t>14.5&lt;</a:t>
            </a:r>
            <a:r>
              <a:rPr kumimoji="1" lang="en-US" altLang="ja-JP" sz="2800" dirty="0" err="1" smtClean="0"/>
              <a:t>m</a:t>
            </a:r>
            <a:r>
              <a:rPr kumimoji="1" lang="en-US" altLang="ja-JP" sz="2800" baseline="-25000" dirty="0" err="1" smtClean="0"/>
              <a:t>r</a:t>
            </a:r>
            <a:r>
              <a:rPr kumimoji="1" lang="en-US" altLang="ja-JP" sz="2800" dirty="0" smtClean="0"/>
              <a:t>&lt;17.7, μ&lt;24.5 </a:t>
            </a:r>
            <a:r>
              <a:rPr kumimoji="1" lang="en-US" altLang="ja-JP" sz="2800" dirty="0" err="1" smtClean="0"/>
              <a:t>mag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arcsec</a:t>
            </a:r>
            <a:r>
              <a:rPr kumimoji="1" lang="en-US" altLang="ja-JP" sz="2800" baseline="30000" dirty="0" smtClean="0"/>
              <a:t>-2</a:t>
            </a:r>
            <a:r>
              <a:rPr kumimoji="1" lang="en-US" altLang="ja-JP" sz="2800" dirty="0" smtClean="0"/>
              <a:t>, N&gt;5×10</a:t>
            </a:r>
            <a:r>
              <a:rPr kumimoji="1" lang="en-US" altLang="ja-JP" sz="2800" baseline="30000" dirty="0" smtClean="0"/>
              <a:t>5</a:t>
            </a:r>
            <a:r>
              <a:rPr kumimoji="1" lang="en-US" altLang="ja-JP" sz="2800" dirty="0" smtClean="0"/>
              <a:t> spectra.</a:t>
            </a:r>
            <a:endParaRPr lang="en-US" altLang="ja-JP" dirty="0" smtClean="0"/>
          </a:p>
          <a:p>
            <a:r>
              <a:rPr lang="en-US" altLang="ja-JP" dirty="0" smtClean="0"/>
              <a:t>MPA-JHU spectral measurements.</a:t>
            </a:r>
          </a:p>
          <a:p>
            <a:r>
              <a:rPr lang="en-US" altLang="ja-JP" dirty="0" smtClean="0"/>
              <a:t>Photometry within r &lt; r</a:t>
            </a:r>
            <a:r>
              <a:rPr lang="en-US" altLang="ja-JP" baseline="-25000" dirty="0" smtClean="0"/>
              <a:t>iso23</a:t>
            </a:r>
            <a:r>
              <a:rPr lang="en-US" altLang="ja-JP" dirty="0" smtClean="0"/>
              <a:t> [μ&gt;23+2.5log(1+z)</a:t>
            </a:r>
            <a:r>
              <a:rPr lang="en-US" altLang="ja-JP" baseline="30000" dirty="0" smtClean="0"/>
              <a:t>4</a:t>
            </a:r>
            <a:r>
              <a:rPr lang="en-US" altLang="ja-JP" dirty="0" smtClean="0"/>
              <a:t>]</a:t>
            </a:r>
          </a:p>
          <a:p>
            <a:r>
              <a:rPr lang="en-US" altLang="ja-JP" dirty="0" smtClean="0"/>
              <a:t>Blanton’s k-correction.</a:t>
            </a:r>
          </a:p>
          <a:p>
            <a:r>
              <a:rPr lang="en-US" altLang="ja-JP" dirty="0" smtClean="0"/>
              <a:t>Best’s FIRST-NVSS-SDSS match.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87608" y="5283205"/>
            <a:ext cx="61708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b="1" dirty="0" smtClean="0"/>
              <a:t>SDSS:</a:t>
            </a:r>
            <a:r>
              <a:rPr lang="en-US" altLang="ja-JP" sz="1400" dirty="0" smtClean="0"/>
              <a:t> Sloan Digital Sky Survey,  </a:t>
            </a:r>
            <a:r>
              <a:rPr kumimoji="1" lang="en-US" altLang="ja-JP" sz="1400" b="1" dirty="0" smtClean="0"/>
              <a:t>MPA: </a:t>
            </a:r>
            <a:r>
              <a:rPr kumimoji="1" lang="en-US" altLang="ja-JP" sz="1400" dirty="0" smtClean="0"/>
              <a:t>Max-Plank-Institute for Astrophysics,</a:t>
            </a:r>
          </a:p>
          <a:p>
            <a:r>
              <a:rPr lang="en-US" altLang="ja-JP" sz="1400" b="1" dirty="0" smtClean="0"/>
              <a:t>JHU:  </a:t>
            </a:r>
            <a:r>
              <a:rPr lang="en-US" altLang="ja-JP" sz="1400" dirty="0" smtClean="0"/>
              <a:t>Johns Hopkins University, </a:t>
            </a:r>
            <a:r>
              <a:rPr kumimoji="1" lang="en-US" altLang="ja-JP" sz="1400" b="1" dirty="0" smtClean="0"/>
              <a:t>FIRST:</a:t>
            </a:r>
            <a:r>
              <a:rPr kumimoji="1" lang="en-US" altLang="ja-JP" sz="1400" dirty="0" smtClean="0"/>
              <a:t> Faint Images of the Radio </a:t>
            </a:r>
            <a:r>
              <a:rPr lang="en-US" altLang="ja-JP" sz="1400" dirty="0" smtClean="0"/>
              <a:t>S</a:t>
            </a:r>
            <a:r>
              <a:rPr kumimoji="1" lang="en-US" altLang="ja-JP" sz="1400" dirty="0" smtClean="0"/>
              <a:t>ky at Twenty cm,</a:t>
            </a:r>
          </a:p>
          <a:p>
            <a:r>
              <a:rPr lang="en-US" altLang="ja-JP" sz="1400" b="1" dirty="0" smtClean="0"/>
              <a:t>NVSS:</a:t>
            </a:r>
            <a:r>
              <a:rPr lang="en-US" altLang="ja-JP" sz="1400" dirty="0" smtClean="0"/>
              <a:t> NRAO VLA Sky Survey,      </a:t>
            </a:r>
            <a:r>
              <a:rPr lang="en-US" altLang="ja-JP" sz="1400" b="1" dirty="0" smtClean="0"/>
              <a:t>NRAO</a:t>
            </a:r>
            <a:r>
              <a:rPr kumimoji="1" lang="en-US" altLang="ja-JP" sz="1400" b="1" dirty="0" smtClean="0"/>
              <a:t>:</a:t>
            </a:r>
            <a:r>
              <a:rPr kumimoji="1" lang="en-US" altLang="ja-JP" sz="1400" dirty="0" smtClean="0"/>
              <a:t> National Radio </a:t>
            </a:r>
            <a:r>
              <a:rPr lang="en-US" altLang="ja-JP" sz="1400" dirty="0" smtClean="0"/>
              <a:t>As</a:t>
            </a:r>
            <a:r>
              <a:rPr kumimoji="1" lang="en-US" altLang="ja-JP" sz="1400" dirty="0" smtClean="0"/>
              <a:t>tronomy </a:t>
            </a:r>
            <a:r>
              <a:rPr lang="en-US" altLang="ja-JP" sz="1400" dirty="0" smtClean="0"/>
              <a:t>O</a:t>
            </a:r>
            <a:r>
              <a:rPr kumimoji="1" lang="en-US" altLang="ja-JP" sz="1400" dirty="0" smtClean="0"/>
              <a:t>bservatory,</a:t>
            </a:r>
          </a:p>
          <a:p>
            <a:r>
              <a:rPr lang="en-US" altLang="ja-JP" sz="1400" b="1" dirty="0" smtClean="0"/>
              <a:t>VLA:</a:t>
            </a:r>
            <a:r>
              <a:rPr lang="en-US" altLang="ja-JP" sz="1400" dirty="0" smtClean="0"/>
              <a:t> Very Large Array,                  </a:t>
            </a:r>
            <a:r>
              <a:rPr kumimoji="1" lang="en-US" altLang="ja-JP" sz="1400" b="1" dirty="0" smtClean="0"/>
              <a:t>SDSS:</a:t>
            </a:r>
            <a:r>
              <a:rPr kumimoji="1" lang="en-US" altLang="ja-JP" sz="1400" dirty="0" smtClean="0"/>
              <a:t> Sloan Digital Sky Survey,</a:t>
            </a:r>
            <a:endParaRPr kumimoji="1" lang="ja-JP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C4 catalog</a:t>
            </a:r>
            <a:endParaRPr kumimoji="1" lang="ja-JP" altLang="en-US" sz="4000" i="1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1" y="1255594"/>
            <a:ext cx="8652681" cy="4870569"/>
          </a:xfrm>
        </p:spPr>
        <p:txBody>
          <a:bodyPr>
            <a:normAutofit/>
          </a:bodyPr>
          <a:lstStyle/>
          <a:p>
            <a:r>
              <a:rPr lang="en-US" altLang="ja-JP" sz="2800" dirty="0" smtClean="0"/>
              <a:t>0.02&lt;z&lt;0.16, 14.5&lt;</a:t>
            </a:r>
            <a:r>
              <a:rPr lang="en-US" altLang="ja-JP" sz="2800" dirty="0" err="1" smtClean="0"/>
              <a:t>m</a:t>
            </a:r>
            <a:r>
              <a:rPr lang="en-US" altLang="ja-JP" sz="2800" i="1" baseline="-25000" dirty="0" err="1" smtClean="0"/>
              <a:t>r</a:t>
            </a:r>
            <a:r>
              <a:rPr lang="en-US" altLang="ja-JP" sz="2800" dirty="0" smtClean="0"/>
              <a:t>&lt;17.7, μ&lt;24.5 </a:t>
            </a:r>
            <a:r>
              <a:rPr lang="en-US" altLang="ja-JP" sz="2800" dirty="0" err="1" smtClean="0"/>
              <a:t>mag</a:t>
            </a:r>
            <a:r>
              <a:rPr lang="en-US" altLang="ja-JP" sz="2800" dirty="0" smtClean="0"/>
              <a:t> arcsec</a:t>
            </a:r>
            <a:r>
              <a:rPr lang="en-US" altLang="ja-JP" sz="2800" baseline="30000" dirty="0" smtClean="0"/>
              <a:t>-2 </a:t>
            </a:r>
            <a:r>
              <a:rPr lang="en-US" altLang="ja-JP" sz="2800" dirty="0" smtClean="0"/>
              <a:t>, from DR3 spec(+photo) galaxy </a:t>
            </a:r>
            <a:r>
              <a:rPr lang="ja-JP" altLang="en-US" sz="2800" dirty="0" smtClean="0"/>
              <a:t>→ </a:t>
            </a:r>
            <a:r>
              <a:rPr lang="en-US" altLang="ja-JP" sz="2800" dirty="0" smtClean="0"/>
              <a:t>1106 clusters.</a:t>
            </a:r>
          </a:p>
          <a:p>
            <a:r>
              <a:rPr lang="en-US" altLang="ja-JP" sz="2800" dirty="0" smtClean="0"/>
              <a:t>z</a:t>
            </a:r>
            <a:r>
              <a:rPr lang="en-US" altLang="ja-JP" sz="2800" i="1" baseline="-25000" dirty="0" smtClean="0"/>
              <a:t>cl</a:t>
            </a:r>
            <a:r>
              <a:rPr lang="en-US" altLang="ja-JP" sz="2800" dirty="0" smtClean="0"/>
              <a:t>, σ</a:t>
            </a:r>
            <a:r>
              <a:rPr lang="en-US" altLang="ja-JP" sz="2800" i="1" baseline="-25000" dirty="0" smtClean="0"/>
              <a:t>v,cl</a:t>
            </a:r>
            <a:r>
              <a:rPr lang="en-US" altLang="ja-JP" sz="2800" dirty="0" smtClean="0"/>
              <a:t>(within 0.5, 1, 1.5, 2, 2.5h</a:t>
            </a:r>
            <a:r>
              <a:rPr lang="en-US" altLang="ja-JP" sz="2800" baseline="30000" dirty="0" smtClean="0"/>
              <a:t>-1</a:t>
            </a:r>
            <a:r>
              <a:rPr lang="en-US" altLang="ja-JP" sz="2800" dirty="0" smtClean="0"/>
              <a:t> Mpc), </a:t>
            </a:r>
            <a:r>
              <a:rPr lang="en-US" altLang="ja-JP" sz="2800" i="1" dirty="0" smtClean="0"/>
              <a:t>mean</a:t>
            </a:r>
            <a:r>
              <a:rPr lang="en-US" altLang="ja-JP" sz="2800" dirty="0" smtClean="0"/>
              <a:t> galaxy/ BCG properties.</a:t>
            </a:r>
          </a:p>
          <a:p>
            <a:pPr>
              <a:buNone/>
            </a:pPr>
            <a:r>
              <a:rPr lang="en-US" altLang="ja-JP" sz="2400" dirty="0" smtClean="0"/>
              <a:t>	- </a:t>
            </a:r>
            <a:r>
              <a:rPr lang="en-US" altLang="ja-JP" sz="2400" i="1" dirty="0" smtClean="0"/>
              <a:t>mean</a:t>
            </a:r>
            <a:r>
              <a:rPr lang="en-US" altLang="ja-JP" sz="2400" dirty="0" smtClean="0"/>
              <a:t> galaxy: the galaxy at density peak.</a:t>
            </a:r>
          </a:p>
          <a:p>
            <a:pPr>
              <a:buNone/>
            </a:pPr>
            <a:r>
              <a:rPr lang="en-US" altLang="ja-JP" sz="2400" dirty="0" smtClean="0"/>
              <a:t>	-BCG: the galaxy within 500h</a:t>
            </a:r>
            <a:r>
              <a:rPr lang="en-US" altLang="ja-JP" sz="2400" baseline="30000" dirty="0" smtClean="0"/>
              <a:t>-1</a:t>
            </a:r>
            <a:r>
              <a:rPr lang="en-US" altLang="ja-JP" sz="2400" dirty="0" smtClean="0"/>
              <a:t> kpc from the </a:t>
            </a:r>
            <a:r>
              <a:rPr lang="en-US" altLang="ja-JP" sz="2400" i="1" dirty="0" smtClean="0"/>
              <a:t>mean</a:t>
            </a:r>
            <a:r>
              <a:rPr lang="en-US" altLang="ja-JP" sz="2400" dirty="0" smtClean="0"/>
              <a:t> galaxy AND</a:t>
            </a:r>
          </a:p>
          <a:p>
            <a:pPr>
              <a:buNone/>
            </a:pPr>
            <a:r>
              <a:rPr lang="en-US" altLang="ja-JP" sz="2400" dirty="0" smtClean="0"/>
              <a:t>	  v</a:t>
            </a:r>
            <a:r>
              <a:rPr lang="en-US" altLang="ja-JP" sz="2400" i="1" baseline="-25000" dirty="0" smtClean="0"/>
              <a:t>offset</a:t>
            </a:r>
            <a:r>
              <a:rPr lang="en-US" altLang="ja-JP" sz="2400" dirty="0" smtClean="0"/>
              <a:t>&lt;4σ</a:t>
            </a:r>
            <a:r>
              <a:rPr lang="en-US" altLang="ja-JP" sz="2400" i="1" baseline="-25000" dirty="0" smtClean="0"/>
              <a:t>v,cl</a:t>
            </a:r>
            <a:r>
              <a:rPr lang="en-US" altLang="ja-JP" sz="2400" dirty="0" smtClean="0"/>
              <a:t> AND without strong </a:t>
            </a:r>
            <a:r>
              <a:rPr lang="en-US" altLang="ja-JP" sz="2400" dirty="0" err="1" smtClean="0"/>
              <a:t>Hα</a:t>
            </a:r>
            <a:r>
              <a:rPr lang="en-US" altLang="ja-JP" sz="2400" dirty="0" smtClean="0"/>
              <a:t> emission.</a:t>
            </a:r>
            <a:endParaRPr lang="ja-JP" altLang="en-US" sz="2400" dirty="0" smtClean="0"/>
          </a:p>
          <a:p>
            <a:r>
              <a:rPr lang="en-US" altLang="ja-JP" sz="2800" dirty="0" smtClean="0"/>
              <a:t>~30% of the BCG were missed by fiber collision and this is corrected by photometric objects(but low-reliability).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BCG Selection</a:t>
            </a:r>
            <a:endParaRPr kumimoji="1" lang="ja-JP" altLang="en-US" sz="4000" i="1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0" y="1255594"/>
            <a:ext cx="8652683" cy="5322627"/>
          </a:xfrm>
        </p:spPr>
        <p:txBody>
          <a:bodyPr>
            <a:normAutofit/>
          </a:bodyPr>
          <a:lstStyle/>
          <a:p>
            <a:r>
              <a:rPr kumimoji="1" lang="en-US" altLang="ja-JP" sz="2400" dirty="0" smtClean="0"/>
              <a:t>z&lt;0.1, M</a:t>
            </a:r>
            <a:r>
              <a:rPr kumimoji="1" lang="en-US" altLang="ja-JP" sz="2400" baseline="-25000" dirty="0" smtClean="0"/>
              <a:t>r</a:t>
            </a:r>
            <a:r>
              <a:rPr kumimoji="1" lang="en-US" altLang="ja-JP" sz="2400" dirty="0" smtClean="0"/>
              <a:t>&lt;-20 galaxies, from the C4 catalog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833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clusters.</a:t>
            </a:r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Within max(R</a:t>
            </a:r>
            <a:r>
              <a:rPr lang="en-US" altLang="ja-JP" sz="2400" baseline="-25000" dirty="0" smtClean="0"/>
              <a:t>200</a:t>
            </a:r>
            <a:r>
              <a:rPr lang="en-US" altLang="ja-JP" sz="2400" dirty="0" smtClean="0"/>
              <a:t>, 0.5 Mpc) from the </a:t>
            </a:r>
            <a:r>
              <a:rPr lang="en-US" altLang="ja-JP" sz="2400" i="1" dirty="0" smtClean="0"/>
              <a:t>mean galaxy</a:t>
            </a:r>
            <a:r>
              <a:rPr lang="en-US" altLang="ja-JP" sz="2400" dirty="0" smtClean="0"/>
              <a:t>, </a:t>
            </a:r>
            <a:r>
              <a:rPr lang="en-US" altLang="ja-JP" sz="2400" b="1" dirty="0" smtClean="0"/>
              <a:t>two</a:t>
            </a:r>
            <a:r>
              <a:rPr lang="en-US" altLang="ja-JP" sz="2400" dirty="0" smtClean="0"/>
              <a:t> brightest BCG candidates are selected which meet the following:</a:t>
            </a:r>
          </a:p>
          <a:p>
            <a:pPr>
              <a:buNone/>
            </a:pPr>
            <a:r>
              <a:rPr lang="en-US" altLang="ja-JP" sz="2400" dirty="0" smtClean="0"/>
              <a:t>	-c=R</a:t>
            </a:r>
            <a:r>
              <a:rPr lang="en-US" altLang="ja-JP" sz="2400" i="1" baseline="-25000" dirty="0" smtClean="0"/>
              <a:t>i90</a:t>
            </a:r>
            <a:r>
              <a:rPr lang="en-US" altLang="ja-JP" sz="2400" dirty="0" smtClean="0"/>
              <a:t>/R</a:t>
            </a:r>
            <a:r>
              <a:rPr lang="en-US" altLang="ja-JP" sz="2400" i="1" baseline="-25000" dirty="0" smtClean="0"/>
              <a:t>i50</a:t>
            </a:r>
            <a:r>
              <a:rPr lang="en-US" altLang="ja-JP" sz="2400" dirty="0" smtClean="0"/>
              <a:t>&gt;2.5, fracDeV_r&gt;0.5.</a:t>
            </a:r>
          </a:p>
          <a:p>
            <a:pPr>
              <a:buNone/>
            </a:pPr>
            <a:r>
              <a:rPr lang="en-US" altLang="ja-JP" sz="2400" dirty="0" smtClean="0"/>
              <a:t>	-Δ(u-g)&lt;0.6, Δ(g-r)&lt;0.5, Δ(r-</a:t>
            </a:r>
            <a:r>
              <a:rPr lang="en-US" altLang="ja-JP" sz="2400" dirty="0" err="1" smtClean="0"/>
              <a:t>i</a:t>
            </a:r>
            <a:r>
              <a:rPr lang="en-US" altLang="ja-JP" sz="2400" dirty="0" smtClean="0"/>
              <a:t>)&lt;0.4.</a:t>
            </a:r>
          </a:p>
          <a:p>
            <a:pPr>
              <a:buNone/>
            </a:pPr>
            <a:r>
              <a:rPr lang="en-US" altLang="ja-JP" sz="2400" dirty="0" smtClean="0"/>
              <a:t>	-TARGET_GALAXY flag </a:t>
            </a:r>
            <a:r>
              <a:rPr lang="ja-JP" altLang="en-US" sz="2400" dirty="0" smtClean="0"/>
              <a:t>○</a:t>
            </a:r>
            <a:r>
              <a:rPr lang="en-US" altLang="ja-JP" sz="2400" dirty="0" smtClean="0"/>
              <a:t>, SATURATED flag ×. </a:t>
            </a:r>
          </a:p>
          <a:p>
            <a:pPr>
              <a:buNone/>
            </a:pPr>
            <a:r>
              <a:rPr lang="en-US" altLang="ja-JP" sz="2400" dirty="0" smtClean="0"/>
              <a:t>	-</a:t>
            </a:r>
            <a:r>
              <a:rPr lang="en-US" altLang="ja-JP" sz="2400" dirty="0" err="1" smtClean="0"/>
              <a:t>Δz</a:t>
            </a:r>
            <a:r>
              <a:rPr lang="en-US" altLang="ja-JP" sz="2400" dirty="0" smtClean="0"/>
              <a:t>&lt;0.01.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Brighter one is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 BCG candidate.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If the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 is brighter 1 </a:t>
            </a:r>
            <a:r>
              <a:rPr lang="en-US" altLang="ja-JP" sz="2400" dirty="0" err="1" smtClean="0"/>
              <a:t>mag</a:t>
            </a:r>
            <a:r>
              <a:rPr lang="en-US" altLang="ja-JP" sz="2400" dirty="0" smtClean="0"/>
              <a:t> than the other, the other becomes</a:t>
            </a:r>
          </a:p>
          <a:p>
            <a:pPr>
              <a:buNone/>
            </a:pPr>
            <a:r>
              <a:rPr lang="en-US" altLang="ja-JP" sz="2400" b="1" dirty="0" smtClean="0"/>
              <a:t>	    second</a:t>
            </a:r>
            <a:r>
              <a:rPr lang="en-US" altLang="ja-JP" sz="2400" dirty="0" smtClean="0"/>
              <a:t> BCG candidate.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968782" y="404664"/>
            <a:ext cx="3583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Non-zero,</a:t>
            </a:r>
          </a:p>
          <a:p>
            <a:pPr algn="ctr"/>
            <a:r>
              <a:rPr kumimoji="1" lang="en-US" altLang="ja-JP" dirty="0" smtClean="0"/>
              <a:t>min(</a:t>
            </a:r>
            <a:r>
              <a:rPr lang="en-US" altLang="ja-JP" dirty="0" smtClean="0"/>
              <a:t>σ</a:t>
            </a:r>
            <a:r>
              <a:rPr lang="en-US" altLang="ja-JP" i="1" baseline="-25000" dirty="0" smtClean="0"/>
              <a:t>v,cl</a:t>
            </a:r>
            <a:r>
              <a:rPr lang="en-US" altLang="ja-JP" dirty="0" smtClean="0"/>
              <a:t>(&lt; 0.5, 1, 1.5, 2, 2.5h</a:t>
            </a:r>
            <a:r>
              <a:rPr lang="en-US" altLang="ja-JP" baseline="30000" dirty="0" smtClean="0"/>
              <a:t>-1</a:t>
            </a:r>
            <a:r>
              <a:rPr lang="en-US" altLang="ja-JP" dirty="0" smtClean="0"/>
              <a:t> Mpc</a:t>
            </a:r>
            <a:r>
              <a:rPr kumimoji="1" lang="en-US" altLang="ja-JP" dirty="0" smtClean="0"/>
              <a:t>))</a:t>
            </a:r>
            <a:endParaRPr kumimoji="1" lang="ja-JP" altLang="en-US" dirty="0"/>
          </a:p>
        </p:txBody>
      </p:sp>
      <p:pic>
        <p:nvPicPr>
          <p:cNvPr id="8" name="図 7" descr="form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058" y="1656096"/>
            <a:ext cx="7314286" cy="980952"/>
          </a:xfrm>
          <a:prstGeom prst="rect">
            <a:avLst/>
          </a:prstGeom>
        </p:spPr>
      </p:pic>
      <p:cxnSp>
        <p:nvCxnSpPr>
          <p:cNvPr id="10" name="直線矢印コネクタ 9"/>
          <p:cNvCxnSpPr>
            <a:stCxn id="13" idx="2"/>
          </p:cNvCxnSpPr>
          <p:nvPr/>
        </p:nvCxnSpPr>
        <p:spPr>
          <a:xfrm flipH="1">
            <a:off x="3347864" y="789856"/>
            <a:ext cx="1296144" cy="105496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644008" y="332656"/>
            <a:ext cx="4248472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3411584"/>
            <a:ext cx="1198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ETG-like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28272" y="3861048"/>
            <a:ext cx="4093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similar color between C4 and this work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488920" y="4293096"/>
            <a:ext cx="181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to remove star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054296" y="6052352"/>
            <a:ext cx="454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→ </a:t>
            </a:r>
            <a:r>
              <a:rPr lang="en-US" altLang="ja-JP" dirty="0" smtClean="0"/>
              <a:t>it is possible that the </a:t>
            </a:r>
            <a:r>
              <a:rPr lang="en-US" altLang="ja-JP" b="1" dirty="0" smtClean="0"/>
              <a:t>first</a:t>
            </a:r>
            <a:r>
              <a:rPr lang="en-US" altLang="ja-JP" dirty="0" smtClean="0"/>
              <a:t> is foreground ETG</a:t>
            </a:r>
            <a:endParaRPr kumimoji="1" lang="ja-JP" altLang="en-US" dirty="0"/>
          </a:p>
        </p:txBody>
      </p:sp>
      <p:sp>
        <p:nvSpPr>
          <p:cNvPr id="17" name="左中かっこ 16"/>
          <p:cNvSpPr/>
          <p:nvPr/>
        </p:nvSpPr>
        <p:spPr>
          <a:xfrm>
            <a:off x="251520" y="3507475"/>
            <a:ext cx="360040" cy="2901149"/>
          </a:xfrm>
          <a:prstGeom prst="leftBrace">
            <a:avLst>
              <a:gd name="adj1" fmla="val 51408"/>
              <a:gd name="adj2" fmla="val 50000"/>
            </a:avLst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 rot="19945899">
            <a:off x="1250239" y="4523613"/>
            <a:ext cx="610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3333FF"/>
                </a:solidFill>
              </a:rPr>
              <a:t>For the 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first</a:t>
            </a:r>
            <a:r>
              <a:rPr kumimoji="1" lang="en-US" altLang="ja-JP" sz="2800" dirty="0" smtClean="0">
                <a:solidFill>
                  <a:srgbClr val="3333FF"/>
                </a:solidFill>
              </a:rPr>
              <a:t> and 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second</a:t>
            </a:r>
            <a:r>
              <a:rPr kumimoji="1" lang="en-US" altLang="ja-JP" sz="2800" dirty="0" smtClean="0">
                <a:solidFill>
                  <a:srgbClr val="3333FF"/>
                </a:solidFill>
              </a:rPr>
              <a:t> BGC candidates.</a:t>
            </a:r>
            <a:endParaRPr kumimoji="1" lang="ja-JP" alt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000" i="1" dirty="0" smtClean="0"/>
              <a:t>2. BCG Selection</a:t>
            </a:r>
            <a:endParaRPr kumimoji="1" lang="ja-JP" altLang="en-US" sz="4000" i="1" dirty="0"/>
          </a:p>
        </p:txBody>
      </p:sp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232010" y="1255594"/>
            <a:ext cx="8652683" cy="53362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ja-JP" sz="2400" dirty="0" smtClean="0"/>
              <a:t>	-c&gt;2.3, w/o Δ(u-g), w/o TARGET_GALAXY criteria.</a:t>
            </a:r>
          </a:p>
          <a:p>
            <a:pPr>
              <a:buNone/>
            </a:pPr>
            <a:r>
              <a:rPr lang="en-US" altLang="ja-JP" sz="2400" dirty="0" smtClean="0"/>
              <a:t>	-The other criteria are the same.</a:t>
            </a:r>
          </a:p>
          <a:p>
            <a:pPr>
              <a:buNone/>
            </a:pPr>
            <a:r>
              <a:rPr lang="en-US" altLang="ja-JP" sz="2400" dirty="0" smtClean="0"/>
              <a:t>	</a:t>
            </a:r>
            <a:r>
              <a:rPr lang="ja-JP" altLang="en-US" sz="2400" dirty="0" smtClean="0"/>
              <a:t>→</a:t>
            </a:r>
            <a:r>
              <a:rPr lang="en-US" altLang="ja-JP" sz="2400" dirty="0" smtClean="0"/>
              <a:t>If selected one is brighter than the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 and </a:t>
            </a:r>
            <a:r>
              <a:rPr lang="en-US" altLang="ja-JP" sz="2400" b="1" dirty="0" smtClean="0"/>
              <a:t>second</a:t>
            </a:r>
          </a:p>
          <a:p>
            <a:pPr>
              <a:buNone/>
            </a:pPr>
            <a:r>
              <a:rPr lang="en-US" altLang="ja-JP" sz="2400" b="1" dirty="0" smtClean="0"/>
              <a:t>	   </a:t>
            </a:r>
            <a:r>
              <a:rPr lang="en-US" altLang="ja-JP" sz="2400" dirty="0" smtClean="0"/>
              <a:t> candidate(s), this becomes </a:t>
            </a:r>
            <a:r>
              <a:rPr lang="en-US" altLang="ja-JP" sz="2400" b="1" dirty="0" smtClean="0"/>
              <a:t>third</a:t>
            </a:r>
            <a:r>
              <a:rPr lang="en-US" altLang="ja-JP" sz="2400" dirty="0" smtClean="0"/>
              <a:t> BCG candidate.</a:t>
            </a:r>
          </a:p>
          <a:p>
            <a:r>
              <a:rPr lang="en-US" altLang="ja-JP" sz="2400" dirty="0" smtClean="0"/>
              <a:t>If the </a:t>
            </a:r>
            <a:r>
              <a:rPr lang="en-US" altLang="ja-JP" sz="2400" b="1" dirty="0" smtClean="0"/>
              <a:t>first</a:t>
            </a:r>
            <a:r>
              <a:rPr lang="en-US" altLang="ja-JP" sz="2400" dirty="0" smtClean="0"/>
              <a:t>=</a:t>
            </a:r>
            <a:r>
              <a:rPr lang="en-US" altLang="ja-JP" sz="2400" b="1" dirty="0" smtClean="0"/>
              <a:t>second</a:t>
            </a:r>
            <a:r>
              <a:rPr lang="en-US" altLang="ja-JP" sz="2400" dirty="0" smtClean="0"/>
              <a:t>=</a:t>
            </a:r>
            <a:r>
              <a:rPr lang="en-US" altLang="ja-JP" sz="2400" b="1" dirty="0" smtClean="0"/>
              <a:t>third</a:t>
            </a:r>
            <a:r>
              <a:rPr lang="en-US" altLang="ja-JP" sz="2400" dirty="0" smtClean="0"/>
              <a:t> candidate, then it is BCG. (242 </a:t>
            </a:r>
            <a:r>
              <a:rPr lang="en-US" altLang="ja-JP" sz="2400" dirty="0" err="1" smtClean="0"/>
              <a:t>obj</a:t>
            </a:r>
            <a:r>
              <a:rPr lang="en-US" altLang="ja-JP" sz="2400" dirty="0" smtClean="0"/>
              <a:t>)</a:t>
            </a:r>
          </a:p>
          <a:p>
            <a:r>
              <a:rPr lang="en-US" altLang="ja-JP" sz="2400" dirty="0" smtClean="0"/>
              <a:t>Other cases, the candidates are inspected visually on 2.5’’×2.5’’ color images from DR4 CAS. (472)</a:t>
            </a:r>
          </a:p>
          <a:p>
            <a:r>
              <a:rPr lang="en-US" altLang="ja-JP" sz="2400" dirty="0" smtClean="0"/>
              <a:t>Other cases, inspected visually on color images(only &lt;2Mpc, </a:t>
            </a:r>
            <a:r>
              <a:rPr lang="en-US" altLang="ja-JP" sz="2400" dirty="0" err="1" smtClean="0"/>
              <a:t>Δz</a:t>
            </a:r>
            <a:r>
              <a:rPr lang="en-US" altLang="ja-JP" sz="2400" dirty="0" smtClean="0"/>
              <a:t>&lt;0.01 </a:t>
            </a:r>
            <a:r>
              <a:rPr lang="en-US" altLang="ja-JP" sz="2400" dirty="0" err="1" smtClean="0"/>
              <a:t>obj</a:t>
            </a:r>
            <a:r>
              <a:rPr lang="en-US" altLang="ja-JP" sz="2400" dirty="0" smtClean="0"/>
              <a:t>, w/ other criterion). (54)</a:t>
            </a:r>
          </a:p>
          <a:p>
            <a:r>
              <a:rPr lang="en-US" altLang="ja-JP" sz="2400" dirty="0" smtClean="0"/>
              <a:t>Otherwise, inspected visually on Finding Chart in CAS(only &lt;2Mpc, </a:t>
            </a:r>
            <a:r>
              <a:rPr lang="en-US" altLang="ja-JP" sz="2400" dirty="0" err="1" smtClean="0"/>
              <a:t>Δz</a:t>
            </a:r>
            <a:r>
              <a:rPr lang="en-US" altLang="ja-JP" sz="2400" dirty="0" smtClean="0"/>
              <a:t>&lt;0.01 </a:t>
            </a:r>
            <a:r>
              <a:rPr lang="en-US" altLang="ja-JP" sz="2400" dirty="0" err="1" smtClean="0"/>
              <a:t>obj</a:t>
            </a:r>
            <a:r>
              <a:rPr lang="en-US" altLang="ja-JP" sz="2400" dirty="0" smtClean="0"/>
              <a:t>, w/o other criterion). (65)  [242+472+54+65=833]</a:t>
            </a:r>
          </a:p>
          <a:p>
            <a:r>
              <a:rPr lang="en-US" altLang="ja-JP" sz="2400" dirty="0" smtClean="0"/>
              <a:t>if BCG is not closest to the </a:t>
            </a:r>
            <a:r>
              <a:rPr lang="en-US" altLang="ja-JP" sz="2400" i="1" dirty="0" smtClean="0"/>
              <a:t>mean</a:t>
            </a:r>
            <a:r>
              <a:rPr lang="en-US" altLang="ja-JP" sz="2400" dirty="0" smtClean="0"/>
              <a:t>, they regarded these system as a substructures in other clusters. So rejected. (-101)</a:t>
            </a:r>
          </a:p>
          <a:p>
            <a:endParaRPr lang="en-US" altLang="ja-JP" sz="24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228184" y="192408"/>
            <a:ext cx="2816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CAS:</a:t>
            </a:r>
            <a:r>
              <a:rPr kumimoji="1" lang="en-US" altLang="ja-JP" dirty="0" smtClean="0"/>
              <a:t> Catalog Archive Server,</a:t>
            </a:r>
          </a:p>
          <a:p>
            <a:r>
              <a:rPr lang="en-US" altLang="ja-JP" b="1" dirty="0" smtClean="0"/>
              <a:t>w/:</a:t>
            </a:r>
            <a:r>
              <a:rPr lang="en-US" altLang="ja-JP" dirty="0" smtClean="0"/>
              <a:t> with, </a:t>
            </a:r>
            <a:r>
              <a:rPr lang="en-US" altLang="ja-JP" b="1" dirty="0" smtClean="0"/>
              <a:t>w/o:</a:t>
            </a:r>
            <a:r>
              <a:rPr lang="en-US" altLang="ja-JP" dirty="0" smtClean="0"/>
              <a:t> without.</a:t>
            </a:r>
            <a:endParaRPr kumimoji="1" lang="ja-JP" altLang="en-US" dirty="0"/>
          </a:p>
        </p:txBody>
      </p:sp>
      <p:sp>
        <p:nvSpPr>
          <p:cNvPr id="5" name="左中かっこ 4"/>
          <p:cNvSpPr/>
          <p:nvPr/>
        </p:nvSpPr>
        <p:spPr>
          <a:xfrm>
            <a:off x="234104" y="1364775"/>
            <a:ext cx="360040" cy="1604881"/>
          </a:xfrm>
          <a:prstGeom prst="leftBrace">
            <a:avLst>
              <a:gd name="adj1" fmla="val 51408"/>
              <a:gd name="adj2" fmla="val 50000"/>
            </a:avLst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 rot="20539191">
            <a:off x="1308799" y="1770123"/>
            <a:ext cx="4331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solidFill>
                  <a:srgbClr val="3333FF"/>
                </a:solidFill>
              </a:rPr>
              <a:t>For the </a:t>
            </a:r>
            <a:r>
              <a:rPr kumimoji="1" lang="en-US" altLang="ja-JP" sz="2800" b="1" dirty="0" smtClean="0">
                <a:solidFill>
                  <a:srgbClr val="3333FF"/>
                </a:solidFill>
              </a:rPr>
              <a:t>third</a:t>
            </a:r>
            <a:r>
              <a:rPr kumimoji="1" lang="en-US" altLang="ja-JP" sz="2800" dirty="0" smtClean="0">
                <a:solidFill>
                  <a:srgbClr val="3333FF"/>
                </a:solidFill>
              </a:rPr>
              <a:t> BGC candidate.</a:t>
            </a:r>
            <a:endParaRPr kumimoji="1" lang="ja-JP" altLang="en-US" sz="28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1340</Words>
  <Application>Microsoft Office PowerPoint</Application>
  <PresentationFormat>画面に合わせる (4:3)</PresentationFormat>
  <Paragraphs>291</Paragraphs>
  <Slides>31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2" baseType="lpstr">
      <vt:lpstr>Office テーマ</vt:lpstr>
      <vt:lpstr>How special are brightest group and cluster galaxies?</vt:lpstr>
      <vt:lpstr>1. Introduction to BCGs  </vt:lpstr>
      <vt:lpstr>1. Introduction to BCGs  </vt:lpstr>
      <vt:lpstr>1. Introduction to BCGs  </vt:lpstr>
      <vt:lpstr>1. Topics related to BCGs</vt:lpstr>
      <vt:lpstr>2. Data</vt:lpstr>
      <vt:lpstr>2. C4 catalog</vt:lpstr>
      <vt:lpstr>2. BCG Selection</vt:lpstr>
      <vt:lpstr>2. BCG Selection</vt:lpstr>
      <vt:lpstr>2. New σv,cl, zcl, R200 </vt:lpstr>
      <vt:lpstr>2. Selection results</vt:lpstr>
      <vt:lpstr>3. BCG image</vt:lpstr>
      <vt:lpstr>4. BCG vs. non-BCG control sample</vt:lpstr>
      <vt:lpstr>5-1. BCG vs. non-BCG (SC3p)</vt:lpstr>
      <vt:lpstr>5-2. BCG vs. non-BCG (CS3s)</vt:lpstr>
      <vt:lpstr>6-1. Size-luminosity relation (SC1p)</vt:lpstr>
      <vt:lpstr>6-2. Dynamical to stellar mass ratio</vt:lpstr>
      <vt:lpstr>6-2. Dynamical to stellar mass ratio</vt:lpstr>
      <vt:lpstr>6-3. Fundamental Plane (CS1s)</vt:lpstr>
      <vt:lpstr>6-4. Fundamental Plane (CS1s)</vt:lpstr>
      <vt:lpstr>6-4. Fundamental Plane</vt:lpstr>
      <vt:lpstr>スライド 22</vt:lpstr>
      <vt:lpstr>6-5. Faber-Jackson relation</vt:lpstr>
      <vt:lpstr>7-1. Star formation history (CS1s)</vt:lpstr>
      <vt:lpstr>7-2. Star formation in BCGs (CS3s)</vt:lpstr>
      <vt:lpstr>8. Emission-line ratio (CS3s)</vt:lpstr>
      <vt:lpstr>スライド 27</vt:lpstr>
      <vt:lpstr>9-1. RL-AGN fraction in BCGs</vt:lpstr>
      <vt:lpstr>9-2. RL-AGN % in BCGs.</vt:lpstr>
      <vt:lpstr>9-3. RL-AGN % in BCGs.</vt:lpstr>
      <vt:lpstr>Summary  (BCG vs. non-BCG)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special are brightest group and cluster galaxies?</dc:title>
  <cp:lastModifiedBy>takayuki</cp:lastModifiedBy>
  <cp:revision>135</cp:revision>
  <dcterms:modified xsi:type="dcterms:W3CDTF">2011-12-15T17:34:00Z</dcterms:modified>
</cp:coreProperties>
</file>