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19" r:id="rId2"/>
    <p:sldId id="320" r:id="rId3"/>
    <p:sldId id="347" r:id="rId4"/>
    <p:sldId id="348" r:id="rId5"/>
    <p:sldId id="349" r:id="rId6"/>
    <p:sldId id="350" r:id="rId7"/>
    <p:sldId id="351" r:id="rId8"/>
    <p:sldId id="344" r:id="rId9"/>
    <p:sldId id="323" r:id="rId10"/>
    <p:sldId id="324" r:id="rId11"/>
    <p:sldId id="325" r:id="rId12"/>
    <p:sldId id="327" r:id="rId13"/>
    <p:sldId id="331" r:id="rId14"/>
    <p:sldId id="333" r:id="rId15"/>
    <p:sldId id="330" r:id="rId16"/>
    <p:sldId id="334" r:id="rId17"/>
    <p:sldId id="335" r:id="rId18"/>
    <p:sldId id="339" r:id="rId19"/>
    <p:sldId id="329" r:id="rId20"/>
    <p:sldId id="322" r:id="rId21"/>
    <p:sldId id="338" r:id="rId22"/>
    <p:sldId id="340" r:id="rId23"/>
    <p:sldId id="332" r:id="rId24"/>
    <p:sldId id="328" r:id="rId25"/>
    <p:sldId id="326" r:id="rId26"/>
    <p:sldId id="341" r:id="rId27"/>
    <p:sldId id="336" r:id="rId28"/>
    <p:sldId id="342" r:id="rId29"/>
    <p:sldId id="343" r:id="rId30"/>
    <p:sldId id="353" r:id="rId31"/>
    <p:sldId id="356" r:id="rId32"/>
    <p:sldId id="357" r:id="rId33"/>
    <p:sldId id="354" r:id="rId34"/>
    <p:sldId id="355" r:id="rId35"/>
    <p:sldId id="366" r:id="rId36"/>
    <p:sldId id="367" r:id="rId37"/>
    <p:sldId id="362" r:id="rId38"/>
    <p:sldId id="358" r:id="rId39"/>
    <p:sldId id="360" r:id="rId40"/>
    <p:sldId id="364" r:id="rId41"/>
    <p:sldId id="345" r:id="rId42"/>
    <p:sldId id="346" r:id="rId43"/>
    <p:sldId id="359" r:id="rId44"/>
    <p:sldId id="365" r:id="rId45"/>
    <p:sldId id="363" r:id="rId46"/>
    <p:sldId id="368" r:id="rId47"/>
    <p:sldId id="369" r:id="rId48"/>
    <p:sldId id="361" r:id="rId4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D501"/>
    <a:srgbClr val="00FF00"/>
    <a:srgbClr val="00CC00"/>
    <a:srgbClr val="00FFFF"/>
    <a:srgbClr val="0099FF"/>
    <a:srgbClr val="FF00FF"/>
    <a:srgbClr val="BEFED3"/>
    <a:srgbClr val="BD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0545" autoAdjust="0"/>
  </p:normalViewPr>
  <p:slideViewPr>
    <p:cSldViewPr snapToGrid="0">
      <p:cViewPr varScale="1">
        <p:scale>
          <a:sx n="148" d="100"/>
          <a:sy n="148" d="100"/>
        </p:scale>
        <p:origin x="20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71146-473D-4E8B-9583-3BB60DECE0E8}" type="datetimeFigureOut">
              <a:rPr kumimoji="1" lang="ja-JP" altLang="en-US" smtClean="0"/>
              <a:t>2022/3/21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CBF20-CAC2-44EF-9593-27486F7FAF98}" type="slidenum">
              <a:rPr kumimoji="1" lang="ja-JP" altLang="en-US" smtClean="0"/>
              <a:t>‹#›</a:t>
            </a:fld>
            <a:endParaRPr kumimoji="1" lang="ja-JP" altLang="en-US"/>
          </a:p>
        </p:txBody>
      </p:sp>
    </p:spTree>
    <p:extLst>
      <p:ext uri="{BB962C8B-B14F-4D97-AF65-F5344CB8AC3E}">
        <p14:creationId xmlns:p14="http://schemas.microsoft.com/office/powerpoint/2010/main" val="11729399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BCBF20-CAC2-44EF-9593-27486F7FAF98}" type="slidenum">
              <a:rPr kumimoji="1" lang="ja-JP" altLang="en-US" smtClean="0"/>
              <a:t>1</a:t>
            </a:fld>
            <a:endParaRPr kumimoji="1" lang="ja-JP" altLang="en-US"/>
          </a:p>
        </p:txBody>
      </p:sp>
    </p:spTree>
    <p:extLst>
      <p:ext uri="{BB962C8B-B14F-4D97-AF65-F5344CB8AC3E}">
        <p14:creationId xmlns:p14="http://schemas.microsoft.com/office/powerpoint/2010/main" val="419128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67A099D-6EC0-4EB0-8B3E-9119DE050E42}" type="slidenum">
              <a:rPr kumimoji="1" lang="ja-JP" altLang="en-US" smtClean="0"/>
              <a:t>7</a:t>
            </a:fld>
            <a:endParaRPr kumimoji="1" lang="ja-JP" altLang="en-US"/>
          </a:p>
        </p:txBody>
      </p:sp>
    </p:spTree>
    <p:extLst>
      <p:ext uri="{BB962C8B-B14F-4D97-AF65-F5344CB8AC3E}">
        <p14:creationId xmlns:p14="http://schemas.microsoft.com/office/powerpoint/2010/main" val="310658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343737938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11987566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29861820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33414906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1778530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41648437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29894691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41574260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31501522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6957333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899281-3C0E-4F0F-AA59-0D3663219B17}" type="datetimeFigureOut">
              <a:rPr kumimoji="1" lang="ja-JP" altLang="en-US" smtClean="0"/>
              <a:t>2022/3/21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4021513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5000">
              <a:srgbClr val="BEFED3">
                <a:alpha val="29804"/>
              </a:srgb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99281-3C0E-4F0F-AA59-0D3663219B17}" type="datetimeFigureOut">
              <a:rPr kumimoji="1" lang="ja-JP" altLang="en-US" smtClean="0"/>
              <a:t>2022/3/21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92A59-6710-4B73-B7FC-45C62DC7B553}" type="slidenum">
              <a:rPr kumimoji="1" lang="ja-JP" altLang="en-US" smtClean="0"/>
              <a:t>‹#›</a:t>
            </a:fld>
            <a:endParaRPr kumimoji="1" lang="ja-JP" altLang="en-US"/>
          </a:p>
        </p:txBody>
      </p:sp>
    </p:spTree>
    <p:extLst>
      <p:ext uri="{BB962C8B-B14F-4D97-AF65-F5344CB8AC3E}">
        <p14:creationId xmlns:p14="http://schemas.microsoft.com/office/powerpoint/2010/main" val="396312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50.png"/><Relationship Id="rId1" Type="http://schemas.openxmlformats.org/officeDocument/2006/relationships/slideLayout" Target="../slideLayouts/slideLayout6.xml"/><Relationship Id="rId4" Type="http://schemas.openxmlformats.org/officeDocument/2006/relationships/image" Target="../media/image270.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55" y="0"/>
            <a:ext cx="10328075" cy="6885384"/>
          </a:xfrm>
          <a:prstGeom prst="rect">
            <a:avLst/>
          </a:prstGeom>
        </p:spPr>
      </p:pic>
      <p:sp>
        <p:nvSpPr>
          <p:cNvPr id="3" name="テキスト ボックス 2"/>
          <p:cNvSpPr txBox="1"/>
          <p:nvPr/>
        </p:nvSpPr>
        <p:spPr>
          <a:xfrm>
            <a:off x="0" y="-27384"/>
            <a:ext cx="3851920" cy="646331"/>
          </a:xfrm>
          <a:prstGeom prst="rect">
            <a:avLst/>
          </a:prstGeom>
          <a:noFill/>
        </p:spPr>
        <p:txBody>
          <a:bodyPr wrap="square" rtlCol="0">
            <a:spAutoFit/>
          </a:bodyPr>
          <a:lstStyle/>
          <a:p>
            <a:r>
              <a:rPr lang="en-US" altLang="ja-JP" smtClean="0">
                <a:solidFill>
                  <a:schemeClr val="bg1"/>
                </a:solidFill>
              </a:rPr>
              <a:t>2022/03/22-23</a:t>
            </a:r>
            <a:endParaRPr lang="en-US" altLang="ja-JP" dirty="0" smtClean="0">
              <a:solidFill>
                <a:schemeClr val="bg1"/>
              </a:solidFill>
            </a:endParaRPr>
          </a:p>
          <a:p>
            <a:r>
              <a:rPr lang="en-US" altLang="ja-JP" dirty="0" err="1" smtClean="0">
                <a:solidFill>
                  <a:schemeClr val="bg1"/>
                </a:solidFill>
              </a:rPr>
              <a:t>CfCA</a:t>
            </a:r>
            <a:r>
              <a:rPr lang="en-US" altLang="ja-JP" dirty="0" smtClean="0">
                <a:solidFill>
                  <a:schemeClr val="bg1"/>
                </a:solidFill>
              </a:rPr>
              <a:t> / NAOJ</a:t>
            </a:r>
          </a:p>
        </p:txBody>
      </p:sp>
      <p:sp>
        <p:nvSpPr>
          <p:cNvPr id="4" name="タイトル 1"/>
          <p:cNvSpPr txBox="1">
            <a:spLocks/>
          </p:cNvSpPr>
          <p:nvPr/>
        </p:nvSpPr>
        <p:spPr>
          <a:xfrm>
            <a:off x="2605825" y="-38637"/>
            <a:ext cx="6504070" cy="20162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spcBef>
                <a:spcPts val="4200"/>
              </a:spcBef>
            </a:pPr>
            <a:r>
              <a:rPr lang="en-US" altLang="ja-JP" b="1" dirty="0" smtClean="0">
                <a:solidFill>
                  <a:schemeClr val="bg1"/>
                </a:solidFill>
                <a:latin typeface="メイリオ" panose="020B0604030504040204" pitchFamily="50" charset="-128"/>
                <a:ea typeface="メイリオ" panose="020B0604030504040204" pitchFamily="50" charset="-128"/>
                <a:cs typeface="Times New Roman" pitchFamily="18" charset="0"/>
              </a:rPr>
              <a:t>Athena++</a:t>
            </a:r>
            <a:r>
              <a:rPr lang="ja-JP" altLang="en-US" b="1" dirty="0" smtClean="0">
                <a:solidFill>
                  <a:schemeClr val="bg1"/>
                </a:solidFill>
                <a:latin typeface="メイリオ" panose="020B0604030504040204" pitchFamily="50" charset="-128"/>
                <a:ea typeface="メイリオ" panose="020B0604030504040204" pitchFamily="50" charset="-128"/>
                <a:cs typeface="Times New Roman" pitchFamily="18" charset="0"/>
              </a:rPr>
              <a:t>による</a:t>
            </a:r>
            <a:endParaRPr lang="en-US" altLang="ja-JP" b="1" dirty="0" smtClean="0">
              <a:solidFill>
                <a:schemeClr val="bg1"/>
              </a:solidFill>
              <a:latin typeface="メイリオ" panose="020B0604030504040204" pitchFamily="50" charset="-128"/>
              <a:ea typeface="メイリオ" panose="020B0604030504040204" pitchFamily="50" charset="-128"/>
              <a:cs typeface="Times New Roman" pitchFamily="18" charset="0"/>
            </a:endParaRPr>
          </a:p>
          <a:p>
            <a:pPr algn="r">
              <a:spcBef>
                <a:spcPts val="0"/>
              </a:spcBef>
            </a:pPr>
            <a:r>
              <a:rPr lang="ja-JP" altLang="en-US" b="1" dirty="0" smtClean="0">
                <a:solidFill>
                  <a:schemeClr val="bg1"/>
                </a:solidFill>
                <a:latin typeface="メイリオ" panose="020B0604030504040204" pitchFamily="50" charset="-128"/>
                <a:ea typeface="メイリオ" panose="020B0604030504040204" pitchFamily="50" charset="-128"/>
                <a:cs typeface="Times New Roman" pitchFamily="18" charset="0"/>
              </a:rPr>
              <a:t>シミュレーション実習</a:t>
            </a:r>
            <a:endParaRPr lang="en-US" altLang="ja-JP" b="1" dirty="0" smtClean="0">
              <a:solidFill>
                <a:schemeClr val="bg1"/>
              </a:solidFill>
              <a:latin typeface="メイリオ" panose="020B0604030504040204" pitchFamily="50" charset="-128"/>
              <a:ea typeface="メイリオ" panose="020B0604030504040204" pitchFamily="50" charset="-128"/>
              <a:cs typeface="Times New Roman" pitchFamily="18" charset="0"/>
            </a:endParaRPr>
          </a:p>
          <a:p>
            <a:pPr algn="r">
              <a:spcBef>
                <a:spcPts val="0"/>
              </a:spcBef>
            </a:pPr>
            <a:r>
              <a:rPr lang="ja-JP" altLang="en-US" b="1" dirty="0">
                <a:solidFill>
                  <a:schemeClr val="bg1"/>
                </a:solidFill>
                <a:latin typeface="メイリオ" panose="020B0604030504040204" pitchFamily="50" charset="-128"/>
                <a:ea typeface="メイリオ" panose="020B0604030504040204" pitchFamily="50" charset="-128"/>
                <a:cs typeface="Times New Roman" pitchFamily="18" charset="0"/>
              </a:rPr>
              <a:t>応用編</a:t>
            </a:r>
            <a:endParaRPr lang="en-US" altLang="ja-JP" b="1" dirty="0" smtClean="0">
              <a:solidFill>
                <a:schemeClr val="bg1"/>
              </a:solidFill>
              <a:latin typeface="メイリオ" panose="020B0604030504040204" pitchFamily="50" charset="-128"/>
              <a:ea typeface="メイリオ" panose="020B0604030504040204" pitchFamily="50" charset="-128"/>
              <a:cs typeface="Times New Roman" pitchFamily="18" charset="0"/>
            </a:endParaRPr>
          </a:p>
        </p:txBody>
      </p:sp>
      <p:sp>
        <p:nvSpPr>
          <p:cNvPr id="6" name="テキスト ボックス 5"/>
          <p:cNvSpPr txBox="1"/>
          <p:nvPr/>
        </p:nvSpPr>
        <p:spPr>
          <a:xfrm>
            <a:off x="5725719" y="1967948"/>
            <a:ext cx="3358180" cy="1831271"/>
          </a:xfrm>
          <a:prstGeom prst="rect">
            <a:avLst/>
          </a:prstGeom>
          <a:noFill/>
        </p:spPr>
        <p:txBody>
          <a:bodyPr wrap="square" rtlCol="0">
            <a:spAutoFit/>
          </a:bodyPr>
          <a:lstStyle/>
          <a:p>
            <a:pPr algn="r"/>
            <a:r>
              <a:rPr lang="ja-JP" altLang="en-US" b="1" dirty="0">
                <a:solidFill>
                  <a:schemeClr val="bg1"/>
                </a:solidFill>
              </a:rPr>
              <a:t>富田賢吾 （東北大学）</a:t>
            </a:r>
            <a:endParaRPr lang="en-US" altLang="ja-JP" b="1" dirty="0">
              <a:solidFill>
                <a:schemeClr val="bg1"/>
              </a:solidFill>
            </a:endParaRPr>
          </a:p>
          <a:p>
            <a:pPr algn="r">
              <a:spcBef>
                <a:spcPts val="600"/>
              </a:spcBef>
            </a:pPr>
            <a:r>
              <a:rPr lang="ja-JP" altLang="en-US" b="1" dirty="0">
                <a:solidFill>
                  <a:schemeClr val="bg1"/>
                </a:solidFill>
              </a:rPr>
              <a:t>岩﨑一成（国立天文台）</a:t>
            </a:r>
            <a:endParaRPr lang="en-US" altLang="ja-JP" b="1" dirty="0">
              <a:solidFill>
                <a:schemeClr val="bg1"/>
              </a:solidFill>
            </a:endParaRPr>
          </a:p>
          <a:p>
            <a:pPr algn="r"/>
            <a:r>
              <a:rPr lang="ja-JP" altLang="en-US" b="1" dirty="0">
                <a:solidFill>
                  <a:schemeClr val="bg1"/>
                </a:solidFill>
              </a:rPr>
              <a:t>高棹真介（大阪大学）</a:t>
            </a:r>
            <a:endParaRPr lang="en-US" altLang="ja-JP" b="1" dirty="0">
              <a:solidFill>
                <a:schemeClr val="bg1"/>
              </a:solidFill>
            </a:endParaRPr>
          </a:p>
          <a:p>
            <a:pPr algn="r"/>
            <a:r>
              <a:rPr lang="ja-JP" altLang="en-US" b="1" dirty="0">
                <a:solidFill>
                  <a:schemeClr val="bg1"/>
                </a:solidFill>
              </a:rPr>
              <a:t>小野智弘（東京工業大学）</a:t>
            </a:r>
            <a:endParaRPr lang="en-US" altLang="ja-JP" b="1" dirty="0">
              <a:solidFill>
                <a:schemeClr val="bg1"/>
              </a:solidFill>
            </a:endParaRPr>
          </a:p>
          <a:p>
            <a:pPr algn="r"/>
            <a:r>
              <a:rPr lang="ja-JP" altLang="en-US" b="1" dirty="0">
                <a:solidFill>
                  <a:schemeClr val="bg1"/>
                </a:solidFill>
              </a:rPr>
              <a:t>杉村和幸（東北大学）</a:t>
            </a:r>
            <a:endParaRPr lang="en-US" altLang="ja-JP" b="1" dirty="0">
              <a:solidFill>
                <a:schemeClr val="bg1"/>
              </a:solidFill>
            </a:endParaRPr>
          </a:p>
          <a:p>
            <a:pPr algn="r"/>
            <a:r>
              <a:rPr lang="ja-JP" altLang="en-US" b="1" dirty="0">
                <a:solidFill>
                  <a:schemeClr val="bg1"/>
                </a:solidFill>
              </a:rPr>
              <a:t>森昇志（東北大学）</a:t>
            </a:r>
            <a:endParaRPr lang="en-US" altLang="ja-JP" b="1" dirty="0">
              <a:solidFill>
                <a:schemeClr val="bg1"/>
              </a:solidFill>
            </a:endParaRPr>
          </a:p>
        </p:txBody>
      </p:sp>
    </p:spTree>
    <p:extLst>
      <p:ext uri="{BB962C8B-B14F-4D97-AF65-F5344CB8AC3E}">
        <p14:creationId xmlns:p14="http://schemas.microsoft.com/office/powerpoint/2010/main" val="336497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Athena++</a:t>
            </a:r>
            <a:r>
              <a:rPr kumimoji="1" lang="ja-JP" altLang="en-US" dirty="0" smtClean="0"/>
              <a:t>の</a:t>
            </a:r>
            <a:r>
              <a:rPr kumimoji="1" lang="en-US" altLang="ja-JP" dirty="0" smtClean="0"/>
              <a:t>AMR</a:t>
            </a:r>
            <a:r>
              <a:rPr kumimoji="1" lang="ja-JP" altLang="en-US" dirty="0" smtClean="0"/>
              <a:t>の特徴</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7971" t="16377" r="10289" b="8986"/>
          <a:stretch/>
        </p:blipFill>
        <p:spPr>
          <a:xfrm>
            <a:off x="4815056" y="2204864"/>
            <a:ext cx="4258399" cy="3888432"/>
          </a:xfrm>
          <a:prstGeom prst="rect">
            <a:avLst/>
          </a:prstGeom>
        </p:spPr>
      </p:pic>
      <p:sp>
        <p:nvSpPr>
          <p:cNvPr id="5" name="テキスト ボックス 4"/>
          <p:cNvSpPr txBox="1"/>
          <p:nvPr/>
        </p:nvSpPr>
        <p:spPr>
          <a:xfrm>
            <a:off x="107503" y="1715666"/>
            <a:ext cx="4797871" cy="5201424"/>
          </a:xfrm>
          <a:prstGeom prst="rect">
            <a:avLst/>
          </a:prstGeom>
          <a:noFill/>
        </p:spPr>
        <p:txBody>
          <a:bodyPr wrap="square" rtlCol="0">
            <a:spAutoFit/>
          </a:bodyPr>
          <a:lstStyle/>
          <a:p>
            <a:pPr marL="180975" indent="-180975">
              <a:buFont typeface="Arial" panose="020B0604020202020204" pitchFamily="34" charset="0"/>
              <a:buChar char="•"/>
            </a:pPr>
            <a:r>
              <a:rPr lang="en-US" altLang="ja-JP" sz="2400" dirty="0" smtClean="0"/>
              <a:t>Athena++</a:t>
            </a:r>
            <a:r>
              <a:rPr lang="ja-JP" altLang="en-US" sz="2400" dirty="0"/>
              <a:t>で</a:t>
            </a:r>
            <a:r>
              <a:rPr lang="ja-JP" altLang="en-US" sz="2400" dirty="0" smtClean="0"/>
              <a:t>は細かい格子を生成した時、重複する粗い格子は消去 </a:t>
            </a:r>
            <a:endParaRPr lang="en-US" altLang="ja-JP" sz="2400" dirty="0" smtClean="0"/>
          </a:p>
          <a:p>
            <a:r>
              <a:rPr lang="ja-JP" altLang="en-US" sz="2400" dirty="0" smtClean="0"/>
              <a:t>→空間の１点は一つ（だけ）の格子に含まれる。粗い格子には穴がある</a:t>
            </a:r>
            <a:endParaRPr lang="en-US" altLang="ja-JP" sz="2400" dirty="0" smtClean="0"/>
          </a:p>
          <a:p>
            <a:pPr marL="180975" indent="-180975">
              <a:spcBef>
                <a:spcPts val="1200"/>
              </a:spcBef>
              <a:buFont typeface="Arial" panose="020B0604020202020204" pitchFamily="34" charset="0"/>
              <a:buChar char="•"/>
            </a:pPr>
            <a:r>
              <a:rPr kumimoji="1" lang="ja-JP" altLang="en-US" sz="2400" dirty="0" smtClean="0"/>
              <a:t>一様時間刻みのみサポート</a:t>
            </a:r>
            <a:endParaRPr lang="en-US" altLang="ja-JP" sz="2400" dirty="0"/>
          </a:p>
          <a:p>
            <a:r>
              <a:rPr lang="ja-JP" altLang="en-US" sz="2400" dirty="0" smtClean="0"/>
              <a:t>　計算量は多めだが並列化が簡単</a:t>
            </a:r>
            <a:endParaRPr lang="en-US" altLang="ja-JP" sz="2400" dirty="0" smtClean="0"/>
          </a:p>
          <a:p>
            <a:r>
              <a:rPr lang="ja-JP" altLang="en-US" sz="2400" dirty="0"/>
              <a:t>　</a:t>
            </a:r>
            <a:r>
              <a:rPr lang="ja-JP" altLang="en-US" sz="2400" dirty="0" smtClean="0"/>
              <a:t>かつ性能も出しやすい</a:t>
            </a:r>
            <a:endParaRPr lang="en-US" altLang="ja-JP" sz="2400" dirty="0" smtClean="0"/>
          </a:p>
          <a:p>
            <a:r>
              <a:rPr lang="ja-JP" altLang="en-US" sz="2400" dirty="0"/>
              <a:t>　</a:t>
            </a:r>
            <a:r>
              <a:rPr lang="ja-JP" altLang="en-US" sz="2400" dirty="0" smtClean="0"/>
              <a:t>実際には非一様時間刻みでの</a:t>
            </a:r>
            <a:endParaRPr lang="en-US" altLang="ja-JP" sz="2400" dirty="0" smtClean="0"/>
          </a:p>
          <a:p>
            <a:r>
              <a:rPr lang="ja-JP" altLang="en-US" sz="2400" dirty="0"/>
              <a:t>　</a:t>
            </a:r>
            <a:r>
              <a:rPr lang="ja-JP" altLang="en-US" sz="2400" dirty="0" smtClean="0"/>
              <a:t>メリットはそれほど多くはない</a:t>
            </a:r>
            <a:endParaRPr lang="en-US" altLang="ja-JP" sz="2400" dirty="0"/>
          </a:p>
          <a:p>
            <a:pPr marL="180975" indent="-180975">
              <a:spcBef>
                <a:spcPts val="1200"/>
              </a:spcBef>
              <a:buFont typeface="Arial" panose="020B0604020202020204" pitchFamily="34" charset="0"/>
              <a:buChar char="•"/>
            </a:pPr>
            <a:r>
              <a:rPr kumimoji="1" lang="ja-JP" altLang="en-US" sz="2400" dirty="0" smtClean="0"/>
              <a:t>デフォルトでは格子数を均等するように並列化するが、これを修正する「コスト」の概念や、自動ロードバランスモードもあり</a:t>
            </a:r>
            <a:endParaRPr kumimoji="1" lang="en-US" altLang="ja-JP" sz="2400" dirty="0" smtClean="0"/>
          </a:p>
        </p:txBody>
      </p:sp>
    </p:spTree>
    <p:extLst>
      <p:ext uri="{BB962C8B-B14F-4D97-AF65-F5344CB8AC3E}">
        <p14:creationId xmlns:p14="http://schemas.microsoft.com/office/powerpoint/2010/main" val="28782704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695878" cy="1325563"/>
          </a:xfrm>
        </p:spPr>
        <p:txBody>
          <a:bodyPr/>
          <a:lstStyle/>
          <a:p>
            <a:r>
              <a:rPr lang="en-US" altLang="ja-JP" dirty="0" err="1" smtClean="0"/>
              <a:t>MeshBlockTree</a:t>
            </a:r>
            <a:r>
              <a:rPr lang="ja-JP" altLang="en-US" dirty="0" smtClean="0"/>
              <a:t>構造</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432" y="1574491"/>
            <a:ext cx="4566080" cy="405969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9" y="1556792"/>
            <a:ext cx="4639931" cy="3351545"/>
          </a:xfrm>
          <a:prstGeom prst="rect">
            <a:avLst/>
          </a:prstGeom>
        </p:spPr>
      </p:pic>
      <p:sp>
        <p:nvSpPr>
          <p:cNvPr id="5" name="テキスト ボックス 4"/>
          <p:cNvSpPr txBox="1"/>
          <p:nvPr/>
        </p:nvSpPr>
        <p:spPr>
          <a:xfrm>
            <a:off x="35496" y="5301208"/>
            <a:ext cx="9036496" cy="1569660"/>
          </a:xfrm>
          <a:prstGeom prst="rect">
            <a:avLst/>
          </a:prstGeom>
          <a:noFill/>
        </p:spPr>
        <p:txBody>
          <a:bodyPr wrap="square" rtlCol="0">
            <a:spAutoFit/>
          </a:bodyPr>
          <a:lstStyle/>
          <a:p>
            <a:r>
              <a:rPr lang="ja-JP" altLang="en-US" sz="2400" dirty="0" smtClean="0"/>
              <a:t>左</a:t>
            </a:r>
            <a:r>
              <a:rPr lang="en-US" altLang="ja-JP" sz="2400" dirty="0" smtClean="0"/>
              <a:t>: </a:t>
            </a:r>
            <a:r>
              <a:rPr lang="ja-JP" altLang="en-US" sz="2400" dirty="0" smtClean="0"/>
              <a:t>一様</a:t>
            </a:r>
            <a:r>
              <a:rPr lang="ja-JP" altLang="en-US" sz="2400" dirty="0"/>
              <a:t>格子</a:t>
            </a:r>
            <a:r>
              <a:rPr lang="en-US" altLang="ja-JP" sz="2400" dirty="0" smtClean="0"/>
              <a:t>,</a:t>
            </a:r>
            <a:r>
              <a:rPr lang="ja-JP" altLang="en-US" sz="2400" dirty="0" smtClean="0"/>
              <a:t> 右</a:t>
            </a:r>
            <a:r>
              <a:rPr lang="en-US" altLang="ja-JP" sz="2400" dirty="0" smtClean="0"/>
              <a:t>: AMR</a:t>
            </a:r>
          </a:p>
          <a:p>
            <a:pPr marL="180975" indent="-180975">
              <a:buFont typeface="Arial" panose="020B0604020202020204" pitchFamily="34" charset="0"/>
              <a:buChar char="•"/>
            </a:pPr>
            <a:r>
              <a:rPr lang="en-US" altLang="ja-JP" sz="2400" dirty="0" err="1" smtClean="0"/>
              <a:t>MeshBlock</a:t>
            </a:r>
            <a:r>
              <a:rPr lang="ja-JP" altLang="en-US" sz="2400" dirty="0" smtClean="0"/>
              <a:t>は</a:t>
            </a:r>
            <a:r>
              <a:rPr lang="en-US" altLang="ja-JP" sz="2400" dirty="0" smtClean="0"/>
              <a:t>8</a:t>
            </a:r>
            <a:r>
              <a:rPr lang="ja-JP" altLang="en-US" sz="2400" dirty="0" smtClean="0"/>
              <a:t>分木（３次元、２次元なら</a:t>
            </a:r>
            <a:r>
              <a:rPr lang="en-US" altLang="ja-JP" sz="2400" dirty="0" smtClean="0"/>
              <a:t>4</a:t>
            </a:r>
            <a:r>
              <a:rPr lang="ja-JP" altLang="en-US" sz="2400" dirty="0" smtClean="0"/>
              <a:t>分木）に格納・番号付け</a:t>
            </a:r>
            <a:endParaRPr lang="en-US" altLang="ja-JP" sz="2400" dirty="0" smtClean="0"/>
          </a:p>
          <a:p>
            <a:pPr marL="180975" indent="-180975">
              <a:buFont typeface="Arial" panose="020B0604020202020204" pitchFamily="34" charset="0"/>
              <a:buChar char="•"/>
            </a:pPr>
            <a:r>
              <a:rPr kumimoji="1" lang="en-US" altLang="ja-JP" sz="2400" dirty="0" smtClean="0"/>
              <a:t>Global ID (</a:t>
            </a:r>
            <a:r>
              <a:rPr kumimoji="1" lang="en-US" altLang="ja-JP" sz="2400" dirty="0" err="1" smtClean="0"/>
              <a:t>gid</a:t>
            </a:r>
            <a:r>
              <a:rPr kumimoji="1" lang="en-US" altLang="ja-JP" sz="2400" dirty="0" smtClean="0"/>
              <a:t>) : Z-ordering</a:t>
            </a:r>
            <a:r>
              <a:rPr kumimoji="1" lang="ja-JP" altLang="en-US" sz="2400" dirty="0" smtClean="0"/>
              <a:t>で計算される一意な</a:t>
            </a:r>
            <a:r>
              <a:rPr kumimoji="1" lang="en-US" altLang="ja-JP" sz="2400" dirty="0" smtClean="0"/>
              <a:t>ID</a:t>
            </a:r>
          </a:p>
          <a:p>
            <a:pPr marL="180975" indent="-180975">
              <a:buFont typeface="Arial" panose="020B0604020202020204" pitchFamily="34" charset="0"/>
              <a:buChar char="•"/>
            </a:pPr>
            <a:r>
              <a:rPr lang="en-US" altLang="ja-JP" sz="2400" dirty="0" err="1" smtClean="0"/>
              <a:t>LogicalLocation</a:t>
            </a:r>
            <a:r>
              <a:rPr lang="en-US" altLang="ja-JP" sz="2400" dirty="0" smtClean="0"/>
              <a:t> (</a:t>
            </a:r>
            <a:r>
              <a:rPr lang="en-US" altLang="ja-JP" sz="2400" dirty="0" err="1" smtClean="0"/>
              <a:t>loc</a:t>
            </a:r>
            <a:r>
              <a:rPr lang="en-US" altLang="ja-JP" sz="2400" dirty="0" smtClean="0"/>
              <a:t>):</a:t>
            </a:r>
            <a:r>
              <a:rPr lang="ja-JP" altLang="en-US" sz="2400" dirty="0" smtClean="0"/>
              <a:t> ツリー上での論理的位置</a:t>
            </a:r>
            <a:r>
              <a:rPr lang="en-US" altLang="ja-JP" sz="2400" dirty="0" smtClean="0"/>
              <a:t> (lx1,lx2,lx3,level)</a:t>
            </a:r>
            <a:endParaRPr kumimoji="1" lang="ja-JP" altLang="en-US" sz="2400" dirty="0"/>
          </a:p>
        </p:txBody>
      </p:sp>
    </p:spTree>
    <p:extLst>
      <p:ext uri="{BB962C8B-B14F-4D97-AF65-F5344CB8AC3E}">
        <p14:creationId xmlns:p14="http://schemas.microsoft.com/office/powerpoint/2010/main" val="42845400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Athena++</a:t>
            </a:r>
            <a:r>
              <a:rPr lang="ja-JP" altLang="en-US" dirty="0" smtClean="0"/>
              <a:t>の性能</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72816"/>
            <a:ext cx="4197430" cy="2998164"/>
          </a:xfrm>
          <a:prstGeom prst="rect">
            <a:avLst/>
          </a:prstGeom>
        </p:spPr>
      </p:pic>
      <p:pic>
        <p:nvPicPr>
          <p:cNvPr id="4" name="図 3"/>
          <p:cNvPicPr>
            <a:picLocks noChangeAspect="1"/>
          </p:cNvPicPr>
          <p:nvPr/>
        </p:nvPicPr>
        <p:blipFill>
          <a:blip r:embed="rId3"/>
          <a:stretch>
            <a:fillRect/>
          </a:stretch>
        </p:blipFill>
        <p:spPr>
          <a:xfrm>
            <a:off x="4347392" y="1796002"/>
            <a:ext cx="4761112" cy="2974977"/>
          </a:xfrm>
          <a:prstGeom prst="rect">
            <a:avLst/>
          </a:prstGeom>
        </p:spPr>
      </p:pic>
      <p:sp>
        <p:nvSpPr>
          <p:cNvPr id="5" name="テキスト ボックス 4"/>
          <p:cNvSpPr txBox="1"/>
          <p:nvPr/>
        </p:nvSpPr>
        <p:spPr>
          <a:xfrm>
            <a:off x="6539221" y="3734264"/>
            <a:ext cx="1705187" cy="584775"/>
          </a:xfrm>
          <a:prstGeom prst="rect">
            <a:avLst/>
          </a:prstGeom>
          <a:noFill/>
        </p:spPr>
        <p:txBody>
          <a:bodyPr wrap="square" rtlCol="0">
            <a:spAutoFit/>
          </a:bodyPr>
          <a:lstStyle/>
          <a:p>
            <a:pPr algn="r"/>
            <a:r>
              <a:rPr kumimoji="1" lang="en-US" altLang="ja-JP" sz="1600" dirty="0" err="1" smtClean="0"/>
              <a:t>Oakforest</a:t>
            </a:r>
            <a:r>
              <a:rPr kumimoji="1" lang="en-US" altLang="ja-JP" sz="1600" dirty="0" smtClean="0"/>
              <a:t>-PACS</a:t>
            </a:r>
          </a:p>
          <a:p>
            <a:pPr algn="r"/>
            <a:r>
              <a:rPr lang="en-US" altLang="ja-JP" sz="1600" dirty="0" smtClean="0"/>
              <a:t>Xeon Phi 7250</a:t>
            </a:r>
            <a:endParaRPr kumimoji="1" lang="ja-JP" altLang="en-US" sz="1600" dirty="0"/>
          </a:p>
        </p:txBody>
      </p:sp>
      <p:sp>
        <p:nvSpPr>
          <p:cNvPr id="6" name="テキスト ボックス 5"/>
          <p:cNvSpPr txBox="1"/>
          <p:nvPr/>
        </p:nvSpPr>
        <p:spPr>
          <a:xfrm>
            <a:off x="2072192" y="3405588"/>
            <a:ext cx="2065227" cy="584775"/>
          </a:xfrm>
          <a:prstGeom prst="rect">
            <a:avLst/>
          </a:prstGeom>
          <a:noFill/>
        </p:spPr>
        <p:txBody>
          <a:bodyPr wrap="square" rtlCol="0">
            <a:spAutoFit/>
          </a:bodyPr>
          <a:lstStyle/>
          <a:p>
            <a:pPr algn="r"/>
            <a:r>
              <a:rPr kumimoji="1" lang="en-US" altLang="ja-JP" sz="1600" dirty="0" err="1" smtClean="0"/>
              <a:t>Perseus@Princeton</a:t>
            </a:r>
            <a:endParaRPr kumimoji="1" lang="en-US" altLang="ja-JP" sz="1600" dirty="0" smtClean="0"/>
          </a:p>
          <a:p>
            <a:pPr algn="r"/>
            <a:r>
              <a:rPr lang="en-US" altLang="ja-JP" sz="1600" dirty="0" err="1" smtClean="0"/>
              <a:t>Broadwell</a:t>
            </a:r>
            <a:endParaRPr kumimoji="1" lang="ja-JP" altLang="en-US" sz="1600" dirty="0"/>
          </a:p>
        </p:txBody>
      </p:sp>
      <p:sp>
        <p:nvSpPr>
          <p:cNvPr id="7" name="テキスト ボックス 6"/>
          <p:cNvSpPr txBox="1"/>
          <p:nvPr/>
        </p:nvSpPr>
        <p:spPr>
          <a:xfrm>
            <a:off x="35496" y="4802376"/>
            <a:ext cx="9145016" cy="1938992"/>
          </a:xfrm>
          <a:prstGeom prst="rect">
            <a:avLst/>
          </a:prstGeom>
          <a:noFill/>
        </p:spPr>
        <p:txBody>
          <a:bodyPr wrap="square" rtlCol="0">
            <a:spAutoFit/>
          </a:bodyPr>
          <a:lstStyle/>
          <a:p>
            <a:r>
              <a:rPr lang="en-US" altLang="ja-JP" sz="2400" dirty="0" smtClean="0"/>
              <a:t>64</a:t>
            </a:r>
            <a:r>
              <a:rPr lang="en-US" altLang="ja-JP" sz="2400" baseline="30000" dirty="0" smtClean="0"/>
              <a:t>3</a:t>
            </a:r>
            <a:r>
              <a:rPr lang="en-US" altLang="ja-JP" sz="2400" dirty="0" smtClean="0"/>
              <a:t> cells / core</a:t>
            </a:r>
            <a:r>
              <a:rPr lang="ja-JP" altLang="en-US" sz="2400" dirty="0" smtClean="0"/>
              <a:t>用いた理想磁気流体力学の弱スケーリングテスト</a:t>
            </a:r>
            <a:endParaRPr lang="en-US" altLang="ja-JP" sz="2400" dirty="0" smtClean="0"/>
          </a:p>
          <a:p>
            <a:pPr marL="177800" indent="-177800">
              <a:buFont typeface="Arial" panose="020B0604020202020204" pitchFamily="34" charset="0"/>
              <a:buChar char="•"/>
            </a:pPr>
            <a:r>
              <a:rPr lang="en-US" altLang="ja-JP" sz="2400" dirty="0" smtClean="0"/>
              <a:t>~</a:t>
            </a:r>
            <a:r>
              <a:rPr kumimoji="1" lang="en-US" altLang="ja-JP" sz="2400" dirty="0" smtClean="0"/>
              <a:t>10,000 </a:t>
            </a:r>
            <a:r>
              <a:rPr lang="ja-JP" altLang="en-US" sz="2400" dirty="0"/>
              <a:t>並列</a:t>
            </a:r>
            <a:r>
              <a:rPr lang="ja-JP" altLang="en-US" sz="2400" dirty="0" smtClean="0"/>
              <a:t>でも</a:t>
            </a:r>
            <a:r>
              <a:rPr lang="en-US" altLang="ja-JP" sz="2400" dirty="0"/>
              <a:t>&gt;97%</a:t>
            </a:r>
            <a:r>
              <a:rPr lang="ja-JP" altLang="en-US" sz="2400" dirty="0" smtClean="0"/>
              <a:t>の</a:t>
            </a:r>
            <a:r>
              <a:rPr lang="ja-JP" altLang="en-US" sz="2400" dirty="0"/>
              <a:t>弱スケーリング性能</a:t>
            </a:r>
            <a:endParaRPr kumimoji="1" lang="en-US" altLang="ja-JP" sz="2400" dirty="0" smtClean="0"/>
          </a:p>
          <a:p>
            <a:pPr marL="177800" indent="-177800">
              <a:buFont typeface="Arial" panose="020B0604020202020204" pitchFamily="34" charset="0"/>
              <a:buChar char="•"/>
            </a:pPr>
            <a:r>
              <a:rPr kumimoji="1" lang="en-US" altLang="ja-JP" sz="2400" dirty="0" smtClean="0"/>
              <a:t>~50</a:t>
            </a:r>
            <a:r>
              <a:rPr kumimoji="1" lang="ja-JP" altLang="en-US" sz="2400" dirty="0" smtClean="0"/>
              <a:t>万並列でも</a:t>
            </a:r>
            <a:r>
              <a:rPr kumimoji="1" lang="en-US" altLang="ja-JP" sz="2400" dirty="0" smtClean="0"/>
              <a:t>~85%</a:t>
            </a:r>
            <a:r>
              <a:rPr kumimoji="1" lang="ja-JP" altLang="en-US" sz="2400" dirty="0" smtClean="0"/>
              <a:t> という高い性能を発揮</a:t>
            </a:r>
            <a:endParaRPr kumimoji="1" lang="en-US" altLang="ja-JP" sz="2400" dirty="0" smtClean="0"/>
          </a:p>
          <a:p>
            <a:pPr marL="177800" indent="-177800">
              <a:buFont typeface="Arial" panose="020B0604020202020204" pitchFamily="34" charset="0"/>
              <a:buChar char="•"/>
            </a:pPr>
            <a:r>
              <a:rPr lang="ja-JP" altLang="en-US" sz="2400" dirty="0" smtClean="0"/>
              <a:t>公開されている宇宙物理学向け</a:t>
            </a:r>
            <a:r>
              <a:rPr lang="en-US" altLang="ja-JP" sz="2400" dirty="0" smtClean="0"/>
              <a:t>AMR MHD</a:t>
            </a:r>
            <a:r>
              <a:rPr lang="ja-JP" altLang="en-US" sz="2400" dirty="0" smtClean="0"/>
              <a:t>コードの中で最も高速</a:t>
            </a:r>
            <a:endParaRPr lang="en-US" altLang="ja-JP" sz="2400" dirty="0" smtClean="0"/>
          </a:p>
          <a:p>
            <a:pPr marL="177800" indent="-177800">
              <a:buFont typeface="Arial" panose="020B0604020202020204" pitchFamily="34" charset="0"/>
              <a:buChar char="•"/>
            </a:pPr>
            <a:r>
              <a:rPr lang="ja-JP" altLang="en-US" sz="2400" dirty="0" smtClean="0"/>
              <a:t>開発費用も非常に安い（</a:t>
            </a:r>
            <a:r>
              <a:rPr lang="en-US" altLang="ja-JP" sz="2400" dirty="0" smtClean="0"/>
              <a:t>Code E</a:t>
            </a:r>
            <a:r>
              <a:rPr lang="ja-JP" altLang="en-US" sz="2400" dirty="0" smtClean="0"/>
              <a:t>と</a:t>
            </a:r>
            <a:r>
              <a:rPr lang="en-US" altLang="ja-JP" sz="2400" dirty="0" smtClean="0"/>
              <a:t>F</a:t>
            </a:r>
            <a:r>
              <a:rPr lang="ja-JP" altLang="en-US" sz="2400" dirty="0" smtClean="0"/>
              <a:t>は</a:t>
            </a:r>
            <a:r>
              <a:rPr lang="ja-JP" altLang="en-US" sz="2400" dirty="0"/>
              <a:t>大規模</a:t>
            </a:r>
            <a:r>
              <a:rPr lang="ja-JP" altLang="en-US" sz="2400" dirty="0" smtClean="0"/>
              <a:t>プロジェクト）</a:t>
            </a:r>
            <a:endParaRPr lang="en-US" altLang="ja-JP" sz="2400" dirty="0" smtClean="0"/>
          </a:p>
        </p:txBody>
      </p:sp>
      <p:sp>
        <p:nvSpPr>
          <p:cNvPr id="8" name="楕円 7"/>
          <p:cNvSpPr/>
          <p:nvPr/>
        </p:nvSpPr>
        <p:spPr>
          <a:xfrm>
            <a:off x="3563888" y="2378891"/>
            <a:ext cx="648072" cy="21602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98088" y="1884379"/>
            <a:ext cx="1221814" cy="2530399"/>
          </a:xfrm>
          <a:prstGeom prst="rect">
            <a:avLst/>
          </a:prstGeom>
          <a:solidFill>
            <a:schemeClr val="bg1">
              <a:lumMod val="6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6668" y="3934692"/>
            <a:ext cx="1397060" cy="523220"/>
          </a:xfrm>
          <a:prstGeom prst="rect">
            <a:avLst/>
          </a:prstGeom>
          <a:noFill/>
        </p:spPr>
        <p:txBody>
          <a:bodyPr wrap="square" rtlCol="0">
            <a:spAutoFit/>
          </a:bodyPr>
          <a:lstStyle/>
          <a:p>
            <a:r>
              <a:rPr kumimoji="1" lang="en-US" altLang="ja-JP" sz="1400" b="1" dirty="0" smtClean="0"/>
              <a:t>Memory bandwidth</a:t>
            </a:r>
            <a:endParaRPr kumimoji="1" lang="ja-JP" altLang="en-US" sz="1400" b="1" dirty="0"/>
          </a:p>
        </p:txBody>
      </p:sp>
      <p:sp>
        <p:nvSpPr>
          <p:cNvPr id="12" name="テキスト ボックス 11"/>
          <p:cNvSpPr txBox="1"/>
          <p:nvPr/>
        </p:nvSpPr>
        <p:spPr>
          <a:xfrm>
            <a:off x="3181084" y="2150772"/>
            <a:ext cx="343394" cy="323165"/>
          </a:xfrm>
          <a:prstGeom prst="rect">
            <a:avLst/>
          </a:prstGeom>
          <a:solidFill>
            <a:schemeClr val="bg1"/>
          </a:solidFill>
        </p:spPr>
        <p:txBody>
          <a:bodyPr wrap="square" lIns="0" tIns="0" rIns="0" bIns="0" rtlCol="0">
            <a:spAutoFit/>
          </a:bodyPr>
          <a:lstStyle/>
          <a:p>
            <a:r>
              <a:rPr kumimoji="1" lang="en-US" altLang="ja-JP" sz="700" b="1" dirty="0" smtClean="0"/>
              <a:t>Code</a:t>
            </a:r>
            <a:r>
              <a:rPr kumimoji="1" lang="ja-JP" altLang="en-US" sz="700" b="1" dirty="0" smtClean="0"/>
              <a:t> </a:t>
            </a:r>
            <a:r>
              <a:rPr lang="en-US" altLang="ja-JP" sz="700" b="1" dirty="0" smtClean="0"/>
              <a:t>E</a:t>
            </a:r>
            <a:endParaRPr kumimoji="1" lang="en-US" altLang="ja-JP" sz="700" b="1" dirty="0" smtClean="0"/>
          </a:p>
          <a:p>
            <a:r>
              <a:rPr lang="en-US" altLang="ja-JP" sz="700" b="1" dirty="0" smtClean="0"/>
              <a:t>Code</a:t>
            </a:r>
            <a:r>
              <a:rPr lang="ja-JP" altLang="en-US" sz="700" b="1" dirty="0"/>
              <a:t> </a:t>
            </a:r>
            <a:r>
              <a:rPr lang="en-US" altLang="ja-JP" sz="700" b="1" dirty="0" smtClean="0"/>
              <a:t>F</a:t>
            </a:r>
          </a:p>
          <a:p>
            <a:r>
              <a:rPr kumimoji="1" lang="en-US" altLang="ja-JP" sz="700" b="1" dirty="0" smtClean="0"/>
              <a:t>Code P</a:t>
            </a:r>
            <a:endParaRPr kumimoji="1" lang="ja-JP" altLang="en-US" sz="700" b="1" dirty="0"/>
          </a:p>
        </p:txBody>
      </p:sp>
    </p:spTree>
    <p:extLst>
      <p:ext uri="{BB962C8B-B14F-4D97-AF65-F5344CB8AC3E}">
        <p14:creationId xmlns:p14="http://schemas.microsoft.com/office/powerpoint/2010/main" val="4206089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計算機の特徴を知る</a:t>
            </a:r>
            <a:endParaRPr kumimoji="1" lang="ja-JP" altLang="en-US" dirty="0"/>
          </a:p>
        </p:txBody>
      </p:sp>
      <p:sp>
        <p:nvSpPr>
          <p:cNvPr id="3" name="テキスト ボックス 2"/>
          <p:cNvSpPr txBox="1"/>
          <p:nvPr/>
        </p:nvSpPr>
        <p:spPr>
          <a:xfrm>
            <a:off x="115910" y="1690689"/>
            <a:ext cx="8972282" cy="5139869"/>
          </a:xfrm>
          <a:prstGeom prst="rect">
            <a:avLst/>
          </a:prstGeom>
          <a:noFill/>
        </p:spPr>
        <p:txBody>
          <a:bodyPr wrap="square" rtlCol="0">
            <a:spAutoFit/>
          </a:bodyPr>
          <a:lstStyle/>
          <a:p>
            <a:r>
              <a:rPr kumimoji="1" lang="ja-JP" altLang="en-US" sz="2200" dirty="0" smtClean="0"/>
              <a:t>高性能なコードを作るには計算機の構造を知ることが重要。</a:t>
            </a:r>
            <a:endParaRPr kumimoji="1" lang="en-US" altLang="ja-JP" sz="2200" dirty="0" smtClean="0"/>
          </a:p>
          <a:p>
            <a:r>
              <a:rPr lang="ja-JP" altLang="en-US" sz="2200" dirty="0" smtClean="0"/>
              <a:t>（</a:t>
            </a:r>
            <a:r>
              <a:rPr lang="en-US" altLang="ja-JP" sz="2200" dirty="0" smtClean="0"/>
              <a:t>CPU</a:t>
            </a:r>
            <a:r>
              <a:rPr lang="ja-JP" altLang="en-US" sz="2200" dirty="0" err="1" smtClean="0"/>
              <a:t>だけで</a:t>
            </a:r>
            <a:r>
              <a:rPr lang="ja-JP" altLang="en-US" sz="2200" dirty="0" smtClean="0"/>
              <a:t>なく</a:t>
            </a:r>
            <a:r>
              <a:rPr lang="en-US" altLang="ja-JP" sz="2200" dirty="0" smtClean="0"/>
              <a:t>GPU</a:t>
            </a:r>
            <a:r>
              <a:rPr lang="ja-JP" altLang="en-US" sz="2200" dirty="0" smtClean="0"/>
              <a:t>等複数アーキテクチャで性能を出すのはより大変）</a:t>
            </a:r>
            <a:endParaRPr lang="en-US" altLang="ja-JP" sz="2200" dirty="0" smtClean="0"/>
          </a:p>
          <a:p>
            <a:r>
              <a:rPr lang="en-US" altLang="ja-JP" sz="2200" dirty="0" smtClean="0"/>
              <a:t>1. </a:t>
            </a:r>
            <a:r>
              <a:rPr lang="ja-JP" altLang="en-US" sz="2200" dirty="0" smtClean="0"/>
              <a:t>ベクトル（</a:t>
            </a:r>
            <a:r>
              <a:rPr lang="en-US" altLang="ja-JP" sz="2200" dirty="0" smtClean="0"/>
              <a:t>SIMD: Single Instruction Multiple Data</a:t>
            </a:r>
            <a:r>
              <a:rPr lang="ja-JP" altLang="en-US" sz="2200" dirty="0" smtClean="0"/>
              <a:t>）化</a:t>
            </a:r>
            <a:endParaRPr lang="en-US" altLang="ja-JP" sz="2200" dirty="0" smtClean="0"/>
          </a:p>
          <a:p>
            <a:r>
              <a:rPr lang="ja-JP" altLang="en-US" sz="2200" dirty="0" smtClean="0"/>
              <a:t>  </a:t>
            </a:r>
            <a:r>
              <a:rPr lang="ja-JP" altLang="en-US" sz="2200" dirty="0"/>
              <a:t>現代的</a:t>
            </a:r>
            <a:r>
              <a:rPr lang="ja-JP" altLang="en-US" sz="2200" dirty="0" smtClean="0"/>
              <a:t>な</a:t>
            </a:r>
            <a:r>
              <a:rPr lang="en-US" altLang="ja-JP" sz="2200" dirty="0" smtClean="0"/>
              <a:t>CPU</a:t>
            </a:r>
            <a:r>
              <a:rPr lang="ja-JP" altLang="en-US" sz="2200" dirty="0" smtClean="0"/>
              <a:t>は</a:t>
            </a:r>
            <a:r>
              <a:rPr lang="en-US" altLang="ja-JP" sz="2200" dirty="0" smtClean="0"/>
              <a:t>256bit-512bit</a:t>
            </a:r>
            <a:r>
              <a:rPr lang="ja-JP" altLang="en-US" sz="2200" dirty="0" smtClean="0"/>
              <a:t>（倍精度実数</a:t>
            </a:r>
            <a:r>
              <a:rPr lang="en-US" altLang="ja-JP" sz="2200" dirty="0" smtClean="0"/>
              <a:t>4-8</a:t>
            </a:r>
            <a:r>
              <a:rPr lang="ja-JP" altLang="en-US" sz="2200" dirty="0" smtClean="0"/>
              <a:t>個）同時に計算できる。</a:t>
            </a:r>
            <a:endParaRPr lang="en-US" altLang="ja-JP" sz="2200" dirty="0" smtClean="0"/>
          </a:p>
          <a:p>
            <a:r>
              <a:rPr lang="ja-JP" altLang="en-US" sz="2200" dirty="0"/>
              <a:t> </a:t>
            </a:r>
            <a:r>
              <a:rPr lang="ja-JP" altLang="en-US" sz="2200" dirty="0" smtClean="0"/>
              <a:t> ただしメモリ上連続的なデータでないと適用できないなど制限がある。</a:t>
            </a:r>
            <a:endParaRPr lang="en-US" altLang="ja-JP" sz="2200" dirty="0" smtClean="0"/>
          </a:p>
          <a:p>
            <a:r>
              <a:rPr lang="ja-JP" altLang="en-US" sz="2200" dirty="0" smtClean="0"/>
              <a:t>  → 使わないと</a:t>
            </a:r>
            <a:r>
              <a:rPr lang="en-US" altLang="ja-JP" sz="2200" dirty="0" smtClean="0"/>
              <a:t>CPU</a:t>
            </a:r>
            <a:r>
              <a:rPr lang="ja-JP" altLang="en-US" sz="2200" dirty="0" smtClean="0"/>
              <a:t>性能の</a:t>
            </a:r>
            <a:r>
              <a:rPr lang="en-US" altLang="ja-JP" sz="2200" dirty="0" smtClean="0"/>
              <a:t>1/4-1/8</a:t>
            </a:r>
            <a:r>
              <a:rPr lang="ja-JP" altLang="en-US" sz="2200" dirty="0" smtClean="0"/>
              <a:t>しか出ない。データ配置に工夫が必要。</a:t>
            </a:r>
            <a:endParaRPr lang="en-US" altLang="ja-JP" sz="2200" dirty="0" smtClean="0"/>
          </a:p>
          <a:p>
            <a:pPr>
              <a:spcBef>
                <a:spcPts val="1200"/>
              </a:spcBef>
            </a:pPr>
            <a:r>
              <a:rPr lang="en-US" altLang="ja-JP" sz="2200" dirty="0" smtClean="0"/>
              <a:t>2. </a:t>
            </a:r>
            <a:r>
              <a:rPr lang="ja-JP" altLang="en-US" sz="2200" dirty="0" smtClean="0"/>
              <a:t>メモリ</a:t>
            </a:r>
            <a:r>
              <a:rPr lang="en-US" altLang="ja-JP" sz="2200" dirty="0" smtClean="0"/>
              <a:t>-</a:t>
            </a:r>
            <a:r>
              <a:rPr lang="ja-JP" altLang="en-US" sz="2200" dirty="0" smtClean="0"/>
              <a:t>キャッシュ階層</a:t>
            </a:r>
            <a:endParaRPr lang="en-US" altLang="ja-JP" sz="2200" dirty="0" smtClean="0"/>
          </a:p>
          <a:p>
            <a:r>
              <a:rPr lang="en-US" altLang="ja-JP" sz="2200" dirty="0" smtClean="0"/>
              <a:t>  </a:t>
            </a:r>
            <a:r>
              <a:rPr lang="ja-JP" altLang="en-US" sz="2200" dirty="0" smtClean="0"/>
              <a:t>演算性能に対してメモリは低速。これを小容量・高速なキャッシュで補う。</a:t>
            </a:r>
            <a:endParaRPr lang="en-US" altLang="ja-JP" sz="2200" dirty="0" smtClean="0"/>
          </a:p>
          <a:p>
            <a:r>
              <a:rPr lang="en-US" altLang="ja-JP" sz="2200" dirty="0"/>
              <a:t> </a:t>
            </a:r>
            <a:r>
              <a:rPr lang="en-US" altLang="ja-JP" sz="2200" dirty="0" smtClean="0"/>
              <a:t> </a:t>
            </a:r>
            <a:r>
              <a:rPr lang="en-US" altLang="ja-JP" sz="2200" dirty="0" err="1" smtClean="0"/>
              <a:t>Skylake</a:t>
            </a:r>
            <a:r>
              <a:rPr lang="ja-JP" altLang="en-US" sz="2200" dirty="0" smtClean="0"/>
              <a:t>の例： </a:t>
            </a:r>
            <a:r>
              <a:rPr lang="en-US" altLang="ja-JP" sz="2200" dirty="0" smtClean="0"/>
              <a:t>L1D: 32KB, L2: 1MB, L3: 1.375MB</a:t>
            </a:r>
          </a:p>
          <a:p>
            <a:r>
              <a:rPr lang="ja-JP" altLang="en-US" sz="2200" dirty="0" smtClean="0"/>
              <a:t>  格子法の（磁気）流体力学は大抵メモリ律速。</a:t>
            </a:r>
            <a:endParaRPr lang="en-US" altLang="ja-JP" sz="2200" dirty="0" smtClean="0"/>
          </a:p>
          <a:p>
            <a:r>
              <a:rPr lang="ja-JP" altLang="en-US" sz="2200" dirty="0"/>
              <a:t> </a:t>
            </a:r>
            <a:r>
              <a:rPr lang="ja-JP" altLang="en-US" sz="2200" dirty="0" smtClean="0"/>
              <a:t> → キャッシュが有効に働くよう、データ配置に工夫が必要</a:t>
            </a:r>
            <a:endParaRPr lang="en-US" altLang="ja-JP" sz="2200" dirty="0" smtClean="0"/>
          </a:p>
          <a:p>
            <a:pPr>
              <a:spcBef>
                <a:spcPts val="1200"/>
              </a:spcBef>
            </a:pPr>
            <a:r>
              <a:rPr lang="en-US" altLang="ja-JP" sz="2200" dirty="0" smtClean="0"/>
              <a:t>3. </a:t>
            </a:r>
            <a:r>
              <a:rPr lang="ja-JP" altLang="en-US" sz="2200" dirty="0" smtClean="0"/>
              <a:t>ネットワーク（並列化）</a:t>
            </a:r>
            <a:endParaRPr lang="en-US" altLang="ja-JP" sz="2200" dirty="0" smtClean="0"/>
          </a:p>
          <a:p>
            <a:r>
              <a:rPr lang="en-US" altLang="ja-JP" sz="2200" dirty="0"/>
              <a:t> </a:t>
            </a:r>
            <a:r>
              <a:rPr lang="en-US" altLang="ja-JP" sz="2200" dirty="0" smtClean="0"/>
              <a:t> </a:t>
            </a:r>
            <a:r>
              <a:rPr lang="ja-JP" altLang="en-US" sz="2200" dirty="0" smtClean="0"/>
              <a:t>メモリと比べてネットワークは更に遅い（バンド幅・レイテンシ共に）</a:t>
            </a:r>
            <a:endParaRPr lang="en-US" altLang="ja-JP" sz="2200" dirty="0" smtClean="0"/>
          </a:p>
          <a:p>
            <a:r>
              <a:rPr lang="en-US" altLang="ja-JP" sz="2200" dirty="0"/>
              <a:t> </a:t>
            </a:r>
            <a:r>
              <a:rPr lang="en-US" altLang="ja-JP" sz="2200" dirty="0" smtClean="0"/>
              <a:t> </a:t>
            </a:r>
            <a:r>
              <a:rPr lang="ja-JP" altLang="en-US" sz="2200" dirty="0" smtClean="0"/>
              <a:t>通信は最低限に、かつ可能な限り隠蔽する</a:t>
            </a:r>
            <a:endParaRPr lang="en-US" altLang="ja-JP" sz="2200" dirty="0" smtClean="0"/>
          </a:p>
        </p:txBody>
      </p:sp>
    </p:spTree>
    <p:extLst>
      <p:ext uri="{BB962C8B-B14F-4D97-AF65-F5344CB8AC3E}">
        <p14:creationId xmlns:p14="http://schemas.microsoft.com/office/powerpoint/2010/main" val="8971434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多次元</a:t>
            </a:r>
            <a:r>
              <a:rPr lang="ja-JP" altLang="en-US" dirty="0"/>
              <a:t>データ</a:t>
            </a:r>
            <a:r>
              <a:rPr lang="ja-JP" altLang="en-US" dirty="0" smtClean="0"/>
              <a:t>の格納</a:t>
            </a:r>
            <a:r>
              <a:rPr lang="ja-JP" altLang="en-US" dirty="0"/>
              <a:t>方法</a:t>
            </a:r>
            <a:endParaRPr kumimoji="1" lang="ja-JP" altLang="en-US" dirty="0"/>
          </a:p>
        </p:txBody>
      </p:sp>
      <p:sp>
        <p:nvSpPr>
          <p:cNvPr id="3" name="テキスト ボックス 2"/>
          <p:cNvSpPr txBox="1"/>
          <p:nvPr/>
        </p:nvSpPr>
        <p:spPr>
          <a:xfrm>
            <a:off x="98738" y="1781578"/>
            <a:ext cx="9045262" cy="4955203"/>
          </a:xfrm>
          <a:prstGeom prst="rect">
            <a:avLst/>
          </a:prstGeom>
          <a:noFill/>
        </p:spPr>
        <p:txBody>
          <a:bodyPr wrap="square" rtlCol="0">
            <a:spAutoFit/>
          </a:bodyPr>
          <a:lstStyle/>
          <a:p>
            <a:r>
              <a:rPr lang="en-US" altLang="ja-JP" sz="2200" dirty="0" smtClean="0"/>
              <a:t>Fortran</a:t>
            </a:r>
            <a:r>
              <a:rPr lang="ja-JP" altLang="en-US" sz="2200" dirty="0" smtClean="0"/>
              <a:t>では</a:t>
            </a:r>
            <a:r>
              <a:rPr kumimoji="1" lang="ja-JP" altLang="en-US" sz="2200" dirty="0" smtClean="0"/>
              <a:t>多次元配列が組み込みでサポートされている。</a:t>
            </a:r>
            <a:endParaRPr kumimoji="1" lang="en-US" altLang="ja-JP" sz="2200" dirty="0" smtClean="0"/>
          </a:p>
          <a:p>
            <a:pPr>
              <a:spcBef>
                <a:spcPts val="1200"/>
              </a:spcBef>
            </a:pPr>
            <a:r>
              <a:rPr kumimoji="1" lang="en-US" altLang="ja-JP" sz="2200" dirty="0" smtClean="0"/>
              <a:t>C</a:t>
            </a:r>
            <a:r>
              <a:rPr lang="ja-JP" altLang="en-US" sz="2200" dirty="0"/>
              <a:t>言語</a:t>
            </a:r>
            <a:r>
              <a:rPr kumimoji="1" lang="ja-JP" altLang="en-US" sz="2200" dirty="0" smtClean="0"/>
              <a:t>の動的な（実行時にサイズを決めて確保する）多次元配列</a:t>
            </a:r>
            <a:r>
              <a:rPr lang="ja-JP" altLang="en-US" sz="2200" dirty="0" smtClean="0"/>
              <a:t>は、</a:t>
            </a:r>
            <a:endParaRPr lang="en-US" altLang="ja-JP" sz="2200" dirty="0" smtClean="0"/>
          </a:p>
          <a:p>
            <a:r>
              <a:rPr kumimoji="1" lang="ja-JP" altLang="en-US" sz="2200" dirty="0" smtClean="0"/>
              <a:t>実際には配列への多重ポインタとして実装される。</a:t>
            </a:r>
            <a:endParaRPr lang="en-US" altLang="ja-JP" sz="2200" dirty="0"/>
          </a:p>
          <a:p>
            <a:r>
              <a:rPr kumimoji="1" lang="ja-JP" altLang="en-US" sz="2200" dirty="0" smtClean="0"/>
              <a:t>→ 確保が面倒な上にメモリ上にデータが連続に配置される保証がないため、</a:t>
            </a:r>
            <a:endParaRPr kumimoji="1" lang="en-US" altLang="ja-JP" sz="2200" dirty="0" smtClean="0"/>
          </a:p>
          <a:p>
            <a:r>
              <a:rPr lang="en-US" altLang="ja-JP" sz="2200" dirty="0"/>
              <a:t> </a:t>
            </a:r>
            <a:r>
              <a:rPr lang="en-US" altLang="ja-JP" sz="2200" dirty="0" smtClean="0"/>
              <a:t>    </a:t>
            </a:r>
            <a:r>
              <a:rPr kumimoji="1" lang="ja-JP" altLang="en-US" sz="2200" dirty="0" smtClean="0"/>
              <a:t>高速計算には不適</a:t>
            </a:r>
            <a:endParaRPr kumimoji="1" lang="en-US" altLang="ja-JP" sz="2200" dirty="0" smtClean="0"/>
          </a:p>
          <a:p>
            <a:r>
              <a:rPr lang="en-US" altLang="ja-JP" sz="2200" dirty="0" smtClean="0"/>
              <a:t>C++</a:t>
            </a:r>
            <a:r>
              <a:rPr lang="ja-JP" altLang="en-US" sz="2200" dirty="0" smtClean="0"/>
              <a:t>では</a:t>
            </a:r>
            <a:r>
              <a:rPr lang="en-US" altLang="ja-JP" sz="2200" dirty="0" err="1" smtClean="0"/>
              <a:t>std</a:t>
            </a:r>
            <a:r>
              <a:rPr lang="en-US" altLang="ja-JP" sz="2200" dirty="0" smtClean="0"/>
              <a:t>::vector</a:t>
            </a:r>
            <a:r>
              <a:rPr lang="ja-JP" altLang="en-US" sz="2200" dirty="0" smtClean="0"/>
              <a:t>が使えるが、やや冗長な上に連続性については同様</a:t>
            </a:r>
            <a:endParaRPr lang="en-US" altLang="ja-JP" sz="2200" dirty="0"/>
          </a:p>
          <a:p>
            <a:pPr>
              <a:spcBef>
                <a:spcPts val="1200"/>
              </a:spcBef>
            </a:pPr>
            <a:r>
              <a:rPr lang="en-US" altLang="ja-JP" sz="2200" dirty="0" smtClean="0"/>
              <a:t>Athena++</a:t>
            </a:r>
            <a:r>
              <a:rPr lang="ja-JP" altLang="en-US" sz="2200" dirty="0" smtClean="0"/>
              <a:t>では</a:t>
            </a:r>
            <a:r>
              <a:rPr lang="en-US" altLang="ja-JP" sz="2200" dirty="0" err="1" smtClean="0"/>
              <a:t>AthenaArray</a:t>
            </a:r>
            <a:r>
              <a:rPr lang="ja-JP" altLang="en-US" sz="2200" dirty="0" smtClean="0"/>
              <a:t>テンプレートを定義（</a:t>
            </a:r>
            <a:r>
              <a:rPr lang="en-US" altLang="ja-JP" sz="2200" dirty="0" smtClean="0"/>
              <a:t>athena_arrays.hpp</a:t>
            </a:r>
            <a:r>
              <a:rPr lang="ja-JP" altLang="en-US" sz="2200" dirty="0" smtClean="0"/>
              <a:t>）し、</a:t>
            </a:r>
            <a:endParaRPr lang="en-US" altLang="ja-JP" sz="2200" dirty="0" smtClean="0"/>
          </a:p>
          <a:p>
            <a:r>
              <a:rPr lang="ja-JP" altLang="en-US" sz="2200" dirty="0" smtClean="0"/>
              <a:t>１次元的に連続なメモリ上に多次元データをマップしている。</a:t>
            </a:r>
            <a:endParaRPr lang="en-US" altLang="ja-JP" sz="2200" dirty="0" smtClean="0"/>
          </a:p>
          <a:p>
            <a:r>
              <a:rPr lang="ja-JP" altLang="en-US" sz="2200" dirty="0" smtClean="0"/>
              <a:t>→ コンパイラにとってデータの配置が分かりやすい→最適化されやすい</a:t>
            </a:r>
            <a:endParaRPr lang="en-US" altLang="ja-JP" sz="2200" dirty="0" smtClean="0"/>
          </a:p>
          <a:p>
            <a:r>
              <a:rPr lang="ja-JP" altLang="en-US" sz="2200" dirty="0" smtClean="0"/>
              <a:t>→ デストラクタによるメモリの自動解放などが可能</a:t>
            </a:r>
            <a:endParaRPr lang="en-US" altLang="ja-JP" sz="2200" dirty="0" smtClean="0"/>
          </a:p>
          <a:p>
            <a:pPr>
              <a:spcBef>
                <a:spcPts val="1200"/>
              </a:spcBef>
            </a:pPr>
            <a:r>
              <a:rPr lang="en-US" altLang="ja-JP" sz="2200" dirty="0" err="1" smtClean="0"/>
              <a:t>AthenaArray</a:t>
            </a:r>
            <a:r>
              <a:rPr lang="en-US" altLang="ja-JP" sz="2200" dirty="0" smtClean="0"/>
              <a:t>&lt;Real&gt; data1d, data3d;</a:t>
            </a:r>
          </a:p>
          <a:p>
            <a:r>
              <a:rPr lang="en-US" altLang="ja-JP" sz="2200" dirty="0" smtClean="0"/>
              <a:t>data1d.NewAthenaArray(128);</a:t>
            </a:r>
          </a:p>
          <a:p>
            <a:r>
              <a:rPr lang="en-US" altLang="ja-JP" sz="2200" dirty="0" smtClean="0"/>
              <a:t>data3d.NewAthenaArray(128,128,128);</a:t>
            </a:r>
          </a:p>
        </p:txBody>
      </p:sp>
    </p:spTree>
    <p:extLst>
      <p:ext uri="{BB962C8B-B14F-4D97-AF65-F5344CB8AC3E}">
        <p14:creationId xmlns:p14="http://schemas.microsoft.com/office/powerpoint/2010/main" val="65771390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データ構造：</a:t>
            </a:r>
            <a:r>
              <a:rPr kumimoji="1" lang="en-US" altLang="ja-JP" dirty="0" err="1" smtClean="0"/>
              <a:t>AoS</a:t>
            </a:r>
            <a:r>
              <a:rPr kumimoji="1" lang="en-US" altLang="ja-JP" dirty="0" smtClean="0"/>
              <a:t> vs </a:t>
            </a:r>
            <a:r>
              <a:rPr kumimoji="1" lang="en-US" altLang="ja-JP" dirty="0" err="1" smtClean="0"/>
              <a:t>SoA</a:t>
            </a:r>
            <a:endParaRPr kumimoji="1" lang="ja-JP" altLang="en-US" dirty="0"/>
          </a:p>
        </p:txBody>
      </p:sp>
      <p:sp>
        <p:nvSpPr>
          <p:cNvPr id="3" name="テキスト ボックス 2"/>
          <p:cNvSpPr txBox="1"/>
          <p:nvPr/>
        </p:nvSpPr>
        <p:spPr>
          <a:xfrm>
            <a:off x="167425" y="1690689"/>
            <a:ext cx="8976575" cy="5016758"/>
          </a:xfrm>
          <a:prstGeom prst="rect">
            <a:avLst/>
          </a:prstGeom>
          <a:noFill/>
        </p:spPr>
        <p:txBody>
          <a:bodyPr wrap="square" rtlCol="0">
            <a:spAutoFit/>
          </a:bodyPr>
          <a:lstStyle/>
          <a:p>
            <a:r>
              <a:rPr kumimoji="1" lang="en-US" altLang="ja-JP" sz="2000" dirty="0" smtClean="0"/>
              <a:t>3</a:t>
            </a:r>
            <a:r>
              <a:rPr kumimoji="1" lang="ja-JP" altLang="en-US" sz="2000" dirty="0" smtClean="0"/>
              <a:t>次元流体力学では（</a:t>
            </a:r>
            <a:r>
              <a:rPr kumimoji="1" lang="en-US" altLang="ja-JP" sz="2000" dirty="0" err="1" smtClean="0"/>
              <a:t>ρ,vx,vy,vz,P</a:t>
            </a:r>
            <a:r>
              <a:rPr kumimoji="1" lang="ja-JP" altLang="en-US" sz="2000" dirty="0" smtClean="0"/>
              <a:t>）の</a:t>
            </a:r>
            <a:r>
              <a:rPr kumimoji="1" lang="en-US" altLang="ja-JP" sz="2000" dirty="0" smtClean="0"/>
              <a:t>5</a:t>
            </a:r>
            <a:r>
              <a:rPr kumimoji="1" lang="ja-JP" altLang="en-US" sz="2000" dirty="0" smtClean="0"/>
              <a:t>変数（保存量で</a:t>
            </a:r>
            <a:r>
              <a:rPr kumimoji="1" lang="en-US" altLang="ja-JP" sz="2000" dirty="0" smtClean="0"/>
              <a:t>x2</a:t>
            </a:r>
            <a:r>
              <a:rPr kumimoji="1" lang="ja-JP" altLang="en-US" sz="2000" dirty="0" smtClean="0"/>
              <a:t>）を各セルで保持する。</a:t>
            </a:r>
            <a:endParaRPr kumimoji="1" lang="en-US" altLang="ja-JP" sz="2000" dirty="0" smtClean="0"/>
          </a:p>
          <a:p>
            <a:r>
              <a:rPr lang="ja-JP" altLang="en-US" sz="2000" dirty="0"/>
              <a:t>データ</a:t>
            </a:r>
            <a:r>
              <a:rPr lang="ja-JP" altLang="en-US" sz="2000" dirty="0" smtClean="0"/>
              <a:t>の配置には大きく分けて二種類ある：</a:t>
            </a:r>
            <a:endParaRPr lang="en-US" altLang="ja-JP" sz="2000" dirty="0" smtClean="0"/>
          </a:p>
          <a:p>
            <a:pPr marL="180975" indent="-180975">
              <a:buFont typeface="Arial" panose="020B0604020202020204" pitchFamily="34" charset="0"/>
              <a:buChar char="•"/>
            </a:pPr>
            <a:r>
              <a:rPr lang="en-US" altLang="ja-JP" sz="2000" dirty="0" smtClean="0"/>
              <a:t>Array of Structures (</a:t>
            </a:r>
            <a:r>
              <a:rPr lang="en-US" altLang="ja-JP" sz="2000" dirty="0" err="1" smtClean="0"/>
              <a:t>AoS</a:t>
            </a:r>
            <a:r>
              <a:rPr lang="en-US" altLang="ja-JP" sz="2000" dirty="0" smtClean="0"/>
              <a:t>)</a:t>
            </a:r>
          </a:p>
          <a:p>
            <a:r>
              <a:rPr kumimoji="1" lang="en-US" altLang="ja-JP" sz="2000" dirty="0" smtClean="0"/>
              <a:t> </a:t>
            </a:r>
            <a:r>
              <a:rPr lang="ja-JP" altLang="en-US" sz="2000" dirty="0"/>
              <a:t>（</a:t>
            </a:r>
            <a:r>
              <a:rPr lang="en-US" altLang="ja-JP" sz="2000" dirty="0" err="1"/>
              <a:t>ρ,vx,vy,vz,P</a:t>
            </a:r>
            <a:r>
              <a:rPr lang="ja-JP" altLang="en-US" sz="2000" dirty="0" smtClean="0"/>
              <a:t>）をメモリ上連続に配置し、セル番号については不連続</a:t>
            </a:r>
            <a:endParaRPr lang="en-US" altLang="ja-JP" sz="2000" dirty="0" smtClean="0"/>
          </a:p>
          <a:p>
            <a:r>
              <a:rPr kumimoji="1" lang="ja-JP" altLang="en-US" sz="2000" dirty="0"/>
              <a:t> </a:t>
            </a:r>
            <a:r>
              <a:rPr kumimoji="1" lang="en-US" altLang="ja-JP" sz="2000" dirty="0" smtClean="0"/>
              <a:t>[</a:t>
            </a:r>
            <a:r>
              <a:rPr lang="en-US" altLang="ja-JP" sz="2000" dirty="0" smtClean="0"/>
              <a:t>ρ</a:t>
            </a:r>
            <a:r>
              <a:rPr lang="en-US" altLang="ja-JP" sz="2000" baseline="-25000" dirty="0" smtClean="0"/>
              <a:t>0</a:t>
            </a:r>
            <a:r>
              <a:rPr lang="en-US" altLang="ja-JP" sz="2000" dirty="0" smtClean="0"/>
              <a:t>,vx</a:t>
            </a:r>
            <a:r>
              <a:rPr lang="en-US" altLang="ja-JP" sz="2000" baseline="-25000" dirty="0" smtClean="0"/>
              <a:t>0</a:t>
            </a:r>
            <a:r>
              <a:rPr lang="en-US" altLang="ja-JP" sz="2000" dirty="0" smtClean="0"/>
              <a:t>,vy</a:t>
            </a:r>
            <a:r>
              <a:rPr lang="en-US" altLang="ja-JP" sz="2000" baseline="-25000" dirty="0" smtClean="0"/>
              <a:t>0</a:t>
            </a:r>
            <a:r>
              <a:rPr lang="en-US" altLang="ja-JP" sz="2000" dirty="0" smtClean="0"/>
              <a:t>,vz</a:t>
            </a:r>
            <a:r>
              <a:rPr lang="en-US" altLang="ja-JP" sz="2000" baseline="-25000" dirty="0" smtClean="0"/>
              <a:t>0</a:t>
            </a:r>
            <a:r>
              <a:rPr lang="en-US" altLang="ja-JP" sz="2000" dirty="0" smtClean="0"/>
              <a:t>,P</a:t>
            </a:r>
            <a:r>
              <a:rPr lang="en-US" altLang="ja-JP" sz="2000" baseline="-25000" dirty="0" smtClean="0"/>
              <a:t>0</a:t>
            </a:r>
            <a:r>
              <a:rPr lang="en-US" altLang="ja-JP" sz="2000" dirty="0" smtClean="0"/>
              <a:t>, ρ</a:t>
            </a:r>
            <a:r>
              <a:rPr lang="en-US" altLang="ja-JP" sz="2000" baseline="-25000" dirty="0" smtClean="0"/>
              <a:t>1</a:t>
            </a:r>
            <a:r>
              <a:rPr lang="en-US" altLang="ja-JP" sz="2000" dirty="0" smtClean="0"/>
              <a:t>,vx</a:t>
            </a:r>
            <a:r>
              <a:rPr lang="en-US" altLang="ja-JP" sz="2000" baseline="-25000" dirty="0" smtClean="0"/>
              <a:t>1</a:t>
            </a:r>
            <a:r>
              <a:rPr lang="en-US" altLang="ja-JP" sz="2000" dirty="0" smtClean="0"/>
              <a:t>,vy</a:t>
            </a:r>
            <a:r>
              <a:rPr lang="en-US" altLang="ja-JP" sz="2000" baseline="-25000" dirty="0" smtClean="0"/>
              <a:t>1</a:t>
            </a:r>
            <a:r>
              <a:rPr lang="en-US" altLang="ja-JP" sz="2000" dirty="0" smtClean="0"/>
              <a:t>,vz</a:t>
            </a:r>
            <a:r>
              <a:rPr lang="en-US" altLang="ja-JP" sz="2000" baseline="-25000" dirty="0" smtClean="0"/>
              <a:t>1</a:t>
            </a:r>
            <a:r>
              <a:rPr lang="en-US" altLang="ja-JP" sz="2000" dirty="0" smtClean="0"/>
              <a:t>,P</a:t>
            </a:r>
            <a:r>
              <a:rPr lang="en-US" altLang="ja-JP" sz="2000" baseline="-25000" dirty="0" smtClean="0"/>
              <a:t>1</a:t>
            </a:r>
            <a:r>
              <a:rPr lang="en-US" altLang="ja-JP" sz="2000" dirty="0"/>
              <a:t> , </a:t>
            </a:r>
            <a:r>
              <a:rPr lang="en-US" altLang="ja-JP" sz="2000" dirty="0" smtClean="0"/>
              <a:t>ρ</a:t>
            </a:r>
            <a:r>
              <a:rPr lang="en-US" altLang="ja-JP" sz="2000" baseline="-25000" dirty="0" smtClean="0"/>
              <a:t>2</a:t>
            </a:r>
            <a:r>
              <a:rPr lang="en-US" altLang="ja-JP" sz="2000" dirty="0" smtClean="0"/>
              <a:t>,vx</a:t>
            </a:r>
            <a:r>
              <a:rPr lang="en-US" altLang="ja-JP" sz="2000" baseline="-25000" dirty="0" smtClean="0"/>
              <a:t>2</a:t>
            </a:r>
            <a:r>
              <a:rPr lang="en-US" altLang="ja-JP" sz="2000" dirty="0" smtClean="0"/>
              <a:t>,vy</a:t>
            </a:r>
            <a:r>
              <a:rPr lang="en-US" altLang="ja-JP" sz="2000" baseline="-25000" dirty="0" smtClean="0"/>
              <a:t>2</a:t>
            </a:r>
            <a:r>
              <a:rPr lang="en-US" altLang="ja-JP" sz="2000" dirty="0" smtClean="0"/>
              <a:t>,vz</a:t>
            </a:r>
            <a:r>
              <a:rPr lang="en-US" altLang="ja-JP" sz="2000" baseline="-25000" dirty="0" smtClean="0"/>
              <a:t>2</a:t>
            </a:r>
            <a:r>
              <a:rPr lang="en-US" altLang="ja-JP" sz="2000" dirty="0" smtClean="0"/>
              <a:t>,P</a:t>
            </a:r>
            <a:r>
              <a:rPr lang="en-US" altLang="ja-JP" sz="2000" baseline="-25000" dirty="0" smtClean="0"/>
              <a:t>2</a:t>
            </a:r>
            <a:r>
              <a:rPr kumimoji="1" lang="en-US" altLang="ja-JP" sz="2000" dirty="0" smtClean="0"/>
              <a:t>, ...]</a:t>
            </a:r>
          </a:p>
          <a:p>
            <a:pPr marL="180975" indent="-180975">
              <a:buFont typeface="Arial" panose="020B0604020202020204" pitchFamily="34" charset="0"/>
              <a:buChar char="•"/>
            </a:pPr>
            <a:r>
              <a:rPr kumimoji="1" lang="en-US" altLang="ja-JP" sz="2000" dirty="0" smtClean="0"/>
              <a:t>Structure of Arrays (</a:t>
            </a:r>
            <a:r>
              <a:rPr kumimoji="1" lang="en-US" altLang="ja-JP" sz="2000" dirty="0" err="1" smtClean="0"/>
              <a:t>SoA</a:t>
            </a:r>
            <a:r>
              <a:rPr kumimoji="1" lang="en-US" altLang="ja-JP" sz="2000" dirty="0" smtClean="0"/>
              <a:t>)</a:t>
            </a:r>
          </a:p>
          <a:p>
            <a:r>
              <a:rPr lang="ja-JP" altLang="en-US" sz="2000" dirty="0" smtClean="0"/>
              <a:t> （</a:t>
            </a:r>
            <a:r>
              <a:rPr lang="en-US" altLang="ja-JP" sz="2000" dirty="0" smtClean="0"/>
              <a:t>x</a:t>
            </a:r>
            <a:r>
              <a:rPr lang="ja-JP" altLang="en-US" sz="2000" dirty="0" smtClean="0"/>
              <a:t>方向の）セル番号</a:t>
            </a:r>
            <a:r>
              <a:rPr lang="ja-JP" altLang="en-US" sz="2000" dirty="0"/>
              <a:t>に</a:t>
            </a:r>
            <a:r>
              <a:rPr lang="ja-JP" altLang="en-US" sz="2000" dirty="0" smtClean="0"/>
              <a:t>ついて連続に配置し、セル番号については不連続</a:t>
            </a:r>
            <a:endParaRPr lang="en-US" altLang="ja-JP" sz="2000" dirty="0"/>
          </a:p>
          <a:p>
            <a:r>
              <a:rPr lang="ja-JP" altLang="en-US" sz="2000" dirty="0"/>
              <a:t> </a:t>
            </a:r>
            <a:r>
              <a:rPr lang="en-US" altLang="ja-JP" sz="2000" dirty="0"/>
              <a:t>[</a:t>
            </a:r>
            <a:r>
              <a:rPr lang="en-US" altLang="ja-JP" sz="2000" dirty="0" smtClean="0"/>
              <a:t>ρ</a:t>
            </a:r>
            <a:r>
              <a:rPr lang="en-US" altLang="ja-JP" sz="2000" baseline="-25000" dirty="0" smtClean="0"/>
              <a:t>0</a:t>
            </a:r>
            <a:r>
              <a:rPr lang="en-US" altLang="ja-JP" sz="2000" dirty="0" smtClean="0"/>
              <a:t>,ρ</a:t>
            </a:r>
            <a:r>
              <a:rPr lang="en-US" altLang="ja-JP" sz="2000" baseline="-25000" dirty="0" smtClean="0"/>
              <a:t>1</a:t>
            </a:r>
            <a:r>
              <a:rPr lang="en-US" altLang="ja-JP" sz="2000" dirty="0" smtClean="0"/>
              <a:t>,ρ</a:t>
            </a:r>
            <a:r>
              <a:rPr lang="en-US" altLang="ja-JP" sz="2000" baseline="-25000" dirty="0" smtClean="0"/>
              <a:t>2</a:t>
            </a:r>
            <a:r>
              <a:rPr lang="en-US" altLang="ja-JP" sz="2000" dirty="0" smtClean="0"/>
              <a:t>,..., vx</a:t>
            </a:r>
            <a:r>
              <a:rPr lang="en-US" altLang="ja-JP" sz="2000" baseline="-25000" dirty="0" smtClean="0"/>
              <a:t>0</a:t>
            </a:r>
            <a:r>
              <a:rPr lang="en-US" altLang="ja-JP" sz="2000" dirty="0" smtClean="0"/>
              <a:t>,vx</a:t>
            </a:r>
            <a:r>
              <a:rPr lang="en-US" altLang="ja-JP" sz="2000" baseline="-25000" dirty="0" smtClean="0"/>
              <a:t>1</a:t>
            </a:r>
            <a:r>
              <a:rPr lang="en-US" altLang="ja-JP" sz="2000" dirty="0" smtClean="0"/>
              <a:t>,vx</a:t>
            </a:r>
            <a:r>
              <a:rPr lang="en-US" altLang="ja-JP" sz="2000" baseline="-25000" dirty="0" smtClean="0"/>
              <a:t>2</a:t>
            </a:r>
            <a:r>
              <a:rPr lang="en-US" altLang="ja-JP" sz="2000" dirty="0" smtClean="0"/>
              <a:t>,..., vy</a:t>
            </a:r>
            <a:r>
              <a:rPr lang="en-US" altLang="ja-JP" sz="2000" baseline="-25000" dirty="0" smtClean="0"/>
              <a:t>0</a:t>
            </a:r>
            <a:r>
              <a:rPr lang="en-US" altLang="ja-JP" sz="2000" dirty="0" smtClean="0"/>
              <a:t>,vy</a:t>
            </a:r>
            <a:r>
              <a:rPr lang="en-US" altLang="ja-JP" sz="2000" baseline="-25000" dirty="0" smtClean="0"/>
              <a:t>1</a:t>
            </a:r>
            <a:r>
              <a:rPr lang="en-US" altLang="ja-JP" sz="2000" dirty="0" smtClean="0"/>
              <a:t>,vy</a:t>
            </a:r>
            <a:r>
              <a:rPr lang="en-US" altLang="ja-JP" sz="2000" baseline="-25000" dirty="0" smtClean="0"/>
              <a:t>2</a:t>
            </a:r>
            <a:r>
              <a:rPr lang="en-US" altLang="ja-JP" sz="2000" dirty="0" smtClean="0"/>
              <a:t>,..., vz</a:t>
            </a:r>
            <a:r>
              <a:rPr lang="en-US" altLang="ja-JP" sz="2000" baseline="-25000" dirty="0" smtClean="0"/>
              <a:t>0</a:t>
            </a:r>
            <a:r>
              <a:rPr lang="en-US" altLang="ja-JP" sz="2000" dirty="0" smtClean="0"/>
              <a:t>,vz</a:t>
            </a:r>
            <a:r>
              <a:rPr lang="en-US" altLang="ja-JP" sz="2000" baseline="-25000" dirty="0" smtClean="0"/>
              <a:t>1</a:t>
            </a:r>
            <a:r>
              <a:rPr lang="en-US" altLang="ja-JP" sz="2000" dirty="0" smtClean="0"/>
              <a:t>,vz</a:t>
            </a:r>
            <a:r>
              <a:rPr lang="en-US" altLang="ja-JP" sz="2000" baseline="-25000" dirty="0" smtClean="0"/>
              <a:t>2</a:t>
            </a:r>
            <a:r>
              <a:rPr lang="en-US" altLang="ja-JP" sz="2000" dirty="0" smtClean="0"/>
              <a:t>,..., P</a:t>
            </a:r>
            <a:r>
              <a:rPr lang="en-US" altLang="ja-JP" sz="2000" baseline="-25000" dirty="0" smtClean="0"/>
              <a:t>0</a:t>
            </a:r>
            <a:r>
              <a:rPr lang="en-US" altLang="ja-JP" sz="2000" dirty="0" smtClean="0"/>
              <a:t>,P</a:t>
            </a:r>
            <a:r>
              <a:rPr lang="en-US" altLang="ja-JP" sz="2000" baseline="-25000" dirty="0" smtClean="0"/>
              <a:t>1</a:t>
            </a:r>
            <a:r>
              <a:rPr lang="en-US" altLang="ja-JP" sz="2000" dirty="0" smtClean="0"/>
              <a:t>,P</a:t>
            </a:r>
            <a:r>
              <a:rPr lang="en-US" altLang="ja-JP" sz="2000" baseline="-25000" dirty="0" smtClean="0"/>
              <a:t>2</a:t>
            </a:r>
            <a:r>
              <a:rPr lang="en-US" altLang="ja-JP" sz="2000" dirty="0" smtClean="0"/>
              <a:t>,...]</a:t>
            </a:r>
            <a:endParaRPr kumimoji="1" lang="en-US" altLang="ja-JP" sz="2000" dirty="0" smtClean="0"/>
          </a:p>
          <a:p>
            <a:pPr>
              <a:spcBef>
                <a:spcPts val="1200"/>
              </a:spcBef>
            </a:pPr>
            <a:r>
              <a:rPr lang="ja-JP" altLang="en-US" sz="2000" dirty="0" smtClean="0"/>
              <a:t>考えるべきこと：</a:t>
            </a:r>
            <a:endParaRPr lang="en-US" altLang="ja-JP" sz="2000" dirty="0" smtClean="0"/>
          </a:p>
          <a:p>
            <a:pPr marL="180975" indent="-180975">
              <a:buFont typeface="Arial" panose="020B0604020202020204" pitchFamily="34" charset="0"/>
              <a:buChar char="•"/>
            </a:pPr>
            <a:r>
              <a:rPr lang="ja-JP" altLang="en-US" sz="2000" dirty="0" smtClean="0"/>
              <a:t>同時にアクセスする変数はメモリ上近くに配置されている方が良い。</a:t>
            </a:r>
            <a:endParaRPr lang="en-US" altLang="ja-JP" sz="2000" dirty="0" smtClean="0"/>
          </a:p>
          <a:p>
            <a:r>
              <a:rPr lang="ja-JP" altLang="en-US" sz="2000" dirty="0" smtClean="0"/>
              <a:t>  格子法</a:t>
            </a:r>
            <a:r>
              <a:rPr lang="ja-JP" altLang="en-US" sz="2000" dirty="0"/>
              <a:t>の流体力学は両方のアクセスパターンを含む：</a:t>
            </a:r>
            <a:endParaRPr lang="en-US" altLang="ja-JP" sz="2000" dirty="0"/>
          </a:p>
          <a:p>
            <a:r>
              <a:rPr kumimoji="1" lang="ja-JP" altLang="en-US" sz="2000" dirty="0" smtClean="0"/>
              <a:t>  </a:t>
            </a:r>
            <a:r>
              <a:rPr kumimoji="1" lang="en-US" altLang="ja-JP" sz="2000" dirty="0" smtClean="0"/>
              <a:t>reconstruction: </a:t>
            </a:r>
            <a:r>
              <a:rPr kumimoji="1" lang="ja-JP" altLang="en-US" sz="2000" dirty="0" smtClean="0"/>
              <a:t>変数ごと ⇔ </a:t>
            </a:r>
            <a:r>
              <a:rPr kumimoji="1" lang="en-US" altLang="ja-JP" sz="2000" dirty="0" smtClean="0"/>
              <a:t>Riemann solver, </a:t>
            </a:r>
            <a:r>
              <a:rPr kumimoji="1" lang="ja-JP" altLang="en-US" sz="2000" dirty="0" smtClean="0"/>
              <a:t>基本量</a:t>
            </a:r>
            <a:r>
              <a:rPr kumimoji="1" lang="en-US" altLang="ja-JP" sz="2000" dirty="0" smtClean="0"/>
              <a:t>-</a:t>
            </a:r>
            <a:r>
              <a:rPr kumimoji="1" lang="ja-JP" altLang="en-US" sz="2000" dirty="0" smtClean="0"/>
              <a:t>保存量変換</a:t>
            </a:r>
            <a:r>
              <a:rPr kumimoji="1" lang="en-US" altLang="ja-JP" sz="2000" dirty="0" smtClean="0"/>
              <a:t>: </a:t>
            </a:r>
            <a:r>
              <a:rPr kumimoji="1" lang="ja-JP" altLang="en-US" sz="2000" dirty="0" smtClean="0"/>
              <a:t>全変数セット</a:t>
            </a:r>
            <a:endParaRPr kumimoji="1" lang="en-US" altLang="ja-JP" sz="2000" dirty="0" smtClean="0"/>
          </a:p>
          <a:p>
            <a:pPr marL="180975" indent="-180975">
              <a:buFont typeface="Arial" panose="020B0604020202020204" pitchFamily="34" charset="0"/>
              <a:buChar char="•"/>
            </a:pPr>
            <a:r>
              <a:rPr lang="ja-JP" altLang="en-US" sz="2000" dirty="0" smtClean="0"/>
              <a:t>多く</a:t>
            </a:r>
            <a:r>
              <a:rPr lang="ja-JP" altLang="en-US" sz="2000" dirty="0"/>
              <a:t>の場合</a:t>
            </a:r>
            <a:r>
              <a:rPr kumimoji="1" lang="ja-JP" altLang="en-US" sz="2000" dirty="0" smtClean="0"/>
              <a:t>メモリには</a:t>
            </a:r>
            <a:r>
              <a:rPr kumimoji="1" lang="en-US" altLang="ja-JP" sz="2000" dirty="0" smtClean="0"/>
              <a:t>4</a:t>
            </a:r>
            <a:r>
              <a:rPr kumimoji="1" lang="ja-JP" altLang="en-US" sz="2000" dirty="0" smtClean="0"/>
              <a:t>変数ないし</a:t>
            </a:r>
            <a:r>
              <a:rPr kumimoji="1" lang="en-US" altLang="ja-JP" sz="2000" dirty="0" smtClean="0"/>
              <a:t>8</a:t>
            </a:r>
            <a:r>
              <a:rPr kumimoji="1" lang="ja-JP" altLang="en-US" sz="2000" dirty="0" smtClean="0"/>
              <a:t>変数単位でアクセスする → </a:t>
            </a:r>
            <a:r>
              <a:rPr kumimoji="1" lang="en-US" altLang="ja-JP" sz="2000" dirty="0" err="1" smtClean="0"/>
              <a:t>AoS</a:t>
            </a:r>
            <a:r>
              <a:rPr kumimoji="1" lang="ja-JP" altLang="en-US" sz="2000" dirty="0" smtClean="0"/>
              <a:t>は不利</a:t>
            </a:r>
            <a:endParaRPr kumimoji="1" lang="en-US" altLang="ja-JP" sz="2000" dirty="0" smtClean="0"/>
          </a:p>
          <a:p>
            <a:pPr marL="180975" indent="-180975">
              <a:buFont typeface="Arial" panose="020B0604020202020204" pitchFamily="34" charset="0"/>
              <a:buChar char="•"/>
            </a:pPr>
            <a:r>
              <a:rPr lang="ja-JP" altLang="en-US" sz="2000" dirty="0" smtClean="0"/>
              <a:t>ベクトル（</a:t>
            </a:r>
            <a:r>
              <a:rPr lang="en-US" altLang="ja-JP" sz="2000" dirty="0" smtClean="0"/>
              <a:t>SIMD</a:t>
            </a:r>
            <a:r>
              <a:rPr lang="ja-JP" altLang="en-US" sz="2000" dirty="0" smtClean="0"/>
              <a:t>）化にはメモリ上連続な変数に対して同じ操作をするのが良い</a:t>
            </a:r>
            <a:endParaRPr kumimoji="1" lang="en-US" altLang="ja-JP" sz="2000" dirty="0" smtClean="0"/>
          </a:p>
          <a:p>
            <a:pPr>
              <a:spcBef>
                <a:spcPts val="1200"/>
              </a:spcBef>
            </a:pPr>
            <a:r>
              <a:rPr kumimoji="1" lang="en-US" altLang="ja-JP" sz="2000" dirty="0" smtClean="0"/>
              <a:t>Athena</a:t>
            </a:r>
            <a:r>
              <a:rPr kumimoji="1" lang="ja-JP" altLang="en-US" sz="2000" dirty="0" smtClean="0"/>
              <a:t>は</a:t>
            </a:r>
            <a:r>
              <a:rPr lang="en-US" altLang="ja-JP" sz="2000" dirty="0" err="1" smtClean="0"/>
              <a:t>AoS</a:t>
            </a:r>
            <a:r>
              <a:rPr lang="en-US" altLang="ja-JP" sz="2000" dirty="0" smtClean="0"/>
              <a:t> </a:t>
            </a:r>
            <a:r>
              <a:rPr lang="ja-JP" altLang="en-US" sz="2000" dirty="0" smtClean="0"/>
              <a:t>→ </a:t>
            </a:r>
            <a:r>
              <a:rPr lang="en-US" altLang="ja-JP" sz="2000" dirty="0" smtClean="0"/>
              <a:t>Athena++</a:t>
            </a:r>
            <a:r>
              <a:rPr lang="ja-JP" altLang="en-US" sz="2000" dirty="0" smtClean="0"/>
              <a:t>ではテストコードで両方を比較した上で</a:t>
            </a:r>
            <a:r>
              <a:rPr lang="en-US" altLang="ja-JP" sz="2000" dirty="0" err="1" smtClean="0"/>
              <a:t>SoA</a:t>
            </a:r>
            <a:r>
              <a:rPr lang="ja-JP" altLang="en-US" sz="2000" dirty="0" smtClean="0"/>
              <a:t>を採用</a:t>
            </a:r>
            <a:endParaRPr kumimoji="1" lang="ja-JP" altLang="en-US" sz="2000" dirty="0"/>
          </a:p>
        </p:txBody>
      </p:sp>
    </p:spTree>
    <p:extLst>
      <p:ext uri="{BB962C8B-B14F-4D97-AF65-F5344CB8AC3E}">
        <p14:creationId xmlns:p14="http://schemas.microsoft.com/office/powerpoint/2010/main" val="34711823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キャッシュ・メモリバンド幅</a:t>
            </a:r>
            <a:endParaRPr kumimoji="1" lang="ja-JP" altLang="en-US" dirty="0"/>
          </a:p>
        </p:txBody>
      </p:sp>
      <p:sp>
        <p:nvSpPr>
          <p:cNvPr id="3" name="テキスト ボックス 2"/>
          <p:cNvSpPr txBox="1"/>
          <p:nvPr/>
        </p:nvSpPr>
        <p:spPr>
          <a:xfrm>
            <a:off x="103031" y="1686396"/>
            <a:ext cx="9118242" cy="5262979"/>
          </a:xfrm>
          <a:prstGeom prst="rect">
            <a:avLst/>
          </a:prstGeom>
          <a:noFill/>
        </p:spPr>
        <p:txBody>
          <a:bodyPr wrap="square" rtlCol="0">
            <a:spAutoFit/>
          </a:bodyPr>
          <a:lstStyle/>
          <a:p>
            <a:r>
              <a:rPr kumimoji="1" lang="ja-JP" altLang="en-US" sz="2000" dirty="0" smtClean="0"/>
              <a:t>現代的な計算機ではキャッシュはコンパイラ・</a:t>
            </a:r>
            <a:r>
              <a:rPr kumimoji="1" lang="en-US" altLang="ja-JP" sz="2000" dirty="0" smtClean="0"/>
              <a:t>CPU</a:t>
            </a:r>
            <a:r>
              <a:rPr kumimoji="1" lang="ja-JP" altLang="en-US" sz="2000" dirty="0" smtClean="0"/>
              <a:t>が自動で使うもので、</a:t>
            </a:r>
            <a:r>
              <a:rPr lang="ja-JP" altLang="en-US" sz="2000" dirty="0" smtClean="0"/>
              <a:t>ユーザーが積極的に制御することは少ないが、メモリ律速コードでは性能に直結する。</a:t>
            </a:r>
            <a:endParaRPr lang="en-US" altLang="ja-JP" sz="2000" dirty="0" smtClean="0"/>
          </a:p>
          <a:p>
            <a:r>
              <a:rPr kumimoji="1" lang="ja-JP" altLang="en-US" sz="2000" dirty="0" smtClean="0"/>
              <a:t>コンパイラが理解しやすいようなデータ構造にすることが重要。</a:t>
            </a:r>
            <a:endParaRPr kumimoji="1" lang="en-US" altLang="ja-JP" sz="2000" dirty="0" smtClean="0"/>
          </a:p>
          <a:p>
            <a:r>
              <a:rPr kumimoji="1" lang="ja-JP" altLang="en-US" sz="2000" dirty="0" smtClean="0"/>
              <a:t>キャッシュサイズは</a:t>
            </a:r>
            <a:r>
              <a:rPr kumimoji="1" lang="en-US" altLang="ja-JP" sz="2000" dirty="0" smtClean="0"/>
              <a:t>32KB(L1)~1MB(L2)</a:t>
            </a:r>
            <a:r>
              <a:rPr kumimoji="1" lang="ja-JP" altLang="en-US" sz="2000" dirty="0" smtClean="0"/>
              <a:t>→倍精度なら数千変数は乗る</a:t>
            </a:r>
            <a:endParaRPr kumimoji="1" lang="en-US" altLang="ja-JP" sz="2000" dirty="0" smtClean="0"/>
          </a:p>
          <a:p>
            <a:r>
              <a:rPr lang="ja-JP" altLang="en-US" sz="2000" dirty="0" smtClean="0"/>
              <a:t>→３次元データ全ては乗らないが、１次元データなら乗る</a:t>
            </a:r>
            <a:endParaRPr lang="en-US" altLang="ja-JP" sz="2000" dirty="0" smtClean="0"/>
          </a:p>
          <a:p>
            <a:r>
              <a:rPr kumimoji="1" lang="ja-JP" altLang="en-US" sz="2000" dirty="0"/>
              <a:t>全</a:t>
            </a:r>
            <a:r>
              <a:rPr kumimoji="1" lang="ja-JP" altLang="en-US" sz="2000" dirty="0" smtClean="0"/>
              <a:t>てのデータをキャッシュに乗るようにするのは難しいが、再利用される一時データなどは必要最小限の領域に確保する方が良い</a:t>
            </a:r>
            <a:endParaRPr kumimoji="1" lang="en-US" altLang="ja-JP" sz="2000" dirty="0" smtClean="0"/>
          </a:p>
          <a:p>
            <a:pPr>
              <a:spcBef>
                <a:spcPts val="1200"/>
              </a:spcBef>
            </a:pPr>
            <a:r>
              <a:rPr lang="en-US" altLang="ja-JP" sz="2000" dirty="0" smtClean="0"/>
              <a:t>Athena++</a:t>
            </a:r>
            <a:r>
              <a:rPr lang="ja-JP" altLang="en-US" sz="2000" dirty="0" err="1" smtClean="0"/>
              <a:t>での</a:t>
            </a:r>
            <a:r>
              <a:rPr lang="ja-JP" altLang="en-US" sz="2000" dirty="0" smtClean="0"/>
              <a:t>事例：</a:t>
            </a:r>
            <a:endParaRPr lang="en-US" altLang="ja-JP" sz="2000" dirty="0" smtClean="0"/>
          </a:p>
          <a:p>
            <a:r>
              <a:rPr kumimoji="1" lang="en-US" altLang="ja-JP" sz="2000" dirty="0" smtClean="0"/>
              <a:t>1. reconstruction</a:t>
            </a:r>
            <a:r>
              <a:rPr kumimoji="1" lang="ja-JP" altLang="en-US" sz="2000" dirty="0" smtClean="0"/>
              <a:t>した</a:t>
            </a:r>
            <a:r>
              <a:rPr kumimoji="1" lang="en-US" altLang="ja-JP" sz="2000" dirty="0" smtClean="0"/>
              <a:t>left/right state</a:t>
            </a:r>
            <a:r>
              <a:rPr kumimoji="1" lang="ja-JP" altLang="en-US" sz="2000" dirty="0" smtClean="0"/>
              <a:t>を当初は２次元</a:t>
            </a:r>
            <a:r>
              <a:rPr lang="ja-JP" altLang="en-US" sz="2000" dirty="0" smtClean="0"/>
              <a:t>配列</a:t>
            </a:r>
            <a:r>
              <a:rPr lang="en-US" altLang="ja-JP" sz="2000" dirty="0" smtClean="0"/>
              <a:t>(NVAR</a:t>
            </a:r>
            <a:r>
              <a:rPr lang="en-US" altLang="ja-JP" sz="2000" dirty="0"/>
              <a:t>, NX</a:t>
            </a:r>
            <a:r>
              <a:rPr lang="en-US" altLang="ja-JP" sz="2000" dirty="0" smtClean="0"/>
              <a:t>)</a:t>
            </a:r>
            <a:r>
              <a:rPr lang="ja-JP" altLang="en-US" sz="2000" dirty="0" smtClean="0"/>
              <a:t>に格納</a:t>
            </a:r>
            <a:endParaRPr lang="en-US" altLang="ja-JP" sz="2000" dirty="0" smtClean="0"/>
          </a:p>
          <a:p>
            <a:r>
              <a:rPr kumimoji="1" lang="en-US" altLang="ja-JP" sz="2000" dirty="0" smtClean="0"/>
              <a:t>2. </a:t>
            </a:r>
            <a:r>
              <a:rPr lang="ja-JP" altLang="en-US" sz="2000" dirty="0" smtClean="0"/>
              <a:t>高次精度化の利便のため</a:t>
            </a:r>
            <a:r>
              <a:rPr lang="en-US" altLang="ja-JP" sz="2000" dirty="0" smtClean="0"/>
              <a:t>4</a:t>
            </a:r>
            <a:r>
              <a:rPr lang="ja-JP" altLang="en-US" sz="2000" dirty="0" smtClean="0"/>
              <a:t>次元データ</a:t>
            </a:r>
            <a:r>
              <a:rPr lang="en-US" altLang="ja-JP" sz="2000" dirty="0" smtClean="0"/>
              <a:t>(NVAR, NZ, NY, NX)</a:t>
            </a:r>
            <a:r>
              <a:rPr lang="ja-JP" altLang="en-US" sz="2000" dirty="0" smtClean="0"/>
              <a:t>に変更</a:t>
            </a:r>
            <a:endParaRPr lang="en-US" altLang="ja-JP" sz="2000" dirty="0" smtClean="0"/>
          </a:p>
          <a:p>
            <a:r>
              <a:rPr lang="en-US" altLang="ja-JP" sz="2000" dirty="0" smtClean="0"/>
              <a:t>3. 1</a:t>
            </a:r>
            <a:r>
              <a:rPr lang="ja-JP" altLang="en-US" sz="2000" dirty="0" smtClean="0"/>
              <a:t>ノードフルに利用した計算で大幅な（</a:t>
            </a:r>
            <a:r>
              <a:rPr lang="en-US" altLang="ja-JP" sz="2000" dirty="0" smtClean="0"/>
              <a:t>~50%</a:t>
            </a:r>
            <a:r>
              <a:rPr lang="ja-JP" altLang="en-US" sz="2000" dirty="0" smtClean="0"/>
              <a:t>）性能低下が発覚</a:t>
            </a:r>
            <a:endParaRPr lang="en-US" altLang="ja-JP" sz="2000" dirty="0" smtClean="0"/>
          </a:p>
          <a:p>
            <a:r>
              <a:rPr kumimoji="1" lang="en-US" altLang="ja-JP" sz="2000" dirty="0"/>
              <a:t> </a:t>
            </a:r>
            <a:r>
              <a:rPr kumimoji="1" lang="en-US" altLang="ja-JP" sz="2000" dirty="0" smtClean="0"/>
              <a:t>   </a:t>
            </a:r>
            <a:r>
              <a:rPr kumimoji="1" lang="ja-JP" altLang="en-US" sz="2000" dirty="0" smtClean="0"/>
              <a:t>１コアでは性能低下がほぼなかったため気が付くのが遅れた</a:t>
            </a:r>
            <a:endParaRPr kumimoji="1" lang="en-US" altLang="ja-JP" sz="2000" dirty="0" smtClean="0"/>
          </a:p>
          <a:p>
            <a:r>
              <a:rPr lang="ja-JP" altLang="en-US" sz="2000" dirty="0"/>
              <a:t> </a:t>
            </a:r>
            <a:r>
              <a:rPr lang="ja-JP" altLang="en-US" sz="2000" dirty="0" smtClean="0"/>
              <a:t>   （</a:t>
            </a:r>
            <a:r>
              <a:rPr lang="en-US" altLang="ja-JP" sz="2000" dirty="0" smtClean="0"/>
              <a:t>1</a:t>
            </a:r>
            <a:r>
              <a:rPr lang="ja-JP" altLang="en-US" sz="2000" dirty="0" smtClean="0"/>
              <a:t>コアではメモリや</a:t>
            </a:r>
            <a:r>
              <a:rPr lang="en-US" altLang="ja-JP" sz="2000" dirty="0" smtClean="0"/>
              <a:t>L3</a:t>
            </a:r>
            <a:r>
              <a:rPr lang="ja-JP" altLang="en-US" sz="2000" dirty="0" smtClean="0"/>
              <a:t>バンド幅に余裕がある。性能律速要因を知ることは重要）</a:t>
            </a:r>
            <a:endParaRPr kumimoji="1" lang="en-US" altLang="ja-JP" sz="2000" dirty="0" smtClean="0"/>
          </a:p>
          <a:p>
            <a:r>
              <a:rPr lang="en-US" altLang="ja-JP" sz="2000" dirty="0" smtClean="0"/>
              <a:t>4. </a:t>
            </a:r>
            <a:r>
              <a:rPr lang="ja-JP" altLang="en-US" sz="2000" dirty="0"/>
              <a:t>元</a:t>
            </a:r>
            <a:r>
              <a:rPr lang="ja-JP" altLang="en-US" sz="2000" dirty="0" smtClean="0"/>
              <a:t>の実装に戻した</a:t>
            </a:r>
            <a:endParaRPr lang="en-US" altLang="ja-JP" sz="2000" dirty="0"/>
          </a:p>
          <a:p>
            <a:pPr>
              <a:spcBef>
                <a:spcPts val="1200"/>
              </a:spcBef>
            </a:pPr>
            <a:r>
              <a:rPr lang="ja-JP" altLang="en-US" dirty="0" smtClean="0"/>
              <a:t>注：</a:t>
            </a:r>
            <a:r>
              <a:rPr lang="ja-JP" altLang="en-US" dirty="0"/>
              <a:t>キャッシュ</a:t>
            </a:r>
            <a:r>
              <a:rPr lang="ja-JP" altLang="en-US" dirty="0" smtClean="0"/>
              <a:t>を作用させるためにデータを小さな箱に分割する「キャッシュブロッキング」という技術もあるが、コードが複雑になるためそこまではやっていない。</a:t>
            </a:r>
            <a:endParaRPr lang="en-US" altLang="ja-JP" dirty="0" smtClean="0"/>
          </a:p>
        </p:txBody>
      </p:sp>
    </p:spTree>
    <p:extLst>
      <p:ext uri="{BB962C8B-B14F-4D97-AF65-F5344CB8AC3E}">
        <p14:creationId xmlns:p14="http://schemas.microsoft.com/office/powerpoint/2010/main" val="32333438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ループのベクトル化</a:t>
            </a:r>
            <a:endParaRPr kumimoji="1" lang="ja-JP" altLang="en-US" dirty="0"/>
          </a:p>
        </p:txBody>
      </p:sp>
      <p:sp>
        <p:nvSpPr>
          <p:cNvPr id="3" name="テキスト ボックス 2"/>
          <p:cNvSpPr txBox="1"/>
          <p:nvPr/>
        </p:nvSpPr>
        <p:spPr>
          <a:xfrm>
            <a:off x="111617" y="1772992"/>
            <a:ext cx="8929352" cy="4708981"/>
          </a:xfrm>
          <a:prstGeom prst="rect">
            <a:avLst/>
          </a:prstGeom>
          <a:noFill/>
        </p:spPr>
        <p:txBody>
          <a:bodyPr wrap="square" rtlCol="0">
            <a:spAutoFit/>
          </a:bodyPr>
          <a:lstStyle/>
          <a:p>
            <a:r>
              <a:rPr kumimoji="1" lang="ja-JP" altLang="en-US" sz="2000" dirty="0" smtClean="0"/>
              <a:t>ベクトル化するにはループがメモリ上連続な変数にアクセス</a:t>
            </a:r>
            <a:r>
              <a:rPr lang="ja-JP" altLang="en-US" sz="2000" dirty="0" smtClean="0"/>
              <a:t>することが重要。</a:t>
            </a:r>
            <a:endParaRPr lang="en-US" altLang="ja-JP" sz="2000" dirty="0" smtClean="0"/>
          </a:p>
          <a:p>
            <a:r>
              <a:rPr lang="en-US" altLang="ja-JP" sz="2000" dirty="0" err="1" smtClean="0"/>
              <a:t>SoA</a:t>
            </a:r>
            <a:r>
              <a:rPr lang="en-US" altLang="ja-JP" sz="2000" dirty="0" smtClean="0"/>
              <a:t>(NVAR, NZ, NY, NX)</a:t>
            </a:r>
            <a:r>
              <a:rPr lang="ja-JP" altLang="en-US" sz="2000" dirty="0" smtClean="0"/>
              <a:t>方のデータ配置をしている場合、</a:t>
            </a:r>
            <a:endParaRPr lang="en-US" altLang="ja-JP" sz="2000" dirty="0" smtClean="0"/>
          </a:p>
          <a:p>
            <a:r>
              <a:rPr kumimoji="1" lang="ja-JP" altLang="en-US" sz="2000" dirty="0"/>
              <a:t>ループ</a:t>
            </a:r>
            <a:r>
              <a:rPr kumimoji="1" lang="ja-JP" altLang="en-US" sz="2000" dirty="0" smtClean="0"/>
              <a:t>は原則として外側から</a:t>
            </a:r>
            <a:r>
              <a:rPr kumimoji="1" lang="en-US" altLang="ja-JP" sz="2000" dirty="0" smtClean="0"/>
              <a:t>N</a:t>
            </a:r>
            <a:r>
              <a:rPr kumimoji="1" lang="ja-JP" altLang="en-US" sz="2000" dirty="0" smtClean="0"/>
              <a:t>（物理変数）</a:t>
            </a:r>
            <a:r>
              <a:rPr kumimoji="1" lang="en-US" altLang="ja-JP" sz="2000" dirty="0" smtClean="0"/>
              <a:t>, Z</a:t>
            </a:r>
            <a:r>
              <a:rPr lang="en-US" altLang="ja-JP" sz="2000" dirty="0" smtClean="0"/>
              <a:t>, Y, X</a:t>
            </a:r>
            <a:r>
              <a:rPr lang="ja-JP" altLang="en-US" sz="2000" dirty="0" smtClean="0"/>
              <a:t>方向の順にする。</a:t>
            </a:r>
            <a:endParaRPr lang="en-US" altLang="ja-JP" sz="2000" dirty="0" smtClean="0"/>
          </a:p>
          <a:p>
            <a:r>
              <a:rPr kumimoji="1" lang="ja-JP" altLang="en-US" sz="2000" dirty="0" smtClean="0"/>
              <a:t>（</a:t>
            </a:r>
            <a:r>
              <a:rPr kumimoji="1" lang="en-US" altLang="ja-JP" sz="2000" dirty="0" smtClean="0"/>
              <a:t>Z, Y, X</a:t>
            </a:r>
            <a:r>
              <a:rPr kumimoji="1" lang="ja-JP" altLang="en-US" sz="2000" dirty="0" smtClean="0"/>
              <a:t>の３重</a:t>
            </a:r>
            <a:r>
              <a:rPr lang="ja-JP" altLang="en-US" sz="2000" dirty="0" smtClean="0"/>
              <a:t>ループ内で複数の</a:t>
            </a:r>
            <a:r>
              <a:rPr lang="en-US" altLang="ja-JP" sz="2000" dirty="0" smtClean="0"/>
              <a:t>NVAR</a:t>
            </a:r>
            <a:r>
              <a:rPr lang="ja-JP" altLang="en-US" sz="2000" dirty="0" smtClean="0"/>
              <a:t>にアクセスするのは構わない。</a:t>
            </a:r>
            <a:r>
              <a:rPr kumimoji="1" lang="ja-JP" altLang="en-US" sz="2000" dirty="0" smtClean="0"/>
              <a:t>）</a:t>
            </a:r>
            <a:endParaRPr kumimoji="1" lang="en-US" altLang="ja-JP" sz="2000" dirty="0" smtClean="0"/>
          </a:p>
          <a:p>
            <a:endParaRPr lang="en-US" altLang="ja-JP" sz="2000" dirty="0" smtClean="0"/>
          </a:p>
          <a:p>
            <a:endParaRPr lang="en-US" altLang="ja-JP" sz="2000" dirty="0"/>
          </a:p>
          <a:p>
            <a:endParaRPr lang="en-US" altLang="ja-JP" sz="2000" dirty="0" smtClean="0"/>
          </a:p>
          <a:p>
            <a:endParaRPr lang="en-US" altLang="ja-JP" sz="2000" dirty="0"/>
          </a:p>
          <a:p>
            <a:r>
              <a:rPr kumimoji="1" lang="en-US" altLang="ja-JP" sz="2000" b="1" dirty="0" smtClean="0"/>
              <a:t>#pragma </a:t>
            </a:r>
            <a:r>
              <a:rPr kumimoji="1" lang="en-US" altLang="ja-JP" sz="2000" b="1" dirty="0" err="1" smtClean="0"/>
              <a:t>omp</a:t>
            </a:r>
            <a:r>
              <a:rPr kumimoji="1" lang="en-US" altLang="ja-JP" sz="2000" b="1" dirty="0" smtClean="0"/>
              <a:t> </a:t>
            </a:r>
            <a:r>
              <a:rPr kumimoji="1" lang="en-US" altLang="ja-JP" sz="2000" b="1" dirty="0" err="1" smtClean="0"/>
              <a:t>simd</a:t>
            </a:r>
            <a:endParaRPr kumimoji="1" lang="en-US" altLang="ja-JP" sz="2000" b="1" dirty="0" smtClean="0"/>
          </a:p>
          <a:p>
            <a:r>
              <a:rPr kumimoji="1" lang="ja-JP" altLang="en-US" sz="2000" dirty="0" smtClean="0"/>
              <a:t>最近のコンパイラは最適化レベルが高ければ比較的良くベクトル化してくれるが、</a:t>
            </a:r>
            <a:r>
              <a:rPr kumimoji="1" lang="en-US" altLang="ja-JP" sz="2000" dirty="0" smtClean="0"/>
              <a:t>Athena++</a:t>
            </a:r>
            <a:r>
              <a:rPr kumimoji="1" lang="ja-JP" altLang="en-US" sz="2000" dirty="0" smtClean="0"/>
              <a:t>では多くの最内ループに</a:t>
            </a:r>
            <a:r>
              <a:rPr lang="en-US" altLang="ja-JP" sz="2000" dirty="0" smtClean="0"/>
              <a:t>#pragma </a:t>
            </a:r>
            <a:r>
              <a:rPr lang="en-US" altLang="ja-JP" sz="2000" dirty="0" err="1" smtClean="0"/>
              <a:t>omp</a:t>
            </a:r>
            <a:r>
              <a:rPr lang="en-US" altLang="ja-JP" sz="2000" dirty="0" smtClean="0"/>
              <a:t> </a:t>
            </a:r>
            <a:r>
              <a:rPr lang="en-US" altLang="ja-JP" sz="2000" dirty="0" err="1" smtClean="0"/>
              <a:t>simd</a:t>
            </a:r>
            <a:r>
              <a:rPr lang="ja-JP" altLang="en-US" sz="2000" dirty="0" smtClean="0"/>
              <a:t>を付けて明示的に</a:t>
            </a:r>
            <a:endParaRPr lang="en-US" altLang="ja-JP" sz="2000" dirty="0" smtClean="0"/>
          </a:p>
          <a:p>
            <a:r>
              <a:rPr lang="ja-JP" altLang="en-US" sz="2000" dirty="0" smtClean="0"/>
              <a:t>ベクトル化させている。</a:t>
            </a:r>
            <a:r>
              <a:rPr kumimoji="1" lang="ja-JP" altLang="en-US" sz="2000" dirty="0" smtClean="0"/>
              <a:t>これはループが</a:t>
            </a:r>
            <a:r>
              <a:rPr kumimoji="1" lang="en-US" altLang="ja-JP" sz="2000" dirty="0" smtClean="0"/>
              <a:t>SIMD</a:t>
            </a:r>
            <a:r>
              <a:rPr kumimoji="1" lang="ja-JP" altLang="en-US" sz="2000" dirty="0" smtClean="0"/>
              <a:t>化可能であることを示す指示文。</a:t>
            </a:r>
            <a:endParaRPr kumimoji="1" lang="en-US" altLang="ja-JP" sz="2000" dirty="0" smtClean="0"/>
          </a:p>
          <a:p>
            <a:r>
              <a:rPr lang="ja-JP" altLang="en-US" sz="2000" dirty="0"/>
              <a:t>コンパイラ</a:t>
            </a:r>
            <a:r>
              <a:rPr lang="ja-JP" altLang="en-US" sz="2000" dirty="0" smtClean="0"/>
              <a:t>によって程度は異なるが、特に</a:t>
            </a:r>
            <a:r>
              <a:rPr lang="en-US" altLang="ja-JP" sz="2000" dirty="0" smtClean="0"/>
              <a:t>Intel</a:t>
            </a:r>
            <a:r>
              <a:rPr lang="ja-JP" altLang="en-US" sz="2000" dirty="0" smtClean="0"/>
              <a:t> </a:t>
            </a:r>
            <a:r>
              <a:rPr lang="en-US" altLang="ja-JP" sz="2000" dirty="0" smtClean="0"/>
              <a:t>Compiler</a:t>
            </a:r>
            <a:r>
              <a:rPr lang="ja-JP" altLang="en-US" sz="2000" dirty="0" smtClean="0"/>
              <a:t>では非常に強力。</a:t>
            </a:r>
            <a:endParaRPr lang="en-US" altLang="ja-JP" sz="2000" dirty="0" smtClean="0"/>
          </a:p>
          <a:p>
            <a:r>
              <a:rPr kumimoji="1" lang="ja-JP" altLang="en-US" sz="2000" dirty="0" smtClean="0"/>
              <a:t>ただし副作用があるケースもあるので、ベクトル化できるかどうか確認した上で、</a:t>
            </a:r>
            <a:endParaRPr kumimoji="1" lang="en-US" altLang="ja-JP" sz="2000" dirty="0" smtClean="0"/>
          </a:p>
          <a:p>
            <a:r>
              <a:rPr lang="ja-JP" altLang="en-US" sz="2000" dirty="0"/>
              <a:t>最適化レベルによって答えが（ほぼ）</a:t>
            </a:r>
            <a:r>
              <a:rPr lang="ja-JP" altLang="en-US" sz="2000" dirty="0" smtClean="0"/>
              <a:t>変わらないかどうか、きちんと</a:t>
            </a:r>
            <a:r>
              <a:rPr lang="ja-JP" altLang="en-US" sz="2000" dirty="0"/>
              <a:t>テスト</a:t>
            </a:r>
            <a:r>
              <a:rPr lang="ja-JP" altLang="en-US" sz="2000" dirty="0" smtClean="0"/>
              <a:t>すること。</a:t>
            </a:r>
            <a:endParaRPr lang="en-US" altLang="ja-JP" sz="2000" dirty="0" smtClean="0"/>
          </a:p>
        </p:txBody>
      </p:sp>
      <p:pic>
        <p:nvPicPr>
          <p:cNvPr id="4" name="図 3"/>
          <p:cNvPicPr>
            <a:picLocks noChangeAspect="1"/>
          </p:cNvPicPr>
          <p:nvPr/>
        </p:nvPicPr>
        <p:blipFill>
          <a:blip r:embed="rId2"/>
          <a:stretch>
            <a:fillRect/>
          </a:stretch>
        </p:blipFill>
        <p:spPr>
          <a:xfrm>
            <a:off x="193183" y="3118153"/>
            <a:ext cx="6265304" cy="950766"/>
          </a:xfrm>
          <a:prstGeom prst="rect">
            <a:avLst/>
          </a:prstGeom>
        </p:spPr>
      </p:pic>
    </p:spTree>
    <p:extLst>
      <p:ext uri="{BB962C8B-B14F-4D97-AF65-F5344CB8AC3E}">
        <p14:creationId xmlns:p14="http://schemas.microsoft.com/office/powerpoint/2010/main" val="29657256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コンパイラオプション</a:t>
            </a:r>
            <a:endParaRPr kumimoji="1" lang="ja-JP" altLang="en-US" dirty="0"/>
          </a:p>
        </p:txBody>
      </p:sp>
      <p:sp>
        <p:nvSpPr>
          <p:cNvPr id="3" name="テキスト ボックス 2"/>
          <p:cNvSpPr txBox="1"/>
          <p:nvPr/>
        </p:nvSpPr>
        <p:spPr>
          <a:xfrm>
            <a:off x="85859" y="1690689"/>
            <a:ext cx="9058141" cy="5016758"/>
          </a:xfrm>
          <a:prstGeom prst="rect">
            <a:avLst/>
          </a:prstGeom>
          <a:noFill/>
        </p:spPr>
        <p:txBody>
          <a:bodyPr wrap="square" rtlCol="0">
            <a:spAutoFit/>
          </a:bodyPr>
          <a:lstStyle/>
          <a:p>
            <a:r>
              <a:rPr lang="ja-JP" altLang="en-US" sz="2000" dirty="0" smtClean="0"/>
              <a:t>多くのコンパイラでは</a:t>
            </a:r>
            <a:r>
              <a:rPr lang="en-US" altLang="ja-JP" sz="2000" dirty="0" smtClean="0"/>
              <a:t>-O</a:t>
            </a:r>
            <a:r>
              <a:rPr lang="ja-JP" altLang="en-US" sz="2000" dirty="0"/>
              <a:t>オプション</a:t>
            </a:r>
            <a:r>
              <a:rPr lang="ja-JP" altLang="en-US" sz="2000" dirty="0" smtClean="0"/>
              <a:t>で最適化レベルを制御する。</a:t>
            </a:r>
            <a:endParaRPr lang="en-US" altLang="ja-JP" sz="2000" dirty="0" smtClean="0"/>
          </a:p>
          <a:p>
            <a:r>
              <a:rPr kumimoji="1" lang="en-US" altLang="ja-JP" sz="2000" dirty="0" smtClean="0"/>
              <a:t>-O0</a:t>
            </a:r>
            <a:r>
              <a:rPr kumimoji="1" lang="ja-JP" altLang="en-US" sz="2000" dirty="0" smtClean="0"/>
              <a:t>は最適化なし、</a:t>
            </a:r>
            <a:r>
              <a:rPr kumimoji="1" lang="en-US" altLang="ja-JP" sz="2000" dirty="0" smtClean="0"/>
              <a:t>-O3</a:t>
            </a:r>
            <a:r>
              <a:rPr kumimoji="1" lang="ja-JP" altLang="en-US" sz="2000" dirty="0" smtClean="0"/>
              <a:t>（コンパイラによっては</a:t>
            </a:r>
            <a:r>
              <a:rPr kumimoji="1" lang="en-US" altLang="ja-JP" sz="2000" dirty="0" smtClean="0"/>
              <a:t>-O5</a:t>
            </a:r>
            <a:r>
              <a:rPr kumimoji="1" lang="ja-JP" altLang="en-US" sz="2000" dirty="0" smtClean="0"/>
              <a:t>）だと最適化レベル最大。</a:t>
            </a:r>
            <a:endParaRPr kumimoji="1" lang="en-US" altLang="ja-JP" sz="2000" dirty="0" smtClean="0"/>
          </a:p>
          <a:p>
            <a:endParaRPr lang="en-US" altLang="ja-JP" sz="2000" dirty="0"/>
          </a:p>
          <a:p>
            <a:r>
              <a:rPr lang="ja-JP" altLang="en-US" sz="2000" dirty="0" smtClean="0"/>
              <a:t>実はこれ以上に性能を引き出せる最適化オプションがある（詳細はマニュアル参照）。</a:t>
            </a:r>
            <a:endParaRPr lang="en-US" altLang="ja-JP" sz="2000" dirty="0" smtClean="0"/>
          </a:p>
          <a:p>
            <a:r>
              <a:rPr lang="en-US" altLang="ja-JP" sz="2000" dirty="0" smtClean="0"/>
              <a:t>Athena++</a:t>
            </a:r>
            <a:r>
              <a:rPr lang="ja-JP" altLang="en-US" sz="2000" dirty="0" smtClean="0"/>
              <a:t>では</a:t>
            </a:r>
            <a:r>
              <a:rPr lang="en-US" altLang="ja-JP" sz="2000" dirty="0" smtClean="0"/>
              <a:t>Intel</a:t>
            </a:r>
            <a:r>
              <a:rPr lang="ja-JP" altLang="en-US" sz="2000" dirty="0" smtClean="0"/>
              <a:t> </a:t>
            </a:r>
            <a:r>
              <a:rPr lang="en-US" altLang="ja-JP" sz="2000" dirty="0" smtClean="0"/>
              <a:t>Compiler</a:t>
            </a:r>
            <a:r>
              <a:rPr lang="ja-JP" altLang="en-US" sz="2000" dirty="0" smtClean="0"/>
              <a:t>の場合</a:t>
            </a:r>
            <a:endParaRPr lang="en-US" altLang="ja-JP" sz="2000" dirty="0"/>
          </a:p>
          <a:p>
            <a:pPr marL="180975" indent="-180975">
              <a:buFont typeface="Arial" panose="020B0604020202020204" pitchFamily="34" charset="0"/>
              <a:buChar char="•"/>
            </a:pPr>
            <a:r>
              <a:rPr lang="en-US" altLang="ja-JP" sz="2000" b="1" dirty="0" smtClean="0">
                <a:solidFill>
                  <a:srgbClr val="FF0000"/>
                </a:solidFill>
              </a:rPr>
              <a:t>-</a:t>
            </a:r>
            <a:r>
              <a:rPr lang="en-US" altLang="ja-JP" sz="2000" b="1" dirty="0" err="1" smtClean="0">
                <a:solidFill>
                  <a:srgbClr val="FF0000"/>
                </a:solidFill>
              </a:rPr>
              <a:t>ipo</a:t>
            </a:r>
            <a:r>
              <a:rPr lang="ja-JP" altLang="en-US" sz="2000" dirty="0" smtClean="0"/>
              <a:t> （</a:t>
            </a:r>
            <a:r>
              <a:rPr lang="en-US" altLang="ja-JP" sz="2000" dirty="0" smtClean="0"/>
              <a:t>-fast</a:t>
            </a:r>
            <a:r>
              <a:rPr lang="ja-JP" altLang="en-US" sz="2000" dirty="0" smtClean="0"/>
              <a:t>に含まれる）：ファイル間最適化 （関数のインライン展開を促進）</a:t>
            </a:r>
            <a:endParaRPr lang="en-US" altLang="ja-JP" sz="2000" dirty="0" smtClean="0"/>
          </a:p>
          <a:p>
            <a:pPr marL="180975" indent="-180975">
              <a:buFont typeface="Arial" panose="020B0604020202020204" pitchFamily="34" charset="0"/>
              <a:buChar char="•"/>
            </a:pPr>
            <a:r>
              <a:rPr lang="en-US" altLang="ja-JP" sz="2000" dirty="0"/>
              <a:t>-</a:t>
            </a:r>
            <a:r>
              <a:rPr lang="en-US" altLang="ja-JP" sz="2000" dirty="0" smtClean="0"/>
              <a:t>inline-</a:t>
            </a:r>
            <a:r>
              <a:rPr lang="en-US" altLang="ja-JP" sz="2000" dirty="0" err="1" smtClean="0"/>
              <a:t>forceinline</a:t>
            </a:r>
            <a:r>
              <a:rPr lang="ja-JP" altLang="en-US" sz="2000" dirty="0" smtClean="0"/>
              <a:t>： インライン展開を促進</a:t>
            </a:r>
            <a:endParaRPr lang="en-US" altLang="ja-JP" sz="2000" dirty="0" smtClean="0"/>
          </a:p>
          <a:p>
            <a:pPr marL="180975" indent="-180975">
              <a:buFont typeface="Arial" panose="020B0604020202020204" pitchFamily="34" charset="0"/>
              <a:buChar char="•"/>
            </a:pPr>
            <a:r>
              <a:rPr lang="en-US" altLang="ja-JP" sz="2000" dirty="0"/>
              <a:t>-</a:t>
            </a:r>
            <a:r>
              <a:rPr lang="en-US" altLang="ja-JP" sz="2000" dirty="0" err="1" smtClean="0"/>
              <a:t>qopenmp-simd</a:t>
            </a:r>
            <a:r>
              <a:rPr lang="ja-JP" altLang="en-US" sz="2000" dirty="0" smtClean="0"/>
              <a:t>： </a:t>
            </a:r>
            <a:r>
              <a:rPr lang="en-US" altLang="ja-JP" sz="2000" dirty="0" smtClean="0"/>
              <a:t>#pragma </a:t>
            </a:r>
            <a:r>
              <a:rPr lang="en-US" altLang="ja-JP" sz="2000" dirty="0" err="1" smtClean="0"/>
              <a:t>omp</a:t>
            </a:r>
            <a:r>
              <a:rPr lang="en-US" altLang="ja-JP" sz="2000" dirty="0" smtClean="0"/>
              <a:t> </a:t>
            </a:r>
            <a:r>
              <a:rPr lang="en-US" altLang="ja-JP" sz="2000" dirty="0" err="1" smtClean="0"/>
              <a:t>simd</a:t>
            </a:r>
            <a:r>
              <a:rPr lang="ja-JP" altLang="en-US" sz="2000" dirty="0" smtClean="0"/>
              <a:t>を有効にする</a:t>
            </a:r>
            <a:endParaRPr lang="en-US" altLang="ja-JP" sz="2000" dirty="0" smtClean="0"/>
          </a:p>
          <a:p>
            <a:pPr marL="180975" indent="-180975">
              <a:buFont typeface="Arial" panose="020B0604020202020204" pitchFamily="34" charset="0"/>
              <a:buChar char="•"/>
            </a:pPr>
            <a:r>
              <a:rPr lang="en-US" altLang="ja-JP" sz="2000" dirty="0"/>
              <a:t>-</a:t>
            </a:r>
            <a:r>
              <a:rPr lang="en-US" altLang="ja-JP" sz="2000" dirty="0" err="1" smtClean="0"/>
              <a:t>qopt-prefetch</a:t>
            </a:r>
            <a:r>
              <a:rPr lang="en-US" altLang="ja-JP" sz="2000" dirty="0" smtClean="0"/>
              <a:t>=4</a:t>
            </a:r>
            <a:r>
              <a:rPr lang="ja-JP" altLang="en-US" sz="2000" dirty="0" smtClean="0"/>
              <a:t>：キャッシュ利用の促進</a:t>
            </a:r>
            <a:endParaRPr lang="en-US" altLang="ja-JP" sz="2000" dirty="0" smtClean="0"/>
          </a:p>
          <a:p>
            <a:pPr marL="180975" indent="-180975">
              <a:buFont typeface="Arial" panose="020B0604020202020204" pitchFamily="34" charset="0"/>
              <a:buChar char="•"/>
            </a:pPr>
            <a:r>
              <a:rPr lang="en-US" altLang="ja-JP" sz="2000" dirty="0"/>
              <a:t>(-</a:t>
            </a:r>
            <a:r>
              <a:rPr lang="en-US" altLang="ja-JP" sz="2000" dirty="0" err="1" smtClean="0"/>
              <a:t>qoverride</a:t>
            </a:r>
            <a:r>
              <a:rPr lang="en-US" altLang="ja-JP" sz="2000" dirty="0" smtClean="0"/>
              <a:t>-limits: </a:t>
            </a:r>
            <a:r>
              <a:rPr lang="ja-JP" altLang="en-US" sz="2000" dirty="0" smtClean="0"/>
              <a:t>時間やメモリがかかっても最適化を諦めない</a:t>
            </a:r>
            <a:r>
              <a:rPr lang="en-US" altLang="ja-JP" sz="2000" dirty="0" smtClean="0"/>
              <a:t>)</a:t>
            </a:r>
          </a:p>
          <a:p>
            <a:r>
              <a:rPr lang="ja-JP" altLang="en-US" sz="2000" dirty="0" smtClean="0"/>
              <a:t>などを付けている。</a:t>
            </a:r>
            <a:endParaRPr lang="en-US" altLang="ja-JP" sz="2000" dirty="0" smtClean="0"/>
          </a:p>
          <a:p>
            <a:endParaRPr lang="en-US" altLang="ja-JP" sz="2000" dirty="0"/>
          </a:p>
          <a:p>
            <a:r>
              <a:rPr lang="ja-JP" altLang="en-US" sz="2000" dirty="0" smtClean="0"/>
              <a:t>小さい関数（音速計算等）がインライン展開されないとベクトル化の支障となるため、</a:t>
            </a:r>
            <a:endParaRPr lang="en-US" altLang="ja-JP" sz="2000" dirty="0" smtClean="0"/>
          </a:p>
          <a:p>
            <a:r>
              <a:rPr lang="en-US" altLang="ja-JP" sz="2000" dirty="0" smtClean="0"/>
              <a:t>-</a:t>
            </a:r>
            <a:r>
              <a:rPr lang="en-US" altLang="ja-JP" sz="2000" dirty="0" err="1" smtClean="0"/>
              <a:t>ipo</a:t>
            </a:r>
            <a:r>
              <a:rPr lang="en-US" altLang="ja-JP" sz="2000" dirty="0" smtClean="0"/>
              <a:t> (Inter Procedure Optimization)</a:t>
            </a:r>
            <a:r>
              <a:rPr lang="ja-JP" altLang="en-US" sz="2000" dirty="0" smtClean="0"/>
              <a:t>は重要。</a:t>
            </a:r>
            <a:endParaRPr lang="en-US" altLang="ja-JP" sz="2000" dirty="0" smtClean="0"/>
          </a:p>
          <a:p>
            <a:r>
              <a:rPr lang="en-US" altLang="ja-JP" sz="2000" dirty="0" smtClean="0"/>
              <a:t>g++, Clang</a:t>
            </a:r>
            <a:r>
              <a:rPr lang="ja-JP" altLang="en-US" sz="2000" dirty="0" smtClean="0"/>
              <a:t>では</a:t>
            </a:r>
            <a:r>
              <a:rPr lang="en-US" altLang="ja-JP" sz="2000" dirty="0" smtClean="0"/>
              <a:t>-</a:t>
            </a:r>
            <a:r>
              <a:rPr lang="en-US" altLang="ja-JP" sz="2000" dirty="0" err="1" smtClean="0"/>
              <a:t>flto</a:t>
            </a:r>
            <a:r>
              <a:rPr lang="ja-JP" altLang="en-US" sz="2000" dirty="0"/>
              <a:t>（</a:t>
            </a:r>
            <a:r>
              <a:rPr lang="en-US" altLang="ja-JP" sz="2000" dirty="0" smtClean="0"/>
              <a:t>Link </a:t>
            </a:r>
            <a:r>
              <a:rPr lang="en-US" altLang="ja-JP" sz="2000" dirty="0"/>
              <a:t>T</a:t>
            </a:r>
            <a:r>
              <a:rPr lang="en-US" altLang="ja-JP" sz="2000" dirty="0" smtClean="0"/>
              <a:t>ime Optimization</a:t>
            </a:r>
            <a:r>
              <a:rPr lang="ja-JP" altLang="en-US" sz="2000" dirty="0" smtClean="0"/>
              <a:t>）。</a:t>
            </a:r>
            <a:endParaRPr lang="en-US" altLang="ja-JP" sz="2000" dirty="0" smtClean="0"/>
          </a:p>
          <a:p>
            <a:r>
              <a:rPr lang="ja-JP" altLang="en-US" sz="2000" dirty="0" smtClean="0"/>
              <a:t>ただしこれを付けるとコンパイル時間が大幅に伸びる。</a:t>
            </a:r>
            <a:endParaRPr lang="en-US" altLang="ja-JP" sz="2000" dirty="0"/>
          </a:p>
        </p:txBody>
      </p:sp>
    </p:spTree>
    <p:extLst>
      <p:ext uri="{BB962C8B-B14F-4D97-AF65-F5344CB8AC3E}">
        <p14:creationId xmlns:p14="http://schemas.microsoft.com/office/powerpoint/2010/main" val="2008206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通信パターン</a:t>
            </a:r>
            <a:endParaRPr kumimoji="1" lang="ja-JP" altLang="en-US" dirty="0"/>
          </a:p>
        </p:txBody>
      </p:sp>
      <p:sp>
        <p:nvSpPr>
          <p:cNvPr id="3" name="正方形/長方形 2"/>
          <p:cNvSpPr/>
          <p:nvPr/>
        </p:nvSpPr>
        <p:spPr>
          <a:xfrm>
            <a:off x="712632" y="2713154"/>
            <a:ext cx="1648496" cy="1648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361128" y="2713154"/>
            <a:ext cx="287628" cy="1648496"/>
          </a:xfrm>
          <a:prstGeom prst="rect">
            <a:avLst/>
          </a:prstGeom>
          <a:solidFill>
            <a:srgbClr val="0000FF">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25004" y="2713154"/>
            <a:ext cx="287628" cy="1648496"/>
          </a:xfrm>
          <a:prstGeom prst="rect">
            <a:avLst/>
          </a:prstGeom>
          <a:solidFill>
            <a:srgbClr val="0000FF">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5004" y="4362015"/>
            <a:ext cx="2223752" cy="288000"/>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5004" y="2424972"/>
            <a:ext cx="2223752" cy="288000"/>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5859" y="1644203"/>
            <a:ext cx="8985161" cy="769441"/>
          </a:xfrm>
          <a:prstGeom prst="rect">
            <a:avLst/>
          </a:prstGeom>
          <a:noFill/>
        </p:spPr>
        <p:txBody>
          <a:bodyPr wrap="square" rtlCol="0">
            <a:spAutoFit/>
          </a:bodyPr>
          <a:lstStyle/>
          <a:p>
            <a:r>
              <a:rPr kumimoji="1" lang="ja-JP" altLang="en-US" sz="2200" dirty="0" smtClean="0"/>
              <a:t>分割した</a:t>
            </a:r>
            <a:r>
              <a:rPr kumimoji="1" lang="en-US" altLang="ja-JP" sz="2200" dirty="0" err="1" smtClean="0"/>
              <a:t>MeshBlock</a:t>
            </a:r>
            <a:r>
              <a:rPr kumimoji="1" lang="ja-JP" altLang="en-US" sz="2200" dirty="0" smtClean="0"/>
              <a:t>間では</a:t>
            </a:r>
            <a:r>
              <a:rPr lang="ja-JP" altLang="en-US" sz="2200" dirty="0"/>
              <a:t>通信</a:t>
            </a:r>
            <a:r>
              <a:rPr lang="ja-JP" altLang="en-US" sz="2200" dirty="0" smtClean="0"/>
              <a:t>により「袖（</a:t>
            </a:r>
            <a:r>
              <a:rPr lang="en-US" altLang="ja-JP" sz="2200" dirty="0" smtClean="0"/>
              <a:t>ghost cells</a:t>
            </a:r>
            <a:r>
              <a:rPr lang="ja-JP" altLang="en-US" sz="2200" dirty="0" smtClean="0"/>
              <a:t>）」データを取得する。</a:t>
            </a:r>
            <a:endParaRPr lang="en-US" altLang="ja-JP" sz="2200" dirty="0" smtClean="0"/>
          </a:p>
          <a:p>
            <a:r>
              <a:rPr kumimoji="1" lang="en-US" altLang="ja-JP" sz="2200" dirty="0" smtClean="0"/>
              <a:t>Athena++</a:t>
            </a:r>
            <a:r>
              <a:rPr kumimoji="1" lang="ja-JP" altLang="en-US" sz="2200" dirty="0" smtClean="0"/>
              <a:t>ではこの通信パターンを</a:t>
            </a:r>
            <a:r>
              <a:rPr kumimoji="1" lang="en-US" altLang="ja-JP" sz="2200" dirty="0" smtClean="0"/>
              <a:t>Athena</a:t>
            </a:r>
            <a:r>
              <a:rPr kumimoji="1" lang="ja-JP" altLang="en-US" sz="2200" dirty="0" smtClean="0"/>
              <a:t>から変更した。</a:t>
            </a:r>
            <a:endParaRPr kumimoji="1" lang="ja-JP" altLang="en-US" sz="2200" dirty="0"/>
          </a:p>
        </p:txBody>
      </p:sp>
      <p:pic>
        <p:nvPicPr>
          <p:cNvPr id="9" name="図 8"/>
          <p:cNvPicPr>
            <a:picLocks noChangeAspect="1"/>
          </p:cNvPicPr>
          <p:nvPr/>
        </p:nvPicPr>
        <p:blipFill>
          <a:blip r:embed="rId2"/>
          <a:stretch>
            <a:fillRect/>
          </a:stretch>
        </p:blipFill>
        <p:spPr>
          <a:xfrm>
            <a:off x="3129567" y="2409351"/>
            <a:ext cx="5894030" cy="3909804"/>
          </a:xfrm>
          <a:prstGeom prst="rect">
            <a:avLst/>
          </a:prstGeom>
        </p:spPr>
      </p:pic>
      <p:sp>
        <p:nvSpPr>
          <p:cNvPr id="11" name="テキスト ボックス 10"/>
          <p:cNvSpPr txBox="1"/>
          <p:nvPr/>
        </p:nvSpPr>
        <p:spPr>
          <a:xfrm>
            <a:off x="85859" y="4650015"/>
            <a:ext cx="3211334" cy="2246769"/>
          </a:xfrm>
          <a:prstGeom prst="rect">
            <a:avLst/>
          </a:prstGeom>
          <a:noFill/>
        </p:spPr>
        <p:txBody>
          <a:bodyPr wrap="square" rtlCol="0">
            <a:spAutoFit/>
          </a:bodyPr>
          <a:lstStyle/>
          <a:p>
            <a:r>
              <a:rPr kumimoji="1" lang="ja-JP" altLang="en-US" sz="2000" dirty="0" smtClean="0"/>
              <a:t>↑</a:t>
            </a:r>
            <a:r>
              <a:rPr kumimoji="1" lang="en-US" altLang="ja-JP" sz="2000" dirty="0" smtClean="0"/>
              <a:t>Athena</a:t>
            </a:r>
            <a:r>
              <a:rPr kumimoji="1" lang="ja-JP" altLang="en-US" sz="2000" dirty="0" smtClean="0"/>
              <a:t>では</a:t>
            </a:r>
            <a:r>
              <a:rPr kumimoji="1" lang="en-US" altLang="ja-JP" sz="2000" dirty="0" smtClean="0"/>
              <a:t>x</a:t>
            </a:r>
            <a:r>
              <a:rPr kumimoji="1" lang="ja-JP" altLang="en-US" sz="2000" dirty="0" smtClean="0"/>
              <a:t>→</a:t>
            </a:r>
            <a:r>
              <a:rPr kumimoji="1" lang="en-US" altLang="ja-JP" sz="2000" dirty="0" smtClean="0"/>
              <a:t>y</a:t>
            </a:r>
            <a:r>
              <a:rPr kumimoji="1" lang="ja-JP" altLang="en-US" sz="2000" dirty="0" smtClean="0"/>
              <a:t>→</a:t>
            </a:r>
            <a:r>
              <a:rPr kumimoji="1" lang="en-US" altLang="ja-JP" sz="2000" dirty="0" smtClean="0"/>
              <a:t>z</a:t>
            </a:r>
            <a:r>
              <a:rPr kumimoji="1" lang="ja-JP" altLang="en-US" sz="2000" dirty="0" smtClean="0"/>
              <a:t>の</a:t>
            </a:r>
            <a:endParaRPr kumimoji="1" lang="en-US" altLang="ja-JP" sz="2000" dirty="0" smtClean="0"/>
          </a:p>
          <a:p>
            <a:r>
              <a:rPr lang="ja-JP" altLang="en-US" sz="2000" dirty="0"/>
              <a:t> </a:t>
            </a:r>
            <a:r>
              <a:rPr kumimoji="1" lang="ja-JP" altLang="en-US" sz="2000" dirty="0" smtClean="0"/>
              <a:t>順に袖を通信していた。</a:t>
            </a:r>
            <a:endParaRPr kumimoji="1" lang="en-US" altLang="ja-JP" sz="2000" dirty="0" smtClean="0"/>
          </a:p>
          <a:p>
            <a:r>
              <a:rPr lang="ja-JP" altLang="en-US" sz="2000" dirty="0" smtClean="0"/>
              <a:t>依存関係が発生する上に</a:t>
            </a:r>
            <a:endParaRPr lang="en-US" altLang="ja-JP" sz="2000" dirty="0" smtClean="0"/>
          </a:p>
          <a:p>
            <a:r>
              <a:rPr kumimoji="1" lang="ja-JP" altLang="en-US" sz="2000" dirty="0"/>
              <a:t> </a:t>
            </a:r>
            <a:r>
              <a:rPr kumimoji="1" lang="en-US" altLang="ja-JP" sz="2000" dirty="0" smtClean="0"/>
              <a:t>AMR</a:t>
            </a:r>
            <a:r>
              <a:rPr kumimoji="1" lang="ja-JP" altLang="en-US" sz="2000" dirty="0" smtClean="0"/>
              <a:t>の実装は非常に複雑</a:t>
            </a:r>
            <a:endParaRPr kumimoji="1" lang="en-US" altLang="ja-JP" sz="2000" dirty="0" smtClean="0"/>
          </a:p>
          <a:p>
            <a:r>
              <a:rPr lang="ja-JP" altLang="en-US" sz="2000" dirty="0" smtClean="0"/>
              <a:t>→</a:t>
            </a:r>
            <a:r>
              <a:rPr lang="en-US" altLang="ja-JP" sz="2000" dirty="0" smtClean="0"/>
              <a:t>Athena++</a:t>
            </a:r>
            <a:r>
              <a:rPr lang="ja-JP" altLang="en-US" sz="2000" dirty="0" smtClean="0"/>
              <a:t>は全方向に対して独立・一斉に通信する。</a:t>
            </a:r>
            <a:endParaRPr lang="en-US" altLang="ja-JP" sz="2000" dirty="0" smtClean="0"/>
          </a:p>
          <a:p>
            <a:r>
              <a:rPr kumimoji="1" lang="ja-JP" altLang="en-US" sz="2000" dirty="0" smtClean="0"/>
              <a:t>⇒スケーラビリティの改善</a:t>
            </a:r>
            <a:endParaRPr kumimoji="1" lang="ja-JP" altLang="en-US" sz="2000" dirty="0"/>
          </a:p>
        </p:txBody>
      </p:sp>
    </p:spTree>
    <p:extLst>
      <p:ext uri="{BB962C8B-B14F-4D97-AF65-F5344CB8AC3E}">
        <p14:creationId xmlns:p14="http://schemas.microsoft.com/office/powerpoint/2010/main" val="2299076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Multigrid</a:t>
            </a:r>
            <a:r>
              <a:rPr kumimoji="1" lang="ja-JP" altLang="en-US" dirty="0" smtClean="0"/>
              <a:t>重力ソルバ</a:t>
            </a:r>
            <a:r>
              <a:rPr kumimoji="1" lang="en-US" altLang="ja-JP" dirty="0" smtClean="0"/>
              <a:t/>
            </a:r>
            <a:br>
              <a:rPr kumimoji="1" lang="en-US" altLang="ja-JP" dirty="0" smtClean="0"/>
            </a:br>
            <a:r>
              <a:rPr lang="ja-JP" altLang="en-US" dirty="0" smtClean="0"/>
              <a:t>の紹介</a:t>
            </a:r>
            <a:endParaRPr kumimoji="1" lang="ja-JP" altLang="en-US" dirty="0"/>
          </a:p>
        </p:txBody>
      </p:sp>
    </p:spTree>
    <p:extLst>
      <p:ext uri="{BB962C8B-B14F-4D97-AF65-F5344CB8AC3E}">
        <p14:creationId xmlns:p14="http://schemas.microsoft.com/office/powerpoint/2010/main" val="175130017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TaskList</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690689"/>
            <a:ext cx="4393216" cy="4614580"/>
          </a:xfrm>
          <a:prstGeom prst="rect">
            <a:avLst/>
          </a:prstGeom>
        </p:spPr>
      </p:pic>
      <p:sp>
        <p:nvSpPr>
          <p:cNvPr id="4" name="テキスト ボックス 3"/>
          <p:cNvSpPr txBox="1"/>
          <p:nvPr/>
        </p:nvSpPr>
        <p:spPr>
          <a:xfrm>
            <a:off x="107504" y="1772816"/>
            <a:ext cx="4680520" cy="4909036"/>
          </a:xfrm>
          <a:prstGeom prst="rect">
            <a:avLst/>
          </a:prstGeom>
          <a:noFill/>
        </p:spPr>
        <p:txBody>
          <a:bodyPr wrap="square" rtlCol="0">
            <a:spAutoFit/>
          </a:bodyPr>
          <a:lstStyle/>
          <a:p>
            <a:r>
              <a:rPr kumimoji="1" lang="ja-JP" altLang="en-US" sz="2400" dirty="0" smtClean="0"/>
              <a:t>従来のシミュレーションコードでは各計算ステップの実行順序は固定</a:t>
            </a:r>
            <a:endParaRPr lang="en-US" altLang="ja-JP" sz="2400" dirty="0"/>
          </a:p>
          <a:p>
            <a:pPr>
              <a:spcBef>
                <a:spcPts val="600"/>
              </a:spcBef>
            </a:pPr>
            <a:r>
              <a:rPr lang="en-US" altLang="ja-JP" sz="2400" dirty="0" smtClean="0"/>
              <a:t>Athena++</a:t>
            </a:r>
            <a:r>
              <a:rPr lang="ja-JP" altLang="en-US" sz="2400" dirty="0" smtClean="0"/>
              <a:t>ではこれを小さな</a:t>
            </a:r>
            <a:r>
              <a:rPr lang="en-US" altLang="ja-JP" sz="2400" dirty="0" smtClean="0"/>
              <a:t>Task</a:t>
            </a:r>
            <a:r>
              <a:rPr lang="ja-JP" altLang="en-US" sz="2400" dirty="0" smtClean="0"/>
              <a:t>に分割し、その間の順序と依存関係を記述する</a:t>
            </a:r>
            <a:r>
              <a:rPr lang="en-US" altLang="ja-JP" sz="2400" dirty="0" err="1" smtClean="0"/>
              <a:t>TaskList</a:t>
            </a:r>
            <a:r>
              <a:rPr lang="ja-JP" altLang="en-US" sz="2400" dirty="0" smtClean="0"/>
              <a:t>を導入</a:t>
            </a:r>
            <a:endParaRPr lang="en-US" altLang="ja-JP" sz="2400" dirty="0" smtClean="0"/>
          </a:p>
          <a:p>
            <a:pPr marL="177800" indent="-177800">
              <a:spcBef>
                <a:spcPts val="1200"/>
              </a:spcBef>
              <a:buFont typeface="Arial" panose="020B0604020202020204" pitchFamily="34" charset="0"/>
              <a:buChar char="•"/>
            </a:pPr>
            <a:r>
              <a:rPr lang="en-US" altLang="ja-JP" sz="2400" dirty="0" smtClean="0"/>
              <a:t>Task</a:t>
            </a:r>
            <a:r>
              <a:rPr lang="ja-JP" altLang="en-US" sz="2400" dirty="0" smtClean="0"/>
              <a:t>と</a:t>
            </a:r>
            <a:r>
              <a:rPr lang="en-US" altLang="ja-JP" sz="2400" dirty="0" smtClean="0"/>
              <a:t>Task</a:t>
            </a:r>
            <a:r>
              <a:rPr lang="ja-JP" altLang="en-US" sz="2400" dirty="0" smtClean="0"/>
              <a:t>間の依存関係を分離</a:t>
            </a:r>
            <a:endParaRPr lang="en-US" altLang="ja-JP" sz="2400" dirty="0" smtClean="0"/>
          </a:p>
          <a:p>
            <a:r>
              <a:rPr lang="ja-JP" altLang="en-US" sz="2400" dirty="0" smtClean="0"/>
              <a:t>→コードのモジュール化を促進</a:t>
            </a:r>
            <a:endParaRPr lang="en-US" altLang="ja-JP" sz="2400" dirty="0" smtClean="0"/>
          </a:p>
          <a:p>
            <a:pPr marL="177800" indent="-177800">
              <a:buFont typeface="Arial" panose="020B0604020202020204" pitchFamily="34" charset="0"/>
              <a:buChar char="•"/>
            </a:pPr>
            <a:r>
              <a:rPr lang="en-US" altLang="ja-JP" sz="2400" dirty="0" smtClean="0"/>
              <a:t>Task</a:t>
            </a:r>
            <a:r>
              <a:rPr lang="ja-JP" altLang="en-US" sz="2400" dirty="0" smtClean="0"/>
              <a:t>の実行順序は動的に決定</a:t>
            </a:r>
            <a:endParaRPr lang="en-US" altLang="ja-JP" sz="2400" dirty="0" smtClean="0"/>
          </a:p>
          <a:p>
            <a:r>
              <a:rPr lang="ja-JP" altLang="en-US" sz="2400" dirty="0" smtClean="0"/>
              <a:t>→通信と計算の同時実行が可能に</a:t>
            </a:r>
            <a:endParaRPr lang="en-US" altLang="ja-JP" sz="2400" dirty="0"/>
          </a:p>
          <a:p>
            <a:pPr>
              <a:spcBef>
                <a:spcPts val="1200"/>
              </a:spcBef>
            </a:pPr>
            <a:r>
              <a:rPr kumimoji="1" lang="ja-JP" altLang="en-US" sz="2400" dirty="0" smtClean="0"/>
              <a:t>⇒開発の効率化・並列性能の向上</a:t>
            </a:r>
            <a:endParaRPr kumimoji="1" lang="en-US" altLang="ja-JP" sz="2400" dirty="0" smtClean="0"/>
          </a:p>
          <a:p>
            <a:r>
              <a:rPr lang="ja-JP" altLang="en-US" sz="2400" dirty="0" smtClean="0"/>
              <a:t>⇒領域・時間ごとに異なる</a:t>
            </a:r>
            <a:r>
              <a:rPr lang="en-US" altLang="ja-JP" sz="2400" dirty="0" err="1" smtClean="0"/>
              <a:t>TaskList</a:t>
            </a:r>
            <a:endParaRPr lang="en-US" altLang="ja-JP" sz="2400" dirty="0" smtClean="0"/>
          </a:p>
          <a:p>
            <a:r>
              <a:rPr lang="ja-JP" altLang="en-US" sz="2400" dirty="0" smtClean="0"/>
              <a:t>　 を適用することも可能</a:t>
            </a:r>
            <a:endParaRPr kumimoji="1" lang="en-US" altLang="ja-JP" sz="2400" dirty="0" smtClean="0"/>
          </a:p>
        </p:txBody>
      </p:sp>
      <p:sp>
        <p:nvSpPr>
          <p:cNvPr id="5" name="テキスト ボックス 4"/>
          <p:cNvSpPr txBox="1"/>
          <p:nvPr/>
        </p:nvSpPr>
        <p:spPr>
          <a:xfrm>
            <a:off x="6588224" y="3140968"/>
            <a:ext cx="648072" cy="369332"/>
          </a:xfrm>
          <a:prstGeom prst="rect">
            <a:avLst/>
          </a:prstGeom>
          <a:noFill/>
        </p:spPr>
        <p:txBody>
          <a:bodyPr wrap="square" rtlCol="0">
            <a:spAutoFit/>
          </a:bodyPr>
          <a:lstStyle/>
          <a:p>
            <a:r>
              <a:rPr lang="ja-JP" altLang="en-US" dirty="0"/>
              <a:t>通信</a:t>
            </a:r>
            <a:endParaRPr kumimoji="1" lang="ja-JP" altLang="en-US" dirty="0"/>
          </a:p>
        </p:txBody>
      </p:sp>
    </p:spTree>
    <p:extLst>
      <p:ext uri="{BB962C8B-B14F-4D97-AF65-F5344CB8AC3E}">
        <p14:creationId xmlns:p14="http://schemas.microsoft.com/office/powerpoint/2010/main" val="2336632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ハイブリッド並列化</a:t>
            </a:r>
            <a:endParaRPr kumimoji="1" lang="ja-JP" altLang="en-US" dirty="0"/>
          </a:p>
        </p:txBody>
      </p:sp>
      <p:sp>
        <p:nvSpPr>
          <p:cNvPr id="3" name="テキスト ボックス 2"/>
          <p:cNvSpPr txBox="1"/>
          <p:nvPr/>
        </p:nvSpPr>
        <p:spPr>
          <a:xfrm>
            <a:off x="64394" y="1828801"/>
            <a:ext cx="8950817" cy="4401205"/>
          </a:xfrm>
          <a:prstGeom prst="rect">
            <a:avLst/>
          </a:prstGeom>
          <a:noFill/>
        </p:spPr>
        <p:txBody>
          <a:bodyPr wrap="square" rtlCol="0">
            <a:spAutoFit/>
          </a:bodyPr>
          <a:lstStyle/>
          <a:p>
            <a:r>
              <a:rPr lang="ja-JP" altLang="en-US" sz="2000" dirty="0" smtClean="0"/>
              <a:t>講習会では</a:t>
            </a:r>
            <a:r>
              <a:rPr lang="ja-JP" altLang="en-US" sz="2000" dirty="0"/>
              <a:t>扱</a:t>
            </a:r>
            <a:r>
              <a:rPr lang="ja-JP" altLang="en-US" sz="2000" dirty="0" smtClean="0"/>
              <a:t>わなかったが、</a:t>
            </a:r>
            <a:r>
              <a:rPr lang="en-US" altLang="ja-JP" sz="2000" dirty="0" smtClean="0"/>
              <a:t>Athena++</a:t>
            </a:r>
            <a:r>
              <a:rPr lang="ja-JP" altLang="en-US" sz="2000" dirty="0" smtClean="0"/>
              <a:t>では</a:t>
            </a:r>
            <a:r>
              <a:rPr lang="en-US" altLang="ja-JP" sz="2000" dirty="0" err="1" smtClean="0"/>
              <a:t>OpenMP</a:t>
            </a:r>
            <a:r>
              <a:rPr lang="ja-JP" altLang="en-US" sz="2000" dirty="0" smtClean="0"/>
              <a:t>によるスレッド並列化、</a:t>
            </a:r>
            <a:endParaRPr lang="en-US" altLang="ja-JP" sz="2000" dirty="0" smtClean="0"/>
          </a:p>
          <a:p>
            <a:r>
              <a:rPr kumimoji="1" lang="ja-JP" altLang="en-US" sz="2000" dirty="0" smtClean="0"/>
              <a:t>及び</a:t>
            </a:r>
            <a:r>
              <a:rPr kumimoji="1" lang="en-US" altLang="ja-JP" sz="2000" dirty="0" smtClean="0"/>
              <a:t>MPI</a:t>
            </a:r>
            <a:r>
              <a:rPr kumimoji="1" lang="ja-JP" altLang="en-US" sz="2000" dirty="0" smtClean="0"/>
              <a:t>と</a:t>
            </a:r>
            <a:r>
              <a:rPr kumimoji="1" lang="en-US" altLang="ja-JP" sz="2000" dirty="0" err="1" smtClean="0"/>
              <a:t>OpenMP</a:t>
            </a:r>
            <a:r>
              <a:rPr kumimoji="1" lang="ja-JP" altLang="en-US" sz="2000" dirty="0" smtClean="0"/>
              <a:t>を組み合わせたハイブリッド並列化にも対応している。</a:t>
            </a:r>
            <a:endParaRPr kumimoji="1" lang="en-US" altLang="ja-JP" sz="2000" dirty="0" smtClean="0"/>
          </a:p>
          <a:p>
            <a:endParaRPr lang="en-US" altLang="ja-JP" sz="2000" dirty="0" smtClean="0"/>
          </a:p>
          <a:p>
            <a:r>
              <a:rPr lang="en-US" altLang="ja-JP" sz="2000" dirty="0" smtClean="0"/>
              <a:t>MPI</a:t>
            </a:r>
            <a:r>
              <a:rPr lang="ja-JP" altLang="en-US" sz="2000" dirty="0" smtClean="0"/>
              <a:t>による並列化は「分散メモリ並列化」と呼ばれ、各プロセスのメモリ空間は独立</a:t>
            </a:r>
            <a:endParaRPr lang="en-US" altLang="ja-JP" sz="2000" dirty="0" smtClean="0"/>
          </a:p>
          <a:p>
            <a:r>
              <a:rPr lang="ja-JP" altLang="en-US" sz="2000" dirty="0" smtClean="0"/>
              <a:t>していて、明示的な通信でのみデータをやりとりする。</a:t>
            </a:r>
            <a:endParaRPr lang="en-US" altLang="ja-JP" sz="2000" dirty="0" smtClean="0"/>
          </a:p>
          <a:p>
            <a:r>
              <a:rPr lang="en-US" altLang="ja-JP" sz="2000" dirty="0" err="1" smtClean="0"/>
              <a:t>OpenMP</a:t>
            </a:r>
            <a:r>
              <a:rPr lang="ja-JP" altLang="en-US" sz="2000" dirty="0" smtClean="0"/>
              <a:t>は「共有メモリ並列化」であり、各スレッドがメモリを共有しており同時に</a:t>
            </a:r>
            <a:endParaRPr lang="en-US" altLang="ja-JP" sz="2000" dirty="0" smtClean="0"/>
          </a:p>
          <a:p>
            <a:r>
              <a:rPr lang="ja-JP" altLang="en-US" sz="2000" dirty="0" smtClean="0"/>
              <a:t>アクセスすることができる。共通するデータを共有することでメモリの節約にもなる。</a:t>
            </a:r>
            <a:endParaRPr lang="en-US" altLang="ja-JP" sz="2000" dirty="0" smtClean="0"/>
          </a:p>
          <a:p>
            <a:endParaRPr lang="en-US" altLang="ja-JP" sz="2000" dirty="0" smtClean="0"/>
          </a:p>
          <a:p>
            <a:r>
              <a:rPr lang="ja-JP" altLang="en-US" sz="2000" dirty="0" smtClean="0"/>
              <a:t>コード開発は単純な範囲では共有メモリ並列化の方が簡単（指示文を入れるだけ）だが、性能を</a:t>
            </a:r>
            <a:r>
              <a:rPr lang="ja-JP" altLang="en-US" sz="2000" dirty="0"/>
              <a:t>出</a:t>
            </a:r>
            <a:r>
              <a:rPr lang="ja-JP" altLang="en-US" sz="2000" dirty="0" smtClean="0"/>
              <a:t>すのは実はこちらの方が難しい。</a:t>
            </a:r>
            <a:endParaRPr lang="en-US" altLang="ja-JP" sz="2000" dirty="0" smtClean="0"/>
          </a:p>
          <a:p>
            <a:r>
              <a:rPr lang="ja-JP" altLang="en-US" sz="2000" dirty="0" smtClean="0"/>
              <a:t>複数のスレッドがメモリの同じ領域に同時にアクセスする場合、結果を保証したり、アクセスの競合を回避する仕組みが必要であり、これらに</a:t>
            </a:r>
            <a:r>
              <a:rPr lang="ja-JP" altLang="en-US" sz="2000" dirty="0"/>
              <a:t>コスト</a:t>
            </a:r>
            <a:r>
              <a:rPr lang="ja-JP" altLang="en-US" sz="2000" dirty="0" smtClean="0"/>
              <a:t>がかかる。</a:t>
            </a:r>
            <a:endParaRPr lang="en-US" altLang="ja-JP" sz="2000" dirty="0" smtClean="0"/>
          </a:p>
          <a:p>
            <a:endParaRPr lang="en-US" altLang="ja-JP" sz="2000" dirty="0"/>
          </a:p>
          <a:p>
            <a:r>
              <a:rPr lang="ja-JP" altLang="en-US" sz="2000" dirty="0" smtClean="0"/>
              <a:t>これについて話し始めると数時間必要なのでここでは省略して、ポイントだけ</a:t>
            </a:r>
            <a:r>
              <a:rPr lang="ja-JP" altLang="en-US" sz="2000" dirty="0"/>
              <a:t>紹介</a:t>
            </a:r>
            <a:r>
              <a:rPr lang="ja-JP" altLang="en-US" sz="2000" dirty="0" smtClean="0"/>
              <a:t>。</a:t>
            </a:r>
            <a:endParaRPr lang="en-US" altLang="ja-JP" sz="2000" dirty="0"/>
          </a:p>
        </p:txBody>
      </p:sp>
    </p:spTree>
    <p:extLst>
      <p:ext uri="{BB962C8B-B14F-4D97-AF65-F5344CB8AC3E}">
        <p14:creationId xmlns:p14="http://schemas.microsoft.com/office/powerpoint/2010/main" val="315117746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3031" y="2116428"/>
            <a:ext cx="3713408" cy="2854817"/>
          </a:xfrm>
          <a:prstGeom prst="roundRect">
            <a:avLst>
              <a:gd name="adj" fmla="val 6893"/>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粗粒度スレッド並列化</a:t>
            </a:r>
            <a:endParaRPr kumimoji="1" lang="ja-JP" altLang="en-US" dirty="0"/>
          </a:p>
        </p:txBody>
      </p:sp>
      <p:sp>
        <p:nvSpPr>
          <p:cNvPr id="3" name="テキスト ボックス 2"/>
          <p:cNvSpPr txBox="1"/>
          <p:nvPr/>
        </p:nvSpPr>
        <p:spPr>
          <a:xfrm>
            <a:off x="68687" y="1725770"/>
            <a:ext cx="9002333" cy="3277820"/>
          </a:xfrm>
          <a:prstGeom prst="rect">
            <a:avLst/>
          </a:prstGeom>
          <a:noFill/>
        </p:spPr>
        <p:txBody>
          <a:bodyPr wrap="square" rtlCol="0">
            <a:spAutoFit/>
          </a:bodyPr>
          <a:lstStyle/>
          <a:p>
            <a:r>
              <a:rPr lang="ja-JP" altLang="en-US" sz="2200" dirty="0" smtClean="0"/>
              <a:t>典型的には</a:t>
            </a:r>
            <a:r>
              <a:rPr lang="en-US" altLang="ja-JP" sz="2200" dirty="0" err="1" smtClean="0"/>
              <a:t>OpenMP</a:t>
            </a:r>
            <a:r>
              <a:rPr lang="ja-JP" altLang="en-US" sz="2200" dirty="0" smtClean="0"/>
              <a:t>による並列化は多重ループの最も外側に対して行う：</a:t>
            </a:r>
            <a:endParaRPr lang="en-US" altLang="ja-JP" sz="2200" dirty="0" smtClean="0"/>
          </a:p>
          <a:p>
            <a:pPr indent="90488">
              <a:spcBef>
                <a:spcPts val="600"/>
              </a:spcBef>
            </a:pPr>
            <a:r>
              <a:rPr kumimoji="1" lang="en-US" altLang="ja-JP" sz="2000" dirty="0" smtClean="0"/>
              <a:t>#pragma </a:t>
            </a:r>
            <a:r>
              <a:rPr kumimoji="1" lang="en-US" altLang="ja-JP" sz="2000" dirty="0" err="1" smtClean="0"/>
              <a:t>omp</a:t>
            </a:r>
            <a:r>
              <a:rPr kumimoji="1" lang="en-US" altLang="ja-JP" sz="2000" dirty="0" smtClean="0"/>
              <a:t> parallel for</a:t>
            </a:r>
          </a:p>
          <a:p>
            <a:pPr indent="90488"/>
            <a:r>
              <a:rPr kumimoji="1" lang="en-US" altLang="ja-JP" sz="2000" dirty="0" smtClean="0"/>
              <a:t>for (</a:t>
            </a:r>
            <a:r>
              <a:rPr kumimoji="1" lang="en-US" altLang="ja-JP" sz="2000" dirty="0" err="1" smtClean="0"/>
              <a:t>int</a:t>
            </a:r>
            <a:r>
              <a:rPr kumimoji="1" lang="en-US" altLang="ja-JP" sz="2000" dirty="0" smtClean="0"/>
              <a:t> k = </a:t>
            </a:r>
            <a:r>
              <a:rPr kumimoji="1" lang="en-US" altLang="ja-JP" sz="2000" dirty="0" err="1" smtClean="0"/>
              <a:t>ks</a:t>
            </a:r>
            <a:r>
              <a:rPr kumimoji="1" lang="en-US" altLang="ja-JP" sz="2000" dirty="0" smtClean="0"/>
              <a:t>; k &lt;= </a:t>
            </a:r>
            <a:r>
              <a:rPr kumimoji="1" lang="en-US" altLang="ja-JP" sz="2000" dirty="0" err="1" smtClean="0"/>
              <a:t>ke</a:t>
            </a:r>
            <a:r>
              <a:rPr kumimoji="1" lang="en-US" altLang="ja-JP" sz="2000" dirty="0" smtClean="0"/>
              <a:t>; ++k) {</a:t>
            </a:r>
          </a:p>
          <a:p>
            <a:pPr indent="90488"/>
            <a:r>
              <a:rPr lang="en-US" altLang="ja-JP" sz="2000" dirty="0"/>
              <a:t> </a:t>
            </a:r>
            <a:r>
              <a:rPr lang="en-US" altLang="ja-JP" sz="2000" dirty="0" smtClean="0"/>
              <a:t> </a:t>
            </a:r>
            <a:r>
              <a:rPr lang="en-US" altLang="ja-JP" sz="2000" dirty="0"/>
              <a:t>for (</a:t>
            </a:r>
            <a:r>
              <a:rPr lang="en-US" altLang="ja-JP" sz="2000" dirty="0" err="1"/>
              <a:t>int</a:t>
            </a:r>
            <a:r>
              <a:rPr lang="en-US" altLang="ja-JP" sz="2000" dirty="0"/>
              <a:t> </a:t>
            </a:r>
            <a:r>
              <a:rPr lang="en-US" altLang="ja-JP" sz="2000" dirty="0" smtClean="0"/>
              <a:t>j </a:t>
            </a:r>
            <a:r>
              <a:rPr lang="en-US" altLang="ja-JP" sz="2000" dirty="0"/>
              <a:t>= </a:t>
            </a:r>
            <a:r>
              <a:rPr lang="en-US" altLang="ja-JP" sz="2000" dirty="0" err="1" smtClean="0"/>
              <a:t>js</a:t>
            </a:r>
            <a:r>
              <a:rPr lang="en-US" altLang="ja-JP" sz="2000" dirty="0"/>
              <a:t>; </a:t>
            </a:r>
            <a:r>
              <a:rPr lang="en-US" altLang="ja-JP" sz="2000" dirty="0" smtClean="0"/>
              <a:t>j </a:t>
            </a:r>
            <a:r>
              <a:rPr lang="en-US" altLang="ja-JP" sz="2000" dirty="0"/>
              <a:t>&lt;= j</a:t>
            </a:r>
            <a:r>
              <a:rPr lang="en-US" altLang="ja-JP" sz="2000" dirty="0" smtClean="0"/>
              <a:t>e</a:t>
            </a:r>
            <a:r>
              <a:rPr lang="en-US" altLang="ja-JP" sz="2000" dirty="0"/>
              <a:t>; </a:t>
            </a:r>
            <a:r>
              <a:rPr lang="en-US" altLang="ja-JP" sz="2000" dirty="0" smtClean="0"/>
              <a:t>++j) </a:t>
            </a:r>
            <a:r>
              <a:rPr lang="en-US" altLang="ja-JP" sz="2000" dirty="0"/>
              <a:t>{</a:t>
            </a:r>
          </a:p>
          <a:p>
            <a:pPr indent="90488"/>
            <a:r>
              <a:rPr lang="ja-JP" altLang="en-US" sz="2000" dirty="0" smtClean="0"/>
              <a:t>    </a:t>
            </a:r>
            <a:r>
              <a:rPr lang="en-US" altLang="ja-JP" sz="2000" dirty="0" smtClean="0"/>
              <a:t>#pragma </a:t>
            </a:r>
            <a:r>
              <a:rPr lang="en-US" altLang="ja-JP" sz="2000" dirty="0" err="1" smtClean="0"/>
              <a:t>omp</a:t>
            </a:r>
            <a:r>
              <a:rPr lang="en-US" altLang="ja-JP" sz="2000" dirty="0" smtClean="0"/>
              <a:t> </a:t>
            </a:r>
            <a:r>
              <a:rPr lang="en-US" altLang="ja-JP" sz="2000" dirty="0" err="1" smtClean="0"/>
              <a:t>simd</a:t>
            </a:r>
            <a:endParaRPr lang="en-US" altLang="ja-JP" sz="2000" dirty="0"/>
          </a:p>
          <a:p>
            <a:pPr indent="90488"/>
            <a:r>
              <a:rPr kumimoji="1" lang="en-US" altLang="ja-JP" sz="2000" dirty="0" smtClean="0"/>
              <a:t>    </a:t>
            </a:r>
            <a:r>
              <a:rPr lang="en-US" altLang="ja-JP" sz="2000" dirty="0"/>
              <a:t>for (</a:t>
            </a:r>
            <a:r>
              <a:rPr lang="en-US" altLang="ja-JP" sz="2000" dirty="0" err="1"/>
              <a:t>int</a:t>
            </a:r>
            <a:r>
              <a:rPr lang="en-US" altLang="ja-JP" sz="2000" dirty="0"/>
              <a:t> </a:t>
            </a:r>
            <a:r>
              <a:rPr lang="en-US" altLang="ja-JP" sz="2000" dirty="0" err="1" smtClean="0"/>
              <a:t>i</a:t>
            </a:r>
            <a:r>
              <a:rPr lang="en-US" altLang="ja-JP" sz="2000" dirty="0" smtClean="0"/>
              <a:t> </a:t>
            </a:r>
            <a:r>
              <a:rPr lang="en-US" altLang="ja-JP" sz="2000" dirty="0"/>
              <a:t>= </a:t>
            </a:r>
            <a:r>
              <a:rPr lang="en-US" altLang="ja-JP" sz="2000" dirty="0" smtClean="0"/>
              <a:t>is; </a:t>
            </a:r>
            <a:r>
              <a:rPr lang="en-US" altLang="ja-JP" sz="2000" dirty="0" err="1" smtClean="0"/>
              <a:t>i</a:t>
            </a:r>
            <a:r>
              <a:rPr lang="en-US" altLang="ja-JP" sz="2000" dirty="0" smtClean="0"/>
              <a:t> &lt;= </a:t>
            </a:r>
            <a:r>
              <a:rPr lang="en-US" altLang="ja-JP" sz="2000" dirty="0" err="1" smtClean="0"/>
              <a:t>ie</a:t>
            </a:r>
            <a:r>
              <a:rPr lang="en-US" altLang="ja-JP" sz="2000" dirty="0"/>
              <a:t>; </a:t>
            </a:r>
            <a:r>
              <a:rPr lang="en-US" altLang="ja-JP" sz="2000" dirty="0" smtClean="0"/>
              <a:t>++</a:t>
            </a:r>
            <a:r>
              <a:rPr lang="en-US" altLang="ja-JP" sz="2000" dirty="0" err="1" smtClean="0"/>
              <a:t>i</a:t>
            </a:r>
            <a:r>
              <a:rPr lang="en-US" altLang="ja-JP" sz="2000" dirty="0" smtClean="0"/>
              <a:t>) </a:t>
            </a:r>
            <a:r>
              <a:rPr lang="en-US" altLang="ja-JP" sz="2000" dirty="0"/>
              <a:t>{</a:t>
            </a:r>
          </a:p>
          <a:p>
            <a:pPr indent="90488"/>
            <a:r>
              <a:rPr kumimoji="1" lang="en-US" altLang="ja-JP" sz="2000" dirty="0" smtClean="0"/>
              <a:t>      ...</a:t>
            </a:r>
          </a:p>
          <a:p>
            <a:pPr indent="90488"/>
            <a:r>
              <a:rPr lang="en-US" altLang="ja-JP" sz="2000" dirty="0"/>
              <a:t> </a:t>
            </a:r>
            <a:r>
              <a:rPr lang="en-US" altLang="ja-JP" sz="2000" dirty="0" smtClean="0"/>
              <a:t>   }</a:t>
            </a:r>
          </a:p>
          <a:p>
            <a:pPr indent="90488"/>
            <a:r>
              <a:rPr kumimoji="1" lang="en-US" altLang="ja-JP" sz="2000" dirty="0"/>
              <a:t> </a:t>
            </a:r>
            <a:r>
              <a:rPr kumimoji="1" lang="en-US" altLang="ja-JP" sz="2000" dirty="0" smtClean="0"/>
              <a:t> }</a:t>
            </a:r>
          </a:p>
          <a:p>
            <a:pPr indent="90488"/>
            <a:r>
              <a:rPr lang="en-US" altLang="ja-JP" sz="2000" dirty="0" smtClean="0"/>
              <a:t>}</a:t>
            </a:r>
          </a:p>
        </p:txBody>
      </p:sp>
      <p:sp>
        <p:nvSpPr>
          <p:cNvPr id="5" name="テキスト ボックス 4"/>
          <p:cNvSpPr txBox="1"/>
          <p:nvPr/>
        </p:nvSpPr>
        <p:spPr>
          <a:xfrm>
            <a:off x="3902298" y="2133599"/>
            <a:ext cx="5241702" cy="1785104"/>
          </a:xfrm>
          <a:prstGeom prst="rect">
            <a:avLst/>
          </a:prstGeom>
          <a:noFill/>
        </p:spPr>
        <p:txBody>
          <a:bodyPr wrap="square" rtlCol="0">
            <a:spAutoFit/>
          </a:bodyPr>
          <a:lstStyle/>
          <a:p>
            <a:r>
              <a:rPr lang="ja-JP" altLang="en-US" sz="2200" dirty="0" smtClean="0"/>
              <a:t>この方法だと・・・</a:t>
            </a:r>
            <a:endParaRPr lang="en-US" altLang="ja-JP" sz="2200" dirty="0" smtClean="0"/>
          </a:p>
          <a:p>
            <a:pPr marL="180975" indent="-180975">
              <a:buFont typeface="Arial" panose="020B0604020202020204" pitchFamily="34" charset="0"/>
              <a:buChar char="•"/>
            </a:pPr>
            <a:r>
              <a:rPr lang="ja-JP" altLang="en-US" sz="2200" dirty="0"/>
              <a:t>ループ</a:t>
            </a:r>
            <a:r>
              <a:rPr lang="ja-JP" altLang="en-US" sz="2200" dirty="0" smtClean="0"/>
              <a:t>の</a:t>
            </a:r>
            <a:r>
              <a:rPr lang="ja-JP" altLang="en-US" sz="2200" dirty="0"/>
              <a:t>最後</a:t>
            </a:r>
            <a:r>
              <a:rPr lang="ja-JP" altLang="en-US" sz="2200" dirty="0" smtClean="0"/>
              <a:t>で毎回スレッド間の同期が発生する（＝スレッド数が増えると遅い）。</a:t>
            </a:r>
            <a:endParaRPr lang="en-US" altLang="ja-JP" sz="2200" dirty="0" smtClean="0"/>
          </a:p>
          <a:p>
            <a:pPr marL="180975" indent="-180975">
              <a:buFont typeface="Arial" panose="020B0604020202020204" pitchFamily="34" charset="0"/>
              <a:buChar char="•"/>
            </a:pPr>
            <a:r>
              <a:rPr lang="ja-JP" altLang="en-US" sz="2200" dirty="0"/>
              <a:t>全</a:t>
            </a:r>
            <a:r>
              <a:rPr lang="ja-JP" altLang="en-US" sz="2200" dirty="0" smtClean="0"/>
              <a:t>ての</a:t>
            </a:r>
            <a:r>
              <a:rPr lang="ja-JP" altLang="en-US" sz="2200" dirty="0"/>
              <a:t>ループ</a:t>
            </a:r>
            <a:r>
              <a:rPr lang="ja-JP" altLang="en-US" sz="2200" dirty="0" smtClean="0"/>
              <a:t>に逐一指示文を入れる必要がある</a:t>
            </a:r>
            <a:endParaRPr lang="en-US" altLang="ja-JP" sz="2200" dirty="0" smtClean="0"/>
          </a:p>
        </p:txBody>
      </p:sp>
      <p:sp>
        <p:nvSpPr>
          <p:cNvPr id="6" name="テキスト ボックス 5"/>
          <p:cNvSpPr txBox="1"/>
          <p:nvPr/>
        </p:nvSpPr>
        <p:spPr>
          <a:xfrm>
            <a:off x="94444" y="4939047"/>
            <a:ext cx="9040969" cy="1785104"/>
          </a:xfrm>
          <a:prstGeom prst="rect">
            <a:avLst/>
          </a:prstGeom>
          <a:noFill/>
        </p:spPr>
        <p:txBody>
          <a:bodyPr wrap="square" rtlCol="0">
            <a:spAutoFit/>
          </a:bodyPr>
          <a:lstStyle/>
          <a:p>
            <a:r>
              <a:rPr lang="en-US" altLang="ja-JP" sz="2200" dirty="0" smtClean="0"/>
              <a:t>Athena++</a:t>
            </a:r>
            <a:r>
              <a:rPr lang="ja-JP" altLang="en-US" sz="2200" dirty="0" smtClean="0"/>
              <a:t>では</a:t>
            </a:r>
            <a:r>
              <a:rPr lang="en-US" altLang="ja-JP" sz="2200" dirty="0" err="1" smtClean="0"/>
              <a:t>MeshBlock</a:t>
            </a:r>
            <a:r>
              <a:rPr lang="ja-JP" altLang="en-US" sz="2200" dirty="0" smtClean="0"/>
              <a:t>単位の粗粒度スレッド並列化を実装</a:t>
            </a:r>
            <a:endParaRPr lang="en-US" altLang="ja-JP" sz="2200" dirty="0" smtClean="0"/>
          </a:p>
          <a:p>
            <a:r>
              <a:rPr lang="ja-JP" altLang="en-US" sz="2200" dirty="0" smtClean="0"/>
              <a:t>＝ </a:t>
            </a:r>
            <a:r>
              <a:rPr lang="en-US" altLang="ja-JP" sz="2200" dirty="0" smtClean="0"/>
              <a:t>MPI</a:t>
            </a:r>
            <a:r>
              <a:rPr lang="ja-JP" altLang="en-US" sz="2200" dirty="0" smtClean="0"/>
              <a:t>と</a:t>
            </a:r>
            <a:r>
              <a:rPr lang="en-US" altLang="ja-JP" sz="2200" dirty="0" err="1" smtClean="0"/>
              <a:t>OpenMP</a:t>
            </a:r>
            <a:r>
              <a:rPr lang="ja-JP" altLang="en-US" sz="2200" dirty="0" smtClean="0"/>
              <a:t>で同じ並列化を適用。</a:t>
            </a:r>
            <a:endParaRPr lang="en-US" altLang="ja-JP" sz="2200" dirty="0" smtClean="0"/>
          </a:p>
          <a:p>
            <a:pPr marL="180975" indent="-180975">
              <a:buFont typeface="Arial" panose="020B0604020202020204" pitchFamily="34" charset="0"/>
              <a:buChar char="•"/>
            </a:pPr>
            <a:r>
              <a:rPr lang="ja-JP" altLang="en-US" sz="2200" dirty="0" smtClean="0"/>
              <a:t>毎ステージ１回しか同期が発生しない＝性能が出しやすい。</a:t>
            </a:r>
            <a:endParaRPr lang="en-US" altLang="ja-JP" sz="2200" dirty="0" smtClean="0"/>
          </a:p>
          <a:p>
            <a:pPr marL="180975" indent="-180975">
              <a:buFont typeface="Arial" panose="020B0604020202020204" pitchFamily="34" charset="0"/>
              <a:buChar char="•"/>
            </a:pPr>
            <a:r>
              <a:rPr lang="ja-JP" altLang="en-US" sz="2200" dirty="0" smtClean="0"/>
              <a:t>各モジュール</a:t>
            </a:r>
            <a:r>
              <a:rPr lang="ja-JP" altLang="en-US" sz="2200" dirty="0"/>
              <a:t>内</a:t>
            </a:r>
            <a:r>
              <a:rPr lang="ja-JP" altLang="en-US" sz="2200" dirty="0" smtClean="0"/>
              <a:t>で指示文を書かなくても自動</a:t>
            </a:r>
            <a:r>
              <a:rPr lang="ja-JP" altLang="en-US" sz="2200" dirty="0"/>
              <a:t>的</a:t>
            </a:r>
            <a:r>
              <a:rPr lang="ja-JP" altLang="en-US" sz="2200" dirty="0" smtClean="0"/>
              <a:t>に</a:t>
            </a:r>
            <a:r>
              <a:rPr lang="en-US" altLang="ja-JP" sz="2200" dirty="0" err="1" smtClean="0"/>
              <a:t>OpenMP</a:t>
            </a:r>
            <a:r>
              <a:rPr lang="ja-JP" altLang="en-US" sz="2200" dirty="0" smtClean="0"/>
              <a:t>並列化される。</a:t>
            </a:r>
            <a:endParaRPr lang="en-US" altLang="ja-JP" sz="2200" dirty="0"/>
          </a:p>
          <a:p>
            <a:pPr marL="180975" indent="-180975">
              <a:buFont typeface="Arial" panose="020B0604020202020204" pitchFamily="34" charset="0"/>
              <a:buChar char="•"/>
            </a:pPr>
            <a:r>
              <a:rPr lang="ja-JP" altLang="en-US" sz="2200" dirty="0" smtClean="0"/>
              <a:t>各</a:t>
            </a:r>
            <a:r>
              <a:rPr lang="ja-JP" altLang="en-US" sz="2200" dirty="0"/>
              <a:t>スレッド</a:t>
            </a:r>
            <a:r>
              <a:rPr lang="ja-JP" altLang="en-US" sz="2200" dirty="0" smtClean="0"/>
              <a:t>が独立に通信：</a:t>
            </a:r>
            <a:r>
              <a:rPr lang="en-US" altLang="ja-JP" sz="2200" dirty="0" smtClean="0"/>
              <a:t>MPI_THREAD_MULTIPLE</a:t>
            </a:r>
            <a:r>
              <a:rPr lang="ja-JP" altLang="en-US" sz="2200" dirty="0" smtClean="0"/>
              <a:t>対応が必要。</a:t>
            </a:r>
            <a:endParaRPr lang="en-US" altLang="ja-JP" sz="2200" dirty="0" smtClean="0"/>
          </a:p>
        </p:txBody>
      </p:sp>
      <p:pic>
        <p:nvPicPr>
          <p:cNvPr id="7" name="図 6"/>
          <p:cNvPicPr>
            <a:picLocks noChangeAspect="1"/>
          </p:cNvPicPr>
          <p:nvPr/>
        </p:nvPicPr>
        <p:blipFill>
          <a:blip r:embed="rId2"/>
          <a:stretch>
            <a:fillRect/>
          </a:stretch>
        </p:blipFill>
        <p:spPr>
          <a:xfrm>
            <a:off x="0" y="5039710"/>
            <a:ext cx="9101871" cy="1764702"/>
          </a:xfrm>
          <a:prstGeom prst="rect">
            <a:avLst/>
          </a:prstGeom>
        </p:spPr>
      </p:pic>
    </p:spTree>
    <p:extLst>
      <p:ext uri="{BB962C8B-B14F-4D97-AF65-F5344CB8AC3E}">
        <p14:creationId xmlns:p14="http://schemas.microsoft.com/office/powerpoint/2010/main" val="2141143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Athena++</a:t>
            </a:r>
            <a:r>
              <a:rPr lang="ja-JP" altLang="en-US" dirty="0" smtClean="0"/>
              <a:t>の性能</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72816"/>
            <a:ext cx="4197430" cy="2998164"/>
          </a:xfrm>
          <a:prstGeom prst="rect">
            <a:avLst/>
          </a:prstGeom>
        </p:spPr>
      </p:pic>
      <p:pic>
        <p:nvPicPr>
          <p:cNvPr id="4" name="図 3"/>
          <p:cNvPicPr>
            <a:picLocks noChangeAspect="1"/>
          </p:cNvPicPr>
          <p:nvPr/>
        </p:nvPicPr>
        <p:blipFill>
          <a:blip r:embed="rId3"/>
          <a:stretch>
            <a:fillRect/>
          </a:stretch>
        </p:blipFill>
        <p:spPr>
          <a:xfrm>
            <a:off x="4347392" y="1796002"/>
            <a:ext cx="4761112" cy="2974977"/>
          </a:xfrm>
          <a:prstGeom prst="rect">
            <a:avLst/>
          </a:prstGeom>
        </p:spPr>
      </p:pic>
      <p:sp>
        <p:nvSpPr>
          <p:cNvPr id="5" name="テキスト ボックス 4"/>
          <p:cNvSpPr txBox="1"/>
          <p:nvPr/>
        </p:nvSpPr>
        <p:spPr>
          <a:xfrm>
            <a:off x="6539221" y="3734264"/>
            <a:ext cx="1705187" cy="584775"/>
          </a:xfrm>
          <a:prstGeom prst="rect">
            <a:avLst/>
          </a:prstGeom>
          <a:noFill/>
        </p:spPr>
        <p:txBody>
          <a:bodyPr wrap="square" rtlCol="0">
            <a:spAutoFit/>
          </a:bodyPr>
          <a:lstStyle/>
          <a:p>
            <a:pPr algn="r"/>
            <a:r>
              <a:rPr kumimoji="1" lang="en-US" altLang="ja-JP" sz="1600" dirty="0" err="1" smtClean="0"/>
              <a:t>Oakforest</a:t>
            </a:r>
            <a:r>
              <a:rPr kumimoji="1" lang="en-US" altLang="ja-JP" sz="1600" dirty="0" smtClean="0"/>
              <a:t>-PACS</a:t>
            </a:r>
          </a:p>
          <a:p>
            <a:pPr algn="r"/>
            <a:r>
              <a:rPr lang="en-US" altLang="ja-JP" sz="1600" dirty="0" smtClean="0"/>
              <a:t>Xeon Phi 7250</a:t>
            </a:r>
            <a:endParaRPr kumimoji="1" lang="ja-JP" altLang="en-US" sz="1600" dirty="0"/>
          </a:p>
        </p:txBody>
      </p:sp>
      <p:sp>
        <p:nvSpPr>
          <p:cNvPr id="6" name="テキスト ボックス 5"/>
          <p:cNvSpPr txBox="1"/>
          <p:nvPr/>
        </p:nvSpPr>
        <p:spPr>
          <a:xfrm>
            <a:off x="2072192" y="3405588"/>
            <a:ext cx="2065227" cy="584775"/>
          </a:xfrm>
          <a:prstGeom prst="rect">
            <a:avLst/>
          </a:prstGeom>
          <a:noFill/>
        </p:spPr>
        <p:txBody>
          <a:bodyPr wrap="square" rtlCol="0">
            <a:spAutoFit/>
          </a:bodyPr>
          <a:lstStyle/>
          <a:p>
            <a:pPr algn="r"/>
            <a:r>
              <a:rPr kumimoji="1" lang="en-US" altLang="ja-JP" sz="1600" dirty="0" err="1" smtClean="0"/>
              <a:t>Perseus@Princeton</a:t>
            </a:r>
            <a:endParaRPr kumimoji="1" lang="en-US" altLang="ja-JP" sz="1600" dirty="0" smtClean="0"/>
          </a:p>
          <a:p>
            <a:pPr algn="r"/>
            <a:r>
              <a:rPr lang="en-US" altLang="ja-JP" sz="1600" dirty="0" err="1" smtClean="0"/>
              <a:t>Broadwell</a:t>
            </a:r>
            <a:endParaRPr kumimoji="1" lang="ja-JP" altLang="en-US" sz="1600" dirty="0"/>
          </a:p>
        </p:txBody>
      </p:sp>
      <p:sp>
        <p:nvSpPr>
          <p:cNvPr id="7" name="テキスト ボックス 6"/>
          <p:cNvSpPr txBox="1"/>
          <p:nvPr/>
        </p:nvSpPr>
        <p:spPr>
          <a:xfrm>
            <a:off x="35496" y="4802376"/>
            <a:ext cx="9145016" cy="1938992"/>
          </a:xfrm>
          <a:prstGeom prst="rect">
            <a:avLst/>
          </a:prstGeom>
          <a:noFill/>
        </p:spPr>
        <p:txBody>
          <a:bodyPr wrap="square" rtlCol="0">
            <a:spAutoFit/>
          </a:bodyPr>
          <a:lstStyle/>
          <a:p>
            <a:r>
              <a:rPr lang="en-US" altLang="ja-JP" sz="2400" dirty="0" smtClean="0"/>
              <a:t>64</a:t>
            </a:r>
            <a:r>
              <a:rPr lang="en-US" altLang="ja-JP" sz="2400" baseline="30000" dirty="0" smtClean="0"/>
              <a:t>3</a:t>
            </a:r>
            <a:r>
              <a:rPr lang="en-US" altLang="ja-JP" sz="2400" dirty="0" smtClean="0"/>
              <a:t> cells / core</a:t>
            </a:r>
            <a:r>
              <a:rPr lang="ja-JP" altLang="en-US" sz="2400" dirty="0" smtClean="0"/>
              <a:t>用いた理想磁気流体力学の弱スケーリングテスト</a:t>
            </a:r>
            <a:endParaRPr lang="en-US" altLang="ja-JP" sz="2400" dirty="0" smtClean="0"/>
          </a:p>
          <a:p>
            <a:pPr marL="177800" indent="-177800">
              <a:buFont typeface="Arial" panose="020B0604020202020204" pitchFamily="34" charset="0"/>
              <a:buChar char="•"/>
            </a:pPr>
            <a:r>
              <a:rPr lang="en-US" altLang="ja-JP" sz="2400" dirty="0" smtClean="0"/>
              <a:t>~</a:t>
            </a:r>
            <a:r>
              <a:rPr kumimoji="1" lang="en-US" altLang="ja-JP" sz="2400" dirty="0" smtClean="0"/>
              <a:t>10,000 </a:t>
            </a:r>
            <a:r>
              <a:rPr lang="ja-JP" altLang="en-US" sz="2400" dirty="0"/>
              <a:t>並列</a:t>
            </a:r>
            <a:r>
              <a:rPr lang="ja-JP" altLang="en-US" sz="2400" dirty="0" smtClean="0"/>
              <a:t>でも</a:t>
            </a:r>
            <a:r>
              <a:rPr lang="en-US" altLang="ja-JP" sz="2400" dirty="0"/>
              <a:t>&gt;97%</a:t>
            </a:r>
            <a:r>
              <a:rPr lang="ja-JP" altLang="en-US" sz="2400" dirty="0" smtClean="0"/>
              <a:t>の</a:t>
            </a:r>
            <a:r>
              <a:rPr lang="ja-JP" altLang="en-US" sz="2400" dirty="0"/>
              <a:t>弱スケーリング性能</a:t>
            </a:r>
            <a:endParaRPr kumimoji="1" lang="en-US" altLang="ja-JP" sz="2400" dirty="0" smtClean="0"/>
          </a:p>
          <a:p>
            <a:pPr marL="177800" indent="-177800">
              <a:buFont typeface="Arial" panose="020B0604020202020204" pitchFamily="34" charset="0"/>
              <a:buChar char="•"/>
            </a:pPr>
            <a:r>
              <a:rPr kumimoji="1" lang="en-US" altLang="ja-JP" sz="2400" dirty="0" smtClean="0"/>
              <a:t>~50</a:t>
            </a:r>
            <a:r>
              <a:rPr kumimoji="1" lang="ja-JP" altLang="en-US" sz="2400" dirty="0" smtClean="0"/>
              <a:t>万並列でも</a:t>
            </a:r>
            <a:r>
              <a:rPr kumimoji="1" lang="en-US" altLang="ja-JP" sz="2400" dirty="0" smtClean="0"/>
              <a:t>~85%</a:t>
            </a:r>
            <a:r>
              <a:rPr kumimoji="1" lang="ja-JP" altLang="en-US" sz="2400" dirty="0" smtClean="0"/>
              <a:t> という高い性能を発揮</a:t>
            </a:r>
            <a:endParaRPr kumimoji="1" lang="en-US" altLang="ja-JP" sz="2400" dirty="0" smtClean="0"/>
          </a:p>
          <a:p>
            <a:pPr marL="177800" indent="-177800">
              <a:buFont typeface="Arial" panose="020B0604020202020204" pitchFamily="34" charset="0"/>
              <a:buChar char="•"/>
            </a:pPr>
            <a:r>
              <a:rPr lang="ja-JP" altLang="en-US" sz="2400" dirty="0" smtClean="0"/>
              <a:t>公開されている宇宙物理学向け</a:t>
            </a:r>
            <a:r>
              <a:rPr lang="en-US" altLang="ja-JP" sz="2400" dirty="0" smtClean="0"/>
              <a:t>AMR MHD</a:t>
            </a:r>
            <a:r>
              <a:rPr lang="ja-JP" altLang="en-US" sz="2400" dirty="0" smtClean="0"/>
              <a:t>コードの中で最も高速</a:t>
            </a:r>
            <a:endParaRPr lang="en-US" altLang="ja-JP" sz="2400" dirty="0" smtClean="0"/>
          </a:p>
          <a:p>
            <a:pPr marL="177800" indent="-177800">
              <a:buFont typeface="Arial" panose="020B0604020202020204" pitchFamily="34" charset="0"/>
              <a:buChar char="•"/>
            </a:pPr>
            <a:r>
              <a:rPr lang="ja-JP" altLang="en-US" sz="2400" dirty="0" smtClean="0"/>
              <a:t>開発費用も非常に安い（</a:t>
            </a:r>
            <a:r>
              <a:rPr lang="en-US" altLang="ja-JP" sz="2400" dirty="0" smtClean="0"/>
              <a:t>Code E</a:t>
            </a:r>
            <a:r>
              <a:rPr lang="ja-JP" altLang="en-US" sz="2400" dirty="0" smtClean="0"/>
              <a:t>と</a:t>
            </a:r>
            <a:r>
              <a:rPr lang="en-US" altLang="ja-JP" sz="2400" dirty="0" smtClean="0"/>
              <a:t>F</a:t>
            </a:r>
            <a:r>
              <a:rPr lang="ja-JP" altLang="en-US" sz="2400" dirty="0" smtClean="0"/>
              <a:t>は</a:t>
            </a:r>
            <a:r>
              <a:rPr lang="ja-JP" altLang="en-US" sz="2400" dirty="0"/>
              <a:t>大規模</a:t>
            </a:r>
            <a:r>
              <a:rPr lang="ja-JP" altLang="en-US" sz="2400" dirty="0" smtClean="0"/>
              <a:t>プロジェクト）</a:t>
            </a:r>
            <a:endParaRPr lang="en-US" altLang="ja-JP" sz="2400" dirty="0" smtClean="0"/>
          </a:p>
        </p:txBody>
      </p:sp>
      <p:sp>
        <p:nvSpPr>
          <p:cNvPr id="8" name="楕円 7"/>
          <p:cNvSpPr/>
          <p:nvPr/>
        </p:nvSpPr>
        <p:spPr>
          <a:xfrm>
            <a:off x="3563888" y="2378891"/>
            <a:ext cx="648072" cy="21602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98088" y="1884379"/>
            <a:ext cx="1221814" cy="2530399"/>
          </a:xfrm>
          <a:prstGeom prst="rect">
            <a:avLst/>
          </a:prstGeom>
          <a:solidFill>
            <a:schemeClr val="bg1">
              <a:lumMod val="6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6668" y="3934692"/>
            <a:ext cx="1397060" cy="523220"/>
          </a:xfrm>
          <a:prstGeom prst="rect">
            <a:avLst/>
          </a:prstGeom>
          <a:noFill/>
        </p:spPr>
        <p:txBody>
          <a:bodyPr wrap="square" rtlCol="0">
            <a:spAutoFit/>
          </a:bodyPr>
          <a:lstStyle/>
          <a:p>
            <a:r>
              <a:rPr kumimoji="1" lang="en-US" altLang="ja-JP" sz="1400" b="1" dirty="0" smtClean="0"/>
              <a:t>Memory bandwidth</a:t>
            </a:r>
            <a:endParaRPr kumimoji="1" lang="ja-JP" altLang="en-US" sz="1400" b="1" dirty="0"/>
          </a:p>
        </p:txBody>
      </p:sp>
      <p:sp>
        <p:nvSpPr>
          <p:cNvPr id="12" name="テキスト ボックス 11"/>
          <p:cNvSpPr txBox="1"/>
          <p:nvPr/>
        </p:nvSpPr>
        <p:spPr>
          <a:xfrm>
            <a:off x="3181084" y="2150772"/>
            <a:ext cx="343394" cy="323165"/>
          </a:xfrm>
          <a:prstGeom prst="rect">
            <a:avLst/>
          </a:prstGeom>
          <a:solidFill>
            <a:schemeClr val="bg1"/>
          </a:solidFill>
        </p:spPr>
        <p:txBody>
          <a:bodyPr wrap="square" lIns="0" tIns="0" rIns="0" bIns="0" rtlCol="0">
            <a:spAutoFit/>
          </a:bodyPr>
          <a:lstStyle/>
          <a:p>
            <a:r>
              <a:rPr kumimoji="1" lang="en-US" altLang="ja-JP" sz="700" b="1" dirty="0" smtClean="0"/>
              <a:t>Code</a:t>
            </a:r>
            <a:r>
              <a:rPr kumimoji="1" lang="ja-JP" altLang="en-US" sz="700" b="1" dirty="0" smtClean="0"/>
              <a:t> </a:t>
            </a:r>
            <a:r>
              <a:rPr lang="en-US" altLang="ja-JP" sz="700" b="1" dirty="0" smtClean="0"/>
              <a:t>E</a:t>
            </a:r>
            <a:endParaRPr kumimoji="1" lang="en-US" altLang="ja-JP" sz="700" b="1" dirty="0" smtClean="0"/>
          </a:p>
          <a:p>
            <a:r>
              <a:rPr lang="en-US" altLang="ja-JP" sz="700" b="1" dirty="0" smtClean="0"/>
              <a:t>Code</a:t>
            </a:r>
            <a:r>
              <a:rPr lang="ja-JP" altLang="en-US" sz="700" b="1" dirty="0"/>
              <a:t> </a:t>
            </a:r>
            <a:r>
              <a:rPr lang="en-US" altLang="ja-JP" sz="700" b="1" dirty="0" smtClean="0"/>
              <a:t>F</a:t>
            </a:r>
          </a:p>
          <a:p>
            <a:r>
              <a:rPr kumimoji="1" lang="en-US" altLang="ja-JP" sz="700" b="1" dirty="0" smtClean="0"/>
              <a:t>Code P</a:t>
            </a:r>
            <a:endParaRPr kumimoji="1" lang="ja-JP" altLang="en-US" sz="700" b="1" dirty="0"/>
          </a:p>
        </p:txBody>
      </p:sp>
    </p:spTree>
    <p:extLst>
      <p:ext uri="{BB962C8B-B14F-4D97-AF65-F5344CB8AC3E}">
        <p14:creationId xmlns:p14="http://schemas.microsoft.com/office/powerpoint/2010/main" val="328804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富岳への対応状況</a:t>
            </a:r>
            <a:endParaRPr kumimoji="1" lang="ja-JP" altLang="en-US" dirty="0"/>
          </a:p>
        </p:txBody>
      </p:sp>
      <p:sp>
        <p:nvSpPr>
          <p:cNvPr id="4" name="テキスト ボックス 3"/>
          <p:cNvSpPr txBox="1"/>
          <p:nvPr/>
        </p:nvSpPr>
        <p:spPr>
          <a:xfrm>
            <a:off x="107504" y="1901889"/>
            <a:ext cx="9001000" cy="4708981"/>
          </a:xfrm>
          <a:prstGeom prst="rect">
            <a:avLst/>
          </a:prstGeom>
          <a:noFill/>
        </p:spPr>
        <p:txBody>
          <a:bodyPr wrap="square" rtlCol="0">
            <a:spAutoFit/>
          </a:bodyPr>
          <a:lstStyle/>
          <a:p>
            <a:r>
              <a:rPr kumimoji="1" lang="en-US" altLang="ja-JP" sz="2000" dirty="0" smtClean="0"/>
              <a:t>C++</a:t>
            </a:r>
            <a:r>
              <a:rPr kumimoji="1" lang="ja-JP" altLang="en-US" sz="2000" dirty="0" smtClean="0"/>
              <a:t>コンパイラの</a:t>
            </a:r>
            <a:r>
              <a:rPr kumimoji="1" lang="en-US" altLang="ja-JP" sz="2000" dirty="0" smtClean="0"/>
              <a:t>Clang</a:t>
            </a:r>
            <a:r>
              <a:rPr kumimoji="1" lang="ja-JP" altLang="en-US" sz="2000" dirty="0" smtClean="0"/>
              <a:t>モードを利用</a:t>
            </a:r>
            <a:endParaRPr kumimoji="1" lang="en-US" altLang="ja-JP" sz="2000" dirty="0" smtClean="0"/>
          </a:p>
          <a:p>
            <a:r>
              <a:rPr lang="en-US" altLang="ja-JP" sz="2000" dirty="0" smtClean="0"/>
              <a:t>MHD</a:t>
            </a:r>
            <a:r>
              <a:rPr lang="ja-JP" altLang="en-US" sz="2000" dirty="0" smtClean="0"/>
              <a:t>弱スケーリング性能の測定→</a:t>
            </a:r>
            <a:endParaRPr kumimoji="1" lang="en-US" altLang="ja-JP" sz="2000" dirty="0" smtClean="0"/>
          </a:p>
          <a:p>
            <a:pPr marL="180975" indent="-180975">
              <a:spcBef>
                <a:spcPts val="600"/>
              </a:spcBef>
              <a:buFont typeface="Arial" panose="020B0604020202020204" pitchFamily="34" charset="0"/>
              <a:buChar char="•"/>
            </a:pPr>
            <a:r>
              <a:rPr kumimoji="1" lang="en-US" altLang="ja-JP" sz="2000" dirty="0" smtClean="0"/>
              <a:t>Intel </a:t>
            </a:r>
            <a:r>
              <a:rPr kumimoji="1" lang="en-US" altLang="ja-JP" sz="2000" dirty="0" err="1" smtClean="0"/>
              <a:t>Skylake</a:t>
            </a:r>
            <a:r>
              <a:rPr lang="ja-JP" altLang="en-US" sz="2000" dirty="0" smtClean="0"/>
              <a:t>に対してコア当たり</a:t>
            </a:r>
            <a:endParaRPr lang="en-US" altLang="ja-JP" sz="2000" dirty="0" smtClean="0"/>
          </a:p>
          <a:p>
            <a:r>
              <a:rPr lang="ja-JP" altLang="en-US" sz="2000" dirty="0"/>
              <a:t> </a:t>
            </a:r>
            <a:r>
              <a:rPr lang="ja-JP" altLang="en-US" sz="2000" dirty="0" smtClean="0"/>
              <a:t> ほぼ同等の性能を実現</a:t>
            </a:r>
            <a:endParaRPr lang="en-US" altLang="ja-JP" sz="2000" dirty="0" smtClean="0"/>
          </a:p>
          <a:p>
            <a:pPr marL="180975" indent="-180975">
              <a:spcBef>
                <a:spcPts val="600"/>
              </a:spcBef>
              <a:buFont typeface="Arial" panose="020B0604020202020204" pitchFamily="34" charset="0"/>
              <a:buChar char="•"/>
            </a:pPr>
            <a:r>
              <a:rPr lang="en-US" altLang="ja-JP" sz="2000" dirty="0" smtClean="0"/>
              <a:t>HBM</a:t>
            </a:r>
            <a:r>
              <a:rPr lang="ja-JP" altLang="en-US" sz="2000" dirty="0" smtClean="0"/>
              <a:t>のバンド幅は</a:t>
            </a:r>
            <a:r>
              <a:rPr lang="en-US" altLang="ja-JP" sz="2000" dirty="0" smtClean="0"/>
              <a:t>DDR4</a:t>
            </a:r>
            <a:r>
              <a:rPr lang="ja-JP" altLang="en-US" sz="2000" dirty="0" smtClean="0"/>
              <a:t>の</a:t>
            </a:r>
            <a:r>
              <a:rPr lang="en-US" altLang="ja-JP" sz="2000" dirty="0" smtClean="0"/>
              <a:t>4</a:t>
            </a:r>
            <a:r>
              <a:rPr lang="ja-JP" altLang="en-US" sz="2000" dirty="0" smtClean="0"/>
              <a:t>倍ある</a:t>
            </a:r>
            <a:endParaRPr lang="en-US" altLang="ja-JP" sz="2000" dirty="0" smtClean="0"/>
          </a:p>
          <a:p>
            <a:r>
              <a:rPr lang="en-US" altLang="ja-JP" sz="2000" dirty="0"/>
              <a:t> </a:t>
            </a:r>
            <a:r>
              <a:rPr lang="en-US" altLang="ja-JP" sz="2000" dirty="0" smtClean="0"/>
              <a:t> </a:t>
            </a:r>
            <a:r>
              <a:rPr lang="ja-JP" altLang="en-US" sz="2000" dirty="0" smtClean="0"/>
              <a:t>はずなので、これでは正直不満足</a:t>
            </a:r>
            <a:endParaRPr lang="en-US" altLang="ja-JP" sz="2000" dirty="0" smtClean="0"/>
          </a:p>
          <a:p>
            <a:r>
              <a:rPr lang="ja-JP" altLang="en-US" sz="2000" dirty="0" smtClean="0"/>
              <a:t>→ </a:t>
            </a:r>
            <a:r>
              <a:rPr lang="en-US" altLang="ja-JP" sz="2000" dirty="0" smtClean="0"/>
              <a:t>A64fx</a:t>
            </a:r>
            <a:r>
              <a:rPr lang="ja-JP" altLang="en-US" sz="2000" dirty="0" smtClean="0"/>
              <a:t>の設計が複雑な計算に不向</a:t>
            </a:r>
            <a:endParaRPr lang="en-US" altLang="ja-JP" sz="2000" dirty="0" smtClean="0"/>
          </a:p>
          <a:p>
            <a:r>
              <a:rPr lang="ja-JP" altLang="en-US" sz="2000" dirty="0" smtClean="0"/>
              <a:t>  （レジスタ不足、レイテンシ大）</a:t>
            </a:r>
            <a:endParaRPr lang="en-US" altLang="ja-JP" sz="2000" dirty="0" smtClean="0"/>
          </a:p>
          <a:p>
            <a:pPr marL="180975" indent="-180975">
              <a:spcBef>
                <a:spcPts val="600"/>
              </a:spcBef>
              <a:buFont typeface="Arial" panose="020B0604020202020204" pitchFamily="34" charset="0"/>
              <a:buChar char="•"/>
            </a:pPr>
            <a:r>
              <a:rPr lang="ja-JP" altLang="en-US" sz="2000" dirty="0" smtClean="0"/>
              <a:t>コンパイラの最適化性能が悪い</a:t>
            </a:r>
            <a:endParaRPr lang="en-US" altLang="ja-JP" sz="2000" dirty="0" smtClean="0"/>
          </a:p>
          <a:p>
            <a:r>
              <a:rPr lang="ja-JP" altLang="en-US" sz="2000" dirty="0" smtClean="0"/>
              <a:t>→手動</a:t>
            </a:r>
            <a:r>
              <a:rPr lang="ja-JP" altLang="en-US" sz="2000" dirty="0"/>
              <a:t>でインライン</a:t>
            </a:r>
            <a:r>
              <a:rPr lang="ja-JP" altLang="en-US" sz="2000" dirty="0" smtClean="0"/>
              <a:t>展開</a:t>
            </a:r>
            <a:endParaRPr lang="en-US" altLang="ja-JP" sz="2000" dirty="0" smtClean="0"/>
          </a:p>
          <a:p>
            <a:r>
              <a:rPr lang="ja-JP" altLang="en-US" sz="2000" dirty="0" smtClean="0"/>
              <a:t>   ＋ ベクトル化する</a:t>
            </a:r>
            <a:r>
              <a:rPr lang="ja-JP" altLang="en-US" sz="2000" dirty="0"/>
              <a:t>ようループ変形</a:t>
            </a:r>
            <a:endParaRPr lang="en-US" altLang="ja-JP" sz="2000" dirty="0"/>
          </a:p>
          <a:p>
            <a:pPr marL="180975" indent="-180975">
              <a:spcBef>
                <a:spcPts val="600"/>
              </a:spcBef>
              <a:buFont typeface="Arial" panose="020B0604020202020204" pitchFamily="34" charset="0"/>
              <a:buChar char="•"/>
            </a:pPr>
            <a:r>
              <a:rPr lang="en-US" altLang="ja-JP" sz="2000" dirty="0" smtClean="0"/>
              <a:t>Flat </a:t>
            </a:r>
            <a:r>
              <a:rPr lang="en-US" altLang="ja-JP" sz="2000" dirty="0" smtClean="0"/>
              <a:t>MPI</a:t>
            </a:r>
            <a:r>
              <a:rPr lang="ja-JP" altLang="en-US" sz="2000" dirty="0" smtClean="0"/>
              <a:t>では大規模並列に対応できない</a:t>
            </a:r>
            <a:r>
              <a:rPr lang="ja-JP" altLang="en-US" sz="2000" dirty="0" smtClean="0"/>
              <a:t>が、</a:t>
            </a:r>
            <a:r>
              <a:rPr lang="ja-JP" altLang="en-US" sz="2000" dirty="0"/>
              <a:t>富岳では</a:t>
            </a:r>
            <a:r>
              <a:rPr lang="en-US" altLang="ja-JP" sz="2000" dirty="0" smtClean="0"/>
              <a:t>MPI_THREAD_MULTIPLE</a:t>
            </a:r>
            <a:r>
              <a:rPr lang="ja-JP" altLang="en-US" sz="2000" smtClean="0"/>
              <a:t>がサポート</a:t>
            </a:r>
            <a:r>
              <a:rPr lang="ja-JP" altLang="en-US" sz="2000" dirty="0" smtClean="0"/>
              <a:t>されていない</a:t>
            </a:r>
            <a:endParaRPr lang="en-US" altLang="ja-JP" sz="2000" dirty="0" smtClean="0"/>
          </a:p>
          <a:p>
            <a:r>
              <a:rPr lang="ja-JP" altLang="en-US" sz="2000" dirty="0" smtClean="0"/>
              <a:t>→ </a:t>
            </a:r>
            <a:r>
              <a:rPr lang="en-US" altLang="ja-JP" sz="2000" dirty="0" err="1" smtClean="0"/>
              <a:t>uTofu</a:t>
            </a:r>
            <a:r>
              <a:rPr lang="ja-JP" altLang="en-US" sz="2000" dirty="0" smtClean="0"/>
              <a:t>によるハイブリッド並列化でさらなる大規模並列計算が可能に</a:t>
            </a:r>
            <a:endParaRPr lang="en-US" altLang="ja-JP" sz="2000" dirty="0" smtClean="0"/>
          </a:p>
        </p:txBody>
      </p:sp>
      <p:grpSp>
        <p:nvGrpSpPr>
          <p:cNvPr id="6" name="グループ化 5"/>
          <p:cNvGrpSpPr/>
          <p:nvPr/>
        </p:nvGrpSpPr>
        <p:grpSpPr>
          <a:xfrm>
            <a:off x="4209914" y="1901889"/>
            <a:ext cx="4934086" cy="3083804"/>
            <a:chOff x="1524381" y="1474555"/>
            <a:chExt cx="6095238" cy="3809524"/>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81" y="1474555"/>
              <a:ext cx="6095238" cy="3809524"/>
            </a:xfrm>
            <a:prstGeom prst="rect">
              <a:avLst/>
            </a:prstGeom>
          </p:spPr>
        </p:pic>
        <p:sp>
          <p:nvSpPr>
            <p:cNvPr id="9" name="正方形/長方形 8"/>
            <p:cNvSpPr/>
            <p:nvPr/>
          </p:nvSpPr>
          <p:spPr>
            <a:xfrm>
              <a:off x="2492314" y="1917791"/>
              <a:ext cx="1101600" cy="2901685"/>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428154" y="3919728"/>
              <a:ext cx="1437936" cy="912496"/>
            </a:xfrm>
            <a:prstGeom prst="rect">
              <a:avLst/>
            </a:prstGeom>
            <a:noFill/>
          </p:spPr>
          <p:txBody>
            <a:bodyPr wrap="square" rtlCol="0">
              <a:spAutoFit/>
            </a:bodyPr>
            <a:lstStyle/>
            <a:p>
              <a:r>
                <a:rPr kumimoji="1" lang="ja-JP" altLang="en-US" sz="1400" dirty="0" smtClean="0"/>
                <a:t>ノード内</a:t>
              </a:r>
              <a:endParaRPr kumimoji="1" lang="en-US" altLang="ja-JP" sz="1400" dirty="0" smtClean="0"/>
            </a:p>
            <a:p>
              <a:r>
                <a:rPr lang="ja-JP" altLang="en-US" sz="1400" dirty="0" smtClean="0"/>
                <a:t>メモリバンド</a:t>
              </a:r>
              <a:endParaRPr lang="en-US" altLang="ja-JP" sz="1400" dirty="0" smtClean="0"/>
            </a:p>
            <a:p>
              <a:r>
                <a:rPr lang="ja-JP" altLang="en-US" sz="1400" dirty="0" smtClean="0"/>
                <a:t>幅律速</a:t>
              </a:r>
              <a:endParaRPr kumimoji="1" lang="ja-JP" altLang="en-US" sz="1400" dirty="0"/>
            </a:p>
          </p:txBody>
        </p:sp>
      </p:grpSp>
    </p:spTree>
    <p:extLst>
      <p:ext uri="{BB962C8B-B14F-4D97-AF65-F5344CB8AC3E}">
        <p14:creationId xmlns:p14="http://schemas.microsoft.com/office/powerpoint/2010/main" val="6865095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AMR</a:t>
            </a:r>
            <a:r>
              <a:rPr kumimoji="1" lang="ja-JP" altLang="en-US" dirty="0" smtClean="0"/>
              <a:t>の性能</a:t>
            </a:r>
            <a:endParaRPr kumimoji="1" lang="ja-JP" altLang="en-US" dirty="0"/>
          </a:p>
        </p:txBody>
      </p:sp>
      <p:sp>
        <p:nvSpPr>
          <p:cNvPr id="4" name="テキスト ボックス 3"/>
          <p:cNvSpPr txBox="1"/>
          <p:nvPr/>
        </p:nvSpPr>
        <p:spPr>
          <a:xfrm>
            <a:off x="4984111" y="1628800"/>
            <a:ext cx="4216065" cy="4524315"/>
          </a:xfrm>
          <a:prstGeom prst="rect">
            <a:avLst/>
          </a:prstGeom>
          <a:noFill/>
        </p:spPr>
        <p:txBody>
          <a:bodyPr wrap="square" rtlCol="0">
            <a:spAutoFit/>
          </a:bodyPr>
          <a:lstStyle/>
          <a:p>
            <a:r>
              <a:rPr kumimoji="1" lang="en-US" altLang="ja-JP" sz="2400" dirty="0" smtClean="0"/>
              <a:t>HD/MHD Blast wave tests</a:t>
            </a:r>
          </a:p>
          <a:p>
            <a:r>
              <a:rPr lang="en-US" altLang="ja-JP" sz="2400" dirty="0" smtClean="0"/>
              <a:t>Uniform: 512</a:t>
            </a:r>
            <a:r>
              <a:rPr lang="en-US" altLang="ja-JP" sz="2400" baseline="30000" dirty="0" smtClean="0"/>
              <a:t>3</a:t>
            </a:r>
          </a:p>
          <a:p>
            <a:r>
              <a:rPr kumimoji="1" lang="en-US" altLang="ja-JP" sz="2400" dirty="0" smtClean="0"/>
              <a:t>AMR: 3 levels with 8</a:t>
            </a:r>
            <a:r>
              <a:rPr kumimoji="1" lang="en-US" altLang="ja-JP" sz="2400" baseline="30000" dirty="0" smtClean="0"/>
              <a:t>3</a:t>
            </a:r>
            <a:r>
              <a:rPr kumimoji="1" lang="en-US" altLang="ja-JP" sz="2400" dirty="0" smtClean="0"/>
              <a:t> and </a:t>
            </a:r>
          </a:p>
          <a:p>
            <a:r>
              <a:rPr lang="en-US" altLang="ja-JP" sz="2400" dirty="0"/>
              <a:t> </a:t>
            </a:r>
            <a:r>
              <a:rPr lang="en-US" altLang="ja-JP" sz="2400" dirty="0" smtClean="0"/>
              <a:t>         </a:t>
            </a:r>
            <a:r>
              <a:rPr kumimoji="1" lang="en-US" altLang="ja-JP" sz="2400" dirty="0" smtClean="0"/>
              <a:t>16</a:t>
            </a:r>
            <a:r>
              <a:rPr kumimoji="1" lang="en-US" altLang="ja-JP" sz="2400" baseline="30000" dirty="0" smtClean="0"/>
              <a:t>3</a:t>
            </a:r>
            <a:r>
              <a:rPr kumimoji="1" lang="en-US" altLang="ja-JP" sz="2400" dirty="0" smtClean="0"/>
              <a:t> </a:t>
            </a:r>
            <a:r>
              <a:rPr kumimoji="1" lang="en-US" altLang="ja-JP" sz="2400" dirty="0" err="1" smtClean="0"/>
              <a:t>MeshBlocks</a:t>
            </a:r>
            <a:endParaRPr kumimoji="1" lang="en-US" altLang="ja-JP" sz="2400" dirty="0" smtClean="0"/>
          </a:p>
          <a:p>
            <a:r>
              <a:rPr lang="en-US" altLang="ja-JP" sz="2400" dirty="0" smtClean="0"/>
              <a:t>2nd-order PLM, </a:t>
            </a:r>
          </a:p>
          <a:p>
            <a:r>
              <a:rPr lang="en-US" altLang="ja-JP" sz="2400" dirty="0" smtClean="0"/>
              <a:t>HLLE for HD, HLLD for MHD</a:t>
            </a:r>
          </a:p>
          <a:p>
            <a:r>
              <a:rPr kumimoji="1" lang="en-US" altLang="ja-JP" sz="2400" dirty="0" smtClean="0"/>
              <a:t>Cray XC50 @ NAOJ, </a:t>
            </a:r>
            <a:r>
              <a:rPr kumimoji="1" lang="en-US" altLang="ja-JP" sz="2400" dirty="0" err="1" smtClean="0"/>
              <a:t>Skylake</a:t>
            </a:r>
            <a:endParaRPr kumimoji="1" lang="en-US" altLang="ja-JP" sz="2400" dirty="0" smtClean="0"/>
          </a:p>
          <a:p>
            <a:r>
              <a:rPr lang="ja-JP" altLang="en-US" sz="2400" dirty="0" smtClean="0"/>
              <a:t>ストロング</a:t>
            </a:r>
            <a:r>
              <a:rPr lang="ja-JP" altLang="en-US" sz="2400" dirty="0"/>
              <a:t>スケーリング</a:t>
            </a:r>
            <a:endParaRPr lang="en-US" altLang="ja-JP" sz="2400" dirty="0" smtClean="0"/>
          </a:p>
          <a:p>
            <a:endParaRPr lang="en-US" altLang="ja-JP" sz="2400" dirty="0"/>
          </a:p>
          <a:p>
            <a:r>
              <a:rPr lang="ja-JP" altLang="en-US" sz="2400" dirty="0" smtClean="0"/>
              <a:t>（計算時間短縮効果の半分は高温領域の分解能が下がったことで時間刻みが伸びたため）</a:t>
            </a:r>
            <a:endParaRPr kumimoji="1" lang="ja-JP" altLang="en-US" sz="2400" dirty="0"/>
          </a:p>
        </p:txBody>
      </p:sp>
      <p:pic>
        <p:nvPicPr>
          <p:cNvPr id="5" name="図 4"/>
          <p:cNvPicPr>
            <a:picLocks noChangeAspect="1"/>
          </p:cNvPicPr>
          <p:nvPr/>
        </p:nvPicPr>
        <p:blipFill>
          <a:blip r:embed="rId2"/>
          <a:stretch>
            <a:fillRect/>
          </a:stretch>
        </p:blipFill>
        <p:spPr>
          <a:xfrm>
            <a:off x="72008" y="1356036"/>
            <a:ext cx="4860032" cy="5501591"/>
          </a:xfrm>
          <a:prstGeom prst="rect">
            <a:avLst/>
          </a:prstGeom>
        </p:spPr>
      </p:pic>
    </p:spTree>
    <p:extLst>
      <p:ext uri="{BB962C8B-B14F-4D97-AF65-F5344CB8AC3E}">
        <p14:creationId xmlns:p14="http://schemas.microsoft.com/office/powerpoint/2010/main" val="145411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MeshBlock</a:t>
            </a:r>
            <a:r>
              <a:rPr kumimoji="1" lang="ja-JP" altLang="en-US" dirty="0" smtClean="0"/>
              <a:t>サイズの選び方</a:t>
            </a:r>
            <a:endParaRPr kumimoji="1" lang="ja-JP" altLang="en-US" dirty="0"/>
          </a:p>
        </p:txBody>
      </p:sp>
      <p:pic>
        <p:nvPicPr>
          <p:cNvPr id="4" name="図 3"/>
          <p:cNvPicPr>
            <a:picLocks noChangeAspect="1"/>
          </p:cNvPicPr>
          <p:nvPr/>
        </p:nvPicPr>
        <p:blipFill>
          <a:blip r:embed="rId2"/>
          <a:stretch>
            <a:fillRect/>
          </a:stretch>
        </p:blipFill>
        <p:spPr>
          <a:xfrm>
            <a:off x="5791200" y="1863479"/>
            <a:ext cx="3297193" cy="4287476"/>
          </a:xfrm>
          <a:prstGeom prst="rect">
            <a:avLst/>
          </a:prstGeom>
        </p:spPr>
      </p:pic>
      <p:sp>
        <p:nvSpPr>
          <p:cNvPr id="5" name="テキスト ボックス 4"/>
          <p:cNvSpPr txBox="1"/>
          <p:nvPr/>
        </p:nvSpPr>
        <p:spPr>
          <a:xfrm>
            <a:off x="85859" y="1690689"/>
            <a:ext cx="5666704" cy="4708981"/>
          </a:xfrm>
          <a:prstGeom prst="rect">
            <a:avLst/>
          </a:prstGeom>
          <a:noFill/>
        </p:spPr>
        <p:txBody>
          <a:bodyPr wrap="square" rtlCol="0">
            <a:spAutoFit/>
          </a:bodyPr>
          <a:lstStyle/>
          <a:p>
            <a:r>
              <a:rPr kumimoji="1" lang="en-US" altLang="ja-JP" sz="2000" dirty="0" smtClean="0"/>
              <a:t>AMR</a:t>
            </a:r>
            <a:r>
              <a:rPr kumimoji="1" lang="ja-JP" altLang="en-US" sz="2000" dirty="0" smtClean="0"/>
              <a:t>で柔軟な格子を生成したい場合や、</a:t>
            </a:r>
            <a:endParaRPr kumimoji="1" lang="en-US" altLang="ja-JP" sz="2000" dirty="0" smtClean="0"/>
          </a:p>
          <a:p>
            <a:r>
              <a:rPr lang="ja-JP" altLang="en-US" sz="2000" dirty="0" smtClean="0"/>
              <a:t>使用するコア数を増やしたい場合など、</a:t>
            </a:r>
            <a:endParaRPr lang="en-US" altLang="ja-JP" sz="2000" dirty="0" smtClean="0"/>
          </a:p>
          <a:p>
            <a:r>
              <a:rPr kumimoji="1" lang="en-US" altLang="ja-JP" sz="2000" dirty="0" err="1" smtClean="0"/>
              <a:t>MeshBlock</a:t>
            </a:r>
            <a:r>
              <a:rPr kumimoji="1" lang="ja-JP" altLang="en-US" sz="2000" dirty="0" smtClean="0"/>
              <a:t>のサイズを小さく取りたいケースがある。</a:t>
            </a:r>
            <a:endParaRPr kumimoji="1" lang="en-US" altLang="ja-JP" sz="2000" dirty="0" smtClean="0"/>
          </a:p>
          <a:p>
            <a:r>
              <a:rPr kumimoji="1" lang="ja-JP" altLang="en-US" sz="2000" dirty="0" smtClean="0"/>
              <a:t>一方、</a:t>
            </a:r>
            <a:r>
              <a:rPr kumimoji="1" lang="en-US" altLang="ja-JP" sz="2000" dirty="0" err="1" smtClean="0"/>
              <a:t>MeshBlock</a:t>
            </a:r>
            <a:r>
              <a:rPr kumimoji="1" lang="ja-JP" altLang="en-US" sz="2000" dirty="0" smtClean="0"/>
              <a:t>が大きい方が性能は出しやすい。</a:t>
            </a:r>
            <a:endParaRPr kumimoji="1" lang="en-US" altLang="ja-JP" sz="2000" dirty="0" smtClean="0"/>
          </a:p>
          <a:p>
            <a:endParaRPr lang="en-US" altLang="ja-JP" sz="2000" dirty="0"/>
          </a:p>
          <a:p>
            <a:r>
              <a:rPr kumimoji="1" lang="ja-JP" altLang="en-US" sz="2000" dirty="0" smtClean="0"/>
              <a:t>右図：３次元計算で</a:t>
            </a:r>
            <a:r>
              <a:rPr kumimoji="1" lang="en-US" altLang="ja-JP" sz="2000" dirty="0" err="1" smtClean="0"/>
              <a:t>MeshBlock</a:t>
            </a:r>
            <a:r>
              <a:rPr kumimoji="1" lang="ja-JP" altLang="en-US" sz="2000" dirty="0" smtClean="0"/>
              <a:t>のサイズを変えた</a:t>
            </a:r>
            <a:endParaRPr kumimoji="1" lang="en-US" altLang="ja-JP" sz="2000" dirty="0" smtClean="0"/>
          </a:p>
          <a:p>
            <a:r>
              <a:rPr lang="en-US" altLang="ja-JP" sz="2000" dirty="0"/>
              <a:t> </a:t>
            </a:r>
            <a:r>
              <a:rPr lang="en-US" altLang="ja-JP" sz="2000" dirty="0" smtClean="0"/>
              <a:t>        </a:t>
            </a:r>
            <a:r>
              <a:rPr kumimoji="1" lang="ja-JP" altLang="en-US" sz="2000" dirty="0" smtClean="0"/>
              <a:t>時の</a:t>
            </a:r>
            <a:r>
              <a:rPr lang="ja-JP" altLang="en-US" sz="2000" dirty="0" smtClean="0"/>
              <a:t>１セル当たりの相対的</a:t>
            </a:r>
            <a:r>
              <a:rPr kumimoji="1" lang="ja-JP" altLang="en-US" sz="2000" dirty="0" smtClean="0"/>
              <a:t>計算コストの変化</a:t>
            </a:r>
            <a:endParaRPr kumimoji="1" lang="en-US" altLang="ja-JP" sz="2000" dirty="0" smtClean="0"/>
          </a:p>
          <a:p>
            <a:r>
              <a:rPr kumimoji="1" lang="en-US" altLang="ja-JP" sz="2000" b="1" dirty="0" smtClean="0">
                <a:solidFill>
                  <a:schemeClr val="accent1">
                    <a:lumMod val="75000"/>
                  </a:schemeClr>
                </a:solidFill>
              </a:rPr>
              <a:t>A</a:t>
            </a:r>
            <a:r>
              <a:rPr kumimoji="1" lang="en-US" altLang="ja-JP" sz="2000" dirty="0" smtClean="0"/>
              <a:t>: </a:t>
            </a:r>
            <a:r>
              <a:rPr kumimoji="1" lang="ja-JP" altLang="en-US" sz="2000" dirty="0" smtClean="0"/>
              <a:t>実際の計算に必要なコスト</a:t>
            </a:r>
            <a:endParaRPr kumimoji="1" lang="en-US" altLang="ja-JP" sz="2000" dirty="0" smtClean="0"/>
          </a:p>
          <a:p>
            <a:r>
              <a:rPr lang="en-US" altLang="ja-JP" sz="2000" b="1" dirty="0" smtClean="0">
                <a:solidFill>
                  <a:srgbClr val="FF9900"/>
                </a:solidFill>
              </a:rPr>
              <a:t>B</a:t>
            </a:r>
            <a:r>
              <a:rPr lang="en-US" altLang="ja-JP" sz="2000" dirty="0" smtClean="0"/>
              <a:t>:</a:t>
            </a:r>
            <a:r>
              <a:rPr lang="ja-JP" altLang="en-US" sz="2000" dirty="0"/>
              <a:t> </a:t>
            </a:r>
            <a:r>
              <a:rPr lang="ja-JP" altLang="en-US" sz="2000" dirty="0" smtClean="0"/>
              <a:t>表面積に比例する袖通信や境界条件のコスト</a:t>
            </a:r>
            <a:endParaRPr lang="en-US" altLang="ja-JP" sz="2000" dirty="0" smtClean="0"/>
          </a:p>
          <a:p>
            <a:r>
              <a:rPr kumimoji="1" lang="en-US" altLang="ja-JP" sz="2000" b="1" dirty="0" smtClean="0">
                <a:solidFill>
                  <a:srgbClr val="FFD501"/>
                </a:solidFill>
              </a:rPr>
              <a:t>C</a:t>
            </a:r>
            <a:r>
              <a:rPr kumimoji="1" lang="en-US" altLang="ja-JP" sz="2000" dirty="0" smtClean="0"/>
              <a:t>:</a:t>
            </a:r>
            <a:r>
              <a:rPr kumimoji="1" lang="ja-JP" altLang="en-US" sz="2000" dirty="0" smtClean="0"/>
              <a:t> ブロックの個数に比例するコスト</a:t>
            </a:r>
            <a:endParaRPr kumimoji="1" lang="en-US" altLang="ja-JP" sz="2000" dirty="0" smtClean="0"/>
          </a:p>
          <a:p>
            <a:endParaRPr lang="en-US" altLang="ja-JP" sz="2000" dirty="0" smtClean="0"/>
          </a:p>
          <a:p>
            <a:r>
              <a:rPr lang="ja-JP" altLang="en-US" sz="2000" dirty="0" smtClean="0"/>
              <a:t>⇒ 一様</a:t>
            </a:r>
            <a:r>
              <a:rPr lang="ja-JP" altLang="en-US" sz="2000" dirty="0"/>
              <a:t>格子</a:t>
            </a:r>
            <a:r>
              <a:rPr lang="ja-JP" altLang="en-US" sz="2000" dirty="0" smtClean="0"/>
              <a:t>なら</a:t>
            </a:r>
            <a:r>
              <a:rPr lang="en-US" altLang="ja-JP" sz="2000" dirty="0" smtClean="0"/>
              <a:t>32</a:t>
            </a:r>
            <a:r>
              <a:rPr lang="en-US" altLang="ja-JP" sz="2000" baseline="30000" dirty="0" smtClean="0"/>
              <a:t>3</a:t>
            </a:r>
            <a:r>
              <a:rPr lang="ja-JP" altLang="en-US" sz="2000" dirty="0" smtClean="0"/>
              <a:t>以上、</a:t>
            </a:r>
            <a:r>
              <a:rPr lang="en-US" altLang="ja-JP" sz="2000" dirty="0" smtClean="0"/>
              <a:t>AMR</a:t>
            </a:r>
            <a:r>
              <a:rPr lang="ja-JP" altLang="en-US" sz="2000" dirty="0" smtClean="0"/>
              <a:t>で</a:t>
            </a:r>
            <a:r>
              <a:rPr lang="ja-JP" altLang="en-US" sz="2000" dirty="0"/>
              <a:t>は</a:t>
            </a:r>
            <a:r>
              <a:rPr lang="ja-JP" altLang="en-US" sz="2000" dirty="0" smtClean="0"/>
              <a:t>（柔軟性を確保するために）</a:t>
            </a:r>
            <a:r>
              <a:rPr lang="en-US" altLang="ja-JP" sz="2000" dirty="0" smtClean="0"/>
              <a:t>8</a:t>
            </a:r>
            <a:r>
              <a:rPr lang="en-US" altLang="ja-JP" sz="2000" baseline="30000" dirty="0" smtClean="0"/>
              <a:t>3</a:t>
            </a:r>
            <a:r>
              <a:rPr lang="en-US" altLang="ja-JP" sz="2000" dirty="0" smtClean="0"/>
              <a:t>-16</a:t>
            </a:r>
            <a:r>
              <a:rPr lang="en-US" altLang="ja-JP" sz="2000" baseline="30000" dirty="0" smtClean="0"/>
              <a:t>3</a:t>
            </a:r>
            <a:r>
              <a:rPr lang="ja-JP" altLang="en-US" sz="2000" dirty="0" smtClean="0"/>
              <a:t>程度を目安にするのが良い。</a:t>
            </a:r>
            <a:endParaRPr lang="en-US" altLang="ja-JP" sz="2000" dirty="0"/>
          </a:p>
          <a:p>
            <a:endParaRPr lang="en-US" altLang="ja-JP" sz="2000" dirty="0"/>
          </a:p>
          <a:p>
            <a:r>
              <a:rPr kumimoji="1" lang="ja-JP" altLang="en-US" sz="2000" dirty="0" smtClean="0"/>
              <a:t>ただし使用している物理や計算機によることに注意。</a:t>
            </a:r>
            <a:endParaRPr kumimoji="1" lang="ja-JP" altLang="en-US" sz="2000" dirty="0"/>
          </a:p>
        </p:txBody>
      </p:sp>
    </p:spTree>
    <p:extLst>
      <p:ext uri="{BB962C8B-B14F-4D97-AF65-F5344CB8AC3E}">
        <p14:creationId xmlns:p14="http://schemas.microsoft.com/office/powerpoint/2010/main" val="3749960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どこを読めばいいか</a:t>
            </a:r>
            <a:endParaRPr kumimoji="1" lang="ja-JP" altLang="en-US" dirty="0"/>
          </a:p>
        </p:txBody>
      </p:sp>
      <p:sp>
        <p:nvSpPr>
          <p:cNvPr id="3" name="テキスト ボックス 2"/>
          <p:cNvSpPr txBox="1"/>
          <p:nvPr/>
        </p:nvSpPr>
        <p:spPr>
          <a:xfrm>
            <a:off x="149087" y="1737912"/>
            <a:ext cx="9114183" cy="3631763"/>
          </a:xfrm>
          <a:prstGeom prst="rect">
            <a:avLst/>
          </a:prstGeom>
          <a:noFill/>
        </p:spPr>
        <p:txBody>
          <a:bodyPr wrap="square" rtlCol="0">
            <a:spAutoFit/>
          </a:bodyPr>
          <a:lstStyle/>
          <a:p>
            <a:r>
              <a:rPr lang="ja-JP" altLang="en-US" sz="2400" dirty="0" smtClean="0"/>
              <a:t>流体ソルバを理解したい → </a:t>
            </a:r>
            <a:r>
              <a:rPr lang="en-US" altLang="ja-JP" sz="2400" dirty="0" smtClean="0"/>
              <a:t>hydro/</a:t>
            </a:r>
          </a:p>
          <a:p>
            <a:r>
              <a:rPr lang="ja-JP" altLang="en-US" sz="2400" dirty="0" smtClean="0"/>
              <a:t>磁場ソルバを理解したい → </a:t>
            </a:r>
            <a:r>
              <a:rPr lang="en-US" altLang="ja-JP" sz="2400" dirty="0" smtClean="0"/>
              <a:t>field/, hydro/</a:t>
            </a:r>
            <a:r>
              <a:rPr lang="en-US" altLang="ja-JP" sz="2400" dirty="0" err="1" smtClean="0"/>
              <a:t>rsolvers</a:t>
            </a:r>
            <a:r>
              <a:rPr lang="en-US" altLang="ja-JP" sz="2400" dirty="0" smtClean="0"/>
              <a:t>/</a:t>
            </a:r>
            <a:r>
              <a:rPr lang="en-US" altLang="ja-JP" sz="2400" dirty="0" err="1" smtClean="0"/>
              <a:t>mhd</a:t>
            </a:r>
            <a:r>
              <a:rPr lang="en-US" altLang="ja-JP" sz="2400" dirty="0" smtClean="0"/>
              <a:t>/</a:t>
            </a:r>
          </a:p>
          <a:p>
            <a:r>
              <a:rPr lang="ja-JP" altLang="en-US" sz="2400" dirty="0"/>
              <a:t>グリッドの構造を理解</a:t>
            </a:r>
            <a:r>
              <a:rPr lang="ja-JP" altLang="en-US" sz="2400" dirty="0" smtClean="0"/>
              <a:t>したい → </a:t>
            </a:r>
            <a:r>
              <a:rPr lang="en-US" altLang="ja-JP" sz="2400" dirty="0" smtClean="0"/>
              <a:t>mesh/</a:t>
            </a:r>
          </a:p>
          <a:p>
            <a:r>
              <a:rPr lang="ja-JP" altLang="en-US" sz="2400" dirty="0" smtClean="0"/>
              <a:t>座標系の取り扱いを理解したい → </a:t>
            </a:r>
            <a:r>
              <a:rPr lang="en-US" altLang="ja-JP" sz="2400" dirty="0" smtClean="0"/>
              <a:t>coordinates/</a:t>
            </a:r>
          </a:p>
          <a:p>
            <a:r>
              <a:rPr lang="ja-JP" altLang="en-US" sz="2400" dirty="0" smtClean="0"/>
              <a:t>状態方程式を理解したい → </a:t>
            </a:r>
            <a:r>
              <a:rPr lang="en-US" altLang="ja-JP" sz="2400" dirty="0" err="1" smtClean="0"/>
              <a:t>eos</a:t>
            </a:r>
            <a:r>
              <a:rPr lang="en-US" altLang="ja-JP" sz="2400" dirty="0" smtClean="0"/>
              <a:t>/</a:t>
            </a:r>
            <a:endParaRPr lang="en-US" altLang="ja-JP" sz="2400" dirty="0"/>
          </a:p>
          <a:p>
            <a:r>
              <a:rPr kumimoji="1" lang="ja-JP" altLang="en-US" sz="2400" dirty="0" smtClean="0"/>
              <a:t>計算の</a:t>
            </a:r>
            <a:r>
              <a:rPr kumimoji="1" lang="ja-JP" altLang="en-US" sz="2400" dirty="0"/>
              <a:t>流</a:t>
            </a:r>
            <a:r>
              <a:rPr kumimoji="1" lang="ja-JP" altLang="en-US" sz="2400" dirty="0" smtClean="0"/>
              <a:t>れを</a:t>
            </a:r>
            <a:r>
              <a:rPr kumimoji="1" lang="ja-JP" altLang="en-US" sz="2400" dirty="0"/>
              <a:t>理解</a:t>
            </a:r>
            <a:r>
              <a:rPr kumimoji="1" lang="ja-JP" altLang="en-US" sz="2400" dirty="0" smtClean="0"/>
              <a:t>したい</a:t>
            </a:r>
            <a:r>
              <a:rPr lang="en-US" altLang="ja-JP" sz="2400" dirty="0"/>
              <a:t> </a:t>
            </a:r>
            <a:r>
              <a:rPr kumimoji="1" lang="ja-JP" altLang="en-US" sz="2400" dirty="0" smtClean="0"/>
              <a:t>→ </a:t>
            </a:r>
            <a:r>
              <a:rPr kumimoji="1" lang="en-US" altLang="ja-JP" sz="2400" dirty="0" smtClean="0"/>
              <a:t>main.cpp, </a:t>
            </a:r>
            <a:r>
              <a:rPr kumimoji="1" lang="en-US" altLang="ja-JP" sz="2400" dirty="0" err="1" smtClean="0"/>
              <a:t>task_list</a:t>
            </a:r>
            <a:r>
              <a:rPr kumimoji="1" lang="en-US" altLang="ja-JP" sz="2400" dirty="0" smtClean="0"/>
              <a:t>/</a:t>
            </a:r>
          </a:p>
          <a:p>
            <a:r>
              <a:rPr kumimoji="1" lang="ja-JP" altLang="en-US" sz="2400" dirty="0" smtClean="0"/>
              <a:t>並列化を理解したい</a:t>
            </a:r>
            <a:r>
              <a:rPr kumimoji="1" lang="en-US" altLang="ja-JP" sz="2400" dirty="0" smtClean="0"/>
              <a:t>* </a:t>
            </a:r>
            <a:r>
              <a:rPr kumimoji="1" lang="ja-JP" altLang="en-US" sz="2400" dirty="0" smtClean="0"/>
              <a:t>→ </a:t>
            </a:r>
            <a:r>
              <a:rPr kumimoji="1" lang="en-US" altLang="ja-JP" sz="2400" dirty="0" smtClean="0"/>
              <a:t>mesh/, </a:t>
            </a:r>
            <a:r>
              <a:rPr kumimoji="1" lang="en-US" altLang="ja-JP" sz="2400" dirty="0" err="1" smtClean="0"/>
              <a:t>bvals</a:t>
            </a:r>
            <a:r>
              <a:rPr kumimoji="1" lang="en-US" altLang="ja-JP" sz="2400" dirty="0" smtClean="0"/>
              <a:t>/</a:t>
            </a:r>
            <a:r>
              <a:rPr kumimoji="1" lang="ja-JP" altLang="en-US" sz="2400" dirty="0" smtClean="0"/>
              <a:t>（</a:t>
            </a:r>
            <a:r>
              <a:rPr kumimoji="1" lang="en-US" altLang="ja-JP" sz="2400" dirty="0" smtClean="0"/>
              <a:t>*: </a:t>
            </a:r>
            <a:r>
              <a:rPr kumimoji="1" lang="ja-JP" altLang="en-US" sz="2400" dirty="0" smtClean="0"/>
              <a:t>魔境です）</a:t>
            </a:r>
            <a:endParaRPr kumimoji="1" lang="en-US" altLang="ja-JP" sz="2400" dirty="0"/>
          </a:p>
          <a:p>
            <a:endParaRPr kumimoji="1" lang="en-US" altLang="ja-JP" sz="1400" dirty="0" smtClean="0"/>
          </a:p>
          <a:p>
            <a:r>
              <a:rPr lang="en-US" altLang="ja-JP" sz="2400" dirty="0" smtClean="0"/>
              <a:t>Athena++</a:t>
            </a:r>
            <a:r>
              <a:rPr lang="ja-JP" altLang="en-US" sz="2400" dirty="0" smtClean="0"/>
              <a:t>の「メインループ」：</a:t>
            </a:r>
            <a:r>
              <a:rPr kumimoji="1" lang="en-US" altLang="ja-JP" sz="2400" dirty="0" err="1" smtClean="0"/>
              <a:t>TaskList</a:t>
            </a:r>
            <a:r>
              <a:rPr kumimoji="1" lang="en-US" altLang="ja-JP" sz="2400" dirty="0" smtClean="0"/>
              <a:t>::</a:t>
            </a:r>
            <a:r>
              <a:rPr kumimoji="1" lang="en-US" altLang="ja-JP" sz="2400" dirty="0" err="1" smtClean="0"/>
              <a:t>DoTaskList</a:t>
            </a:r>
            <a:r>
              <a:rPr kumimoji="1" lang="ja-JP" altLang="en-US" sz="2400" dirty="0" smtClean="0"/>
              <a:t>の以下の部分</a:t>
            </a:r>
            <a:r>
              <a:rPr lang="ja-JP" altLang="en-US" sz="2400" dirty="0"/>
              <a:t>。</a:t>
            </a:r>
            <a:endParaRPr kumimoji="1" lang="en-US" altLang="ja-JP" sz="2400" dirty="0" smtClean="0"/>
          </a:p>
          <a:p>
            <a:endParaRPr kumimoji="1" lang="en-US" altLang="ja-JP" sz="2400" dirty="0" smtClean="0"/>
          </a:p>
        </p:txBody>
      </p:sp>
      <p:pic>
        <p:nvPicPr>
          <p:cNvPr id="5" name="図 4"/>
          <p:cNvPicPr>
            <a:picLocks noChangeAspect="1"/>
          </p:cNvPicPr>
          <p:nvPr/>
        </p:nvPicPr>
        <p:blipFill>
          <a:blip r:embed="rId2"/>
          <a:stretch>
            <a:fillRect/>
          </a:stretch>
        </p:blipFill>
        <p:spPr>
          <a:xfrm>
            <a:off x="24957" y="5046075"/>
            <a:ext cx="9101871" cy="1764702"/>
          </a:xfrm>
          <a:prstGeom prst="rect">
            <a:avLst/>
          </a:prstGeom>
        </p:spPr>
      </p:pic>
    </p:spTree>
    <p:extLst>
      <p:ext uri="{BB962C8B-B14F-4D97-AF65-F5344CB8AC3E}">
        <p14:creationId xmlns:p14="http://schemas.microsoft.com/office/powerpoint/2010/main" val="18554149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コードの品質向上と</a:t>
            </a:r>
            <a:r>
              <a:rPr kumimoji="1" lang="en-US" altLang="ja-JP" dirty="0" smtClean="0"/>
              <a:t/>
            </a:r>
            <a:br>
              <a:rPr kumimoji="1" lang="en-US" altLang="ja-JP" dirty="0" smtClean="0"/>
            </a:br>
            <a:r>
              <a:rPr lang="ja-JP" altLang="en-US" dirty="0"/>
              <a:t>ツール</a:t>
            </a:r>
            <a:r>
              <a:rPr lang="ja-JP" altLang="en-US" dirty="0" smtClean="0"/>
              <a:t>の</a:t>
            </a:r>
            <a:r>
              <a:rPr lang="ja-JP" altLang="en-US" dirty="0"/>
              <a:t>利用</a:t>
            </a:r>
            <a:endParaRPr kumimoji="1" lang="ja-JP" altLang="en-US" dirty="0"/>
          </a:p>
        </p:txBody>
      </p:sp>
      <p:sp>
        <p:nvSpPr>
          <p:cNvPr id="4" name="テキスト プレースホルダー 3"/>
          <p:cNvSpPr>
            <a:spLocks noGrp="1"/>
          </p:cNvSpPr>
          <p:nvPr>
            <p:ph type="body" idx="1"/>
          </p:nvPr>
        </p:nvSpPr>
        <p:spPr/>
        <p:txBody>
          <a:bodyPr/>
          <a:lstStyle/>
          <a:p>
            <a:r>
              <a:rPr kumimoji="1" lang="ja-JP" altLang="en-US" dirty="0" smtClean="0"/>
              <a:t>→</a:t>
            </a:r>
            <a:r>
              <a:rPr kumimoji="1" lang="en-US" altLang="ja-JP" dirty="0" smtClean="0"/>
              <a:t>Web</a:t>
            </a:r>
            <a:r>
              <a:rPr kumimoji="1" lang="ja-JP" altLang="en-US" dirty="0" smtClean="0"/>
              <a:t>のチュートリアル参照</a:t>
            </a:r>
            <a:endParaRPr kumimoji="1" lang="ja-JP" altLang="en-US" dirty="0"/>
          </a:p>
        </p:txBody>
      </p:sp>
    </p:spTree>
    <p:extLst>
      <p:ext uri="{BB962C8B-B14F-4D97-AF65-F5344CB8AC3E}">
        <p14:creationId xmlns:p14="http://schemas.microsoft.com/office/powerpoint/2010/main" val="57182217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「良い」シミュレーション</a:t>
            </a:r>
            <a:r>
              <a:rPr lang="en-US" altLang="ja-JP" dirty="0" smtClean="0"/>
              <a:t/>
            </a:r>
            <a:br>
              <a:rPr lang="en-US" altLang="ja-JP" dirty="0" smtClean="0"/>
            </a:br>
            <a:r>
              <a:rPr lang="ja-JP" altLang="en-US" dirty="0" smtClean="0"/>
              <a:t>のため</a:t>
            </a:r>
            <a:r>
              <a:rPr lang="ja-JP" altLang="en-US" dirty="0"/>
              <a:t>に</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あるいは「シミュレーションのダークサイド」</a:t>
            </a:r>
            <a:endParaRPr kumimoji="1" lang="ja-JP" altLang="en-US" dirty="0"/>
          </a:p>
        </p:txBody>
      </p:sp>
    </p:spTree>
    <p:extLst>
      <p:ext uri="{BB962C8B-B14F-4D97-AF65-F5344CB8AC3E}">
        <p14:creationId xmlns:p14="http://schemas.microsoft.com/office/powerpoint/2010/main" val="28256176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ポアソン方程式の緩和法</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66368" y="2060848"/>
                <a:ext cx="9011264" cy="4455322"/>
              </a:xfrm>
              <a:prstGeom prst="rect">
                <a:avLst/>
              </a:prstGeom>
              <a:noFill/>
            </p:spPr>
            <p:txBody>
              <a:bodyPr wrap="square" rtlCol="0">
                <a:spAutoFit/>
              </a:bodyPr>
              <a:lstStyle/>
              <a:p>
                <a:pPr lvl="0">
                  <a:spcAft>
                    <a:spcPts val="600"/>
                  </a:spcAft>
                </a:pPr>
                <a:r>
                  <a:rPr lang="ja-JP" altLang="en-US" sz="2400" dirty="0" smtClean="0">
                    <a:solidFill>
                      <a:prstClr val="black"/>
                    </a:solidFill>
                  </a:rPr>
                  <a:t>自己</a:t>
                </a:r>
                <a:r>
                  <a:rPr lang="ja-JP" altLang="en-US" sz="2400" dirty="0">
                    <a:solidFill>
                      <a:prstClr val="black"/>
                    </a:solidFill>
                  </a:rPr>
                  <a:t>重力</a:t>
                </a:r>
                <a:r>
                  <a:rPr lang="en-US" altLang="ja-JP" sz="2400" dirty="0" smtClean="0">
                    <a:solidFill>
                      <a:prstClr val="black"/>
                    </a:solidFill>
                  </a:rPr>
                  <a:t>:</a:t>
                </a:r>
                <a:r>
                  <a:rPr lang="en-US" altLang="ja-JP" sz="3200" dirty="0" smtClean="0">
                    <a:solidFill>
                      <a:prstClr val="black"/>
                    </a:solidFill>
                  </a:rPr>
                  <a:t> 	              </a:t>
                </a:r>
                <a14:m>
                  <m:oMath xmlns:m="http://schemas.openxmlformats.org/officeDocument/2006/math">
                    <m:sSup>
                      <m:sSupPr>
                        <m:ctrlPr>
                          <a:rPr lang="en-US" altLang="ja-JP" sz="3200" i="1">
                            <a:solidFill>
                              <a:prstClr val="black"/>
                            </a:solidFill>
                            <a:latin typeface="Cambria Math" panose="02040503050406030204" pitchFamily="18" charset="0"/>
                          </a:rPr>
                        </m:ctrlPr>
                      </m:sSupPr>
                      <m:e>
                        <m:r>
                          <a:rPr lang="en-US" altLang="ja-JP" sz="3200" i="1">
                            <a:solidFill>
                              <a:prstClr val="black"/>
                            </a:solidFill>
                            <a:latin typeface="Cambria Math" panose="02040503050406030204" pitchFamily="18" charset="0"/>
                            <a:ea typeface="Cambria Math" panose="02040503050406030204" pitchFamily="18" charset="0"/>
                          </a:rPr>
                          <m:t>𝛻</m:t>
                        </m:r>
                      </m:e>
                      <m:sup>
                        <m:r>
                          <a:rPr lang="en-US" altLang="ja-JP" sz="3200" i="1">
                            <a:solidFill>
                              <a:prstClr val="black"/>
                            </a:solidFill>
                            <a:latin typeface="Cambria Math" panose="02040503050406030204" pitchFamily="18" charset="0"/>
                          </a:rPr>
                          <m:t>2</m:t>
                        </m:r>
                      </m:sup>
                    </m:sSup>
                    <m:r>
                      <a:rPr lang="ja-JP" altLang="en-US" sz="3200" i="1">
                        <a:solidFill>
                          <a:prstClr val="black"/>
                        </a:solidFill>
                        <a:latin typeface="Cambria Math" panose="02040503050406030204" pitchFamily="18" charset="0"/>
                      </a:rPr>
                      <m:t>𝜑</m:t>
                    </m:r>
                    <m:r>
                      <a:rPr lang="en-US" altLang="ja-JP" sz="3200" i="1">
                        <a:solidFill>
                          <a:prstClr val="black"/>
                        </a:solidFill>
                        <a:latin typeface="Cambria Math" panose="02040503050406030204" pitchFamily="18" charset="0"/>
                      </a:rPr>
                      <m:t>=4</m:t>
                    </m:r>
                    <m:r>
                      <a:rPr lang="ja-JP" altLang="en-US" sz="3200" i="1">
                        <a:solidFill>
                          <a:prstClr val="black"/>
                        </a:solidFill>
                        <a:latin typeface="Cambria Math" panose="02040503050406030204" pitchFamily="18" charset="0"/>
                      </a:rPr>
                      <m:t>𝜋</m:t>
                    </m:r>
                    <m:r>
                      <a:rPr lang="en-US" altLang="ja-JP" sz="3200" i="1">
                        <a:solidFill>
                          <a:prstClr val="black"/>
                        </a:solidFill>
                        <a:latin typeface="Cambria Math" panose="02040503050406030204" pitchFamily="18" charset="0"/>
                      </a:rPr>
                      <m:t>𝐺</m:t>
                    </m:r>
                    <m:r>
                      <a:rPr lang="ja-JP" altLang="en-US" sz="3200" i="1">
                        <a:solidFill>
                          <a:prstClr val="black"/>
                        </a:solidFill>
                        <a:latin typeface="Cambria Math" panose="02040503050406030204" pitchFamily="18" charset="0"/>
                      </a:rPr>
                      <m:t>𝜌</m:t>
                    </m:r>
                  </m:oMath>
                </a14:m>
                <a:endParaRPr lang="en-US" altLang="ja-JP" sz="3200" i="1" dirty="0" smtClean="0">
                  <a:solidFill>
                    <a:prstClr val="black"/>
                  </a:solidFill>
                  <a:latin typeface="Cambria Math" panose="02040503050406030204" pitchFamily="18" charset="0"/>
                </a:endParaRPr>
              </a:p>
              <a:p>
                <a:pPr>
                  <a:spcBef>
                    <a:spcPts val="600"/>
                  </a:spcBef>
                </a:pPr>
                <a14:m>
                  <m:oMathPara xmlns:m="http://schemas.openxmlformats.org/officeDocument/2006/math">
                    <m:oMathParaPr>
                      <m:jc m:val="centerGroup"/>
                    </m:oMathParaPr>
                    <m:oMath xmlns:m="http://schemas.openxmlformats.org/officeDocument/2006/math">
                      <m:f>
                        <m:fPr>
                          <m:ctrlPr>
                            <a:rPr lang="en-US" altLang="ja-JP" sz="2400" i="1">
                              <a:solidFill>
                                <a:prstClr val="black"/>
                              </a:solidFill>
                              <a:latin typeface="Cambria Math" panose="02040503050406030204" pitchFamily="18" charset="0"/>
                            </a:rPr>
                          </m:ctrlPr>
                        </m:fPr>
                        <m:num>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r>
                                <a:rPr lang="en-US" altLang="ja-JP" sz="2400" i="1">
                                  <a:solidFill>
                                    <a:prstClr val="black"/>
                                  </a:solidFill>
                                  <a:latin typeface="Cambria Math" panose="02040503050406030204" pitchFamily="18" charset="0"/>
                                </a:rPr>
                                <m:t>+1</m:t>
                              </m:r>
                            </m:sub>
                          </m:sSub>
                          <m:r>
                            <a:rPr lang="en-US" altLang="ja-JP" sz="2400" i="1">
                              <a:solidFill>
                                <a:prstClr val="black"/>
                              </a:solidFill>
                              <a:latin typeface="Cambria Math" panose="02040503050406030204" pitchFamily="18" charset="0"/>
                            </a:rPr>
                            <m:t>−2</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sub>
                          </m:sSub>
                          <m:r>
                            <a:rPr lang="en-US" altLang="ja-JP" sz="2400" i="1">
                              <a:solidFill>
                                <a:prstClr val="black"/>
                              </a:solidFill>
                              <a:latin typeface="Cambria Math" panose="02040503050406030204" pitchFamily="18" charset="0"/>
                            </a:rPr>
                            <m:t>+</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r>
                                <a:rPr lang="en-US" altLang="ja-JP" sz="2400" i="1">
                                  <a:solidFill>
                                    <a:prstClr val="black"/>
                                  </a:solidFill>
                                  <a:latin typeface="Cambria Math" panose="02040503050406030204" pitchFamily="18" charset="0"/>
                                </a:rPr>
                                <m:t>−1</m:t>
                              </m:r>
                            </m:sub>
                          </m:sSub>
                        </m:num>
                        <m:den>
                          <m:sSup>
                            <m:sSupPr>
                              <m:ctrlPr>
                                <a:rPr lang="en-US" altLang="ja-JP" sz="2400" i="1">
                                  <a:solidFill>
                                    <a:prstClr val="black"/>
                                  </a:solidFill>
                                  <a:latin typeface="Cambria Math" panose="02040503050406030204" pitchFamily="18" charset="0"/>
                                  <a:ea typeface="Cambria Math" panose="02040503050406030204" pitchFamily="18" charset="0"/>
                                </a:rPr>
                              </m:ctrlPr>
                            </m:sSupPr>
                            <m:e>
                              <m:r>
                                <a:rPr lang="en-US" altLang="ja-JP" sz="2400" i="1">
                                  <a:solidFill>
                                    <a:prstClr val="black"/>
                                  </a:solidFill>
                                  <a:latin typeface="Cambria Math" panose="02040503050406030204" pitchFamily="18" charset="0"/>
                                  <a:ea typeface="Cambria Math" panose="02040503050406030204" pitchFamily="18" charset="0"/>
                                </a:rPr>
                                <m:t>∆</m:t>
                              </m:r>
                              <m:r>
                                <a:rPr lang="en-US" altLang="ja-JP" sz="2400" i="1">
                                  <a:solidFill>
                                    <a:prstClr val="black"/>
                                  </a:solidFill>
                                  <a:latin typeface="Cambria Math" panose="02040503050406030204" pitchFamily="18" charset="0"/>
                                  <a:ea typeface="Cambria Math" panose="02040503050406030204" pitchFamily="18" charset="0"/>
                                </a:rPr>
                                <m:t>𝑥</m:t>
                              </m:r>
                            </m:e>
                            <m:sup>
                              <m:r>
                                <a:rPr lang="en-US" altLang="ja-JP" sz="2400" i="1">
                                  <a:solidFill>
                                    <a:prstClr val="black"/>
                                  </a:solidFill>
                                  <a:latin typeface="Cambria Math" panose="02040503050406030204" pitchFamily="18" charset="0"/>
                                  <a:ea typeface="Cambria Math" panose="02040503050406030204" pitchFamily="18" charset="0"/>
                                </a:rPr>
                                <m:t>2</m:t>
                              </m:r>
                            </m:sup>
                          </m:sSup>
                        </m:den>
                      </m:f>
                      <m:r>
                        <a:rPr lang="en-US" altLang="ja-JP" sz="2400" i="1">
                          <a:solidFill>
                            <a:prstClr val="black"/>
                          </a:solidFill>
                          <a:latin typeface="Cambria Math" panose="02040503050406030204" pitchFamily="18" charset="0"/>
                        </a:rPr>
                        <m:t>+</m:t>
                      </m:r>
                      <m:f>
                        <m:fPr>
                          <m:ctrlPr>
                            <a:rPr lang="en-US" altLang="ja-JP" sz="2400" i="1">
                              <a:solidFill>
                                <a:prstClr val="black"/>
                              </a:solidFill>
                              <a:latin typeface="Cambria Math" panose="02040503050406030204" pitchFamily="18" charset="0"/>
                            </a:rPr>
                          </m:ctrlPr>
                        </m:fPr>
                        <m:num>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+1,</m:t>
                              </m:r>
                              <m:r>
                                <a:rPr lang="en-US" altLang="ja-JP" sz="2400" i="1">
                                  <a:solidFill>
                                    <a:prstClr val="black"/>
                                  </a:solidFill>
                                  <a:latin typeface="Cambria Math" panose="02040503050406030204" pitchFamily="18" charset="0"/>
                                </a:rPr>
                                <m:t>𝑖</m:t>
                              </m:r>
                            </m:sub>
                          </m:sSub>
                          <m:r>
                            <a:rPr lang="en-US" altLang="ja-JP" sz="2400" i="1">
                              <a:solidFill>
                                <a:prstClr val="black"/>
                              </a:solidFill>
                              <a:latin typeface="Cambria Math" panose="02040503050406030204" pitchFamily="18" charset="0"/>
                            </a:rPr>
                            <m:t>−2</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sub>
                          </m:sSub>
                          <m:r>
                            <a:rPr lang="en-US" altLang="ja-JP" sz="2400" i="1">
                              <a:solidFill>
                                <a:prstClr val="black"/>
                              </a:solidFill>
                              <a:latin typeface="Cambria Math" panose="02040503050406030204" pitchFamily="18" charset="0"/>
                            </a:rPr>
                            <m:t>+</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−1,</m:t>
                              </m:r>
                              <m:r>
                                <a:rPr lang="en-US" altLang="ja-JP" sz="2400" i="1">
                                  <a:solidFill>
                                    <a:prstClr val="black"/>
                                  </a:solidFill>
                                  <a:latin typeface="Cambria Math" panose="02040503050406030204" pitchFamily="18" charset="0"/>
                                </a:rPr>
                                <m:t>𝑖</m:t>
                              </m:r>
                            </m:sub>
                          </m:sSub>
                        </m:num>
                        <m:den>
                          <m:sSup>
                            <m:sSupPr>
                              <m:ctrlPr>
                                <a:rPr lang="en-US" altLang="ja-JP" sz="2400" i="1">
                                  <a:solidFill>
                                    <a:prstClr val="black"/>
                                  </a:solidFill>
                                  <a:latin typeface="Cambria Math" panose="02040503050406030204" pitchFamily="18" charset="0"/>
                                  <a:ea typeface="Cambria Math" panose="02040503050406030204" pitchFamily="18" charset="0"/>
                                </a:rPr>
                              </m:ctrlPr>
                            </m:sSupPr>
                            <m:e>
                              <m:r>
                                <a:rPr lang="en-US" altLang="ja-JP" sz="2400" i="1">
                                  <a:solidFill>
                                    <a:prstClr val="black"/>
                                  </a:solidFill>
                                  <a:latin typeface="Cambria Math" panose="02040503050406030204" pitchFamily="18" charset="0"/>
                                  <a:ea typeface="Cambria Math" panose="02040503050406030204" pitchFamily="18" charset="0"/>
                                </a:rPr>
                                <m:t>∆</m:t>
                              </m:r>
                              <m:r>
                                <a:rPr lang="en-US" altLang="ja-JP" sz="2400" i="1">
                                  <a:solidFill>
                                    <a:prstClr val="black"/>
                                  </a:solidFill>
                                  <a:latin typeface="Cambria Math" panose="02040503050406030204" pitchFamily="18" charset="0"/>
                                  <a:ea typeface="Cambria Math" panose="02040503050406030204" pitchFamily="18" charset="0"/>
                                </a:rPr>
                                <m:t>𝑦</m:t>
                              </m:r>
                            </m:e>
                            <m:sup>
                              <m:r>
                                <a:rPr lang="en-US" altLang="ja-JP" sz="2400" i="1">
                                  <a:solidFill>
                                    <a:prstClr val="black"/>
                                  </a:solidFill>
                                  <a:latin typeface="Cambria Math" panose="02040503050406030204" pitchFamily="18" charset="0"/>
                                  <a:ea typeface="Cambria Math" panose="02040503050406030204" pitchFamily="18" charset="0"/>
                                </a:rPr>
                                <m:t>2</m:t>
                              </m:r>
                            </m:sup>
                          </m:sSup>
                        </m:den>
                      </m:f>
                      <m:r>
                        <a:rPr lang="en-US" altLang="ja-JP" sz="2400" i="1">
                          <a:solidFill>
                            <a:prstClr val="black"/>
                          </a:solidFill>
                          <a:latin typeface="Cambria Math" panose="02040503050406030204" pitchFamily="18" charset="0"/>
                          <a:ea typeface="Cambria Math" panose="02040503050406030204" pitchFamily="18" charset="0"/>
                        </a:rPr>
                        <m:t>=4</m:t>
                      </m:r>
                      <m:r>
                        <a:rPr lang="ja-JP" altLang="en-US" sz="2400" i="1">
                          <a:solidFill>
                            <a:prstClr val="black"/>
                          </a:solidFill>
                          <a:latin typeface="Cambria Math" panose="02040503050406030204" pitchFamily="18" charset="0"/>
                          <a:ea typeface="Cambria Math" panose="02040503050406030204" pitchFamily="18" charset="0"/>
                        </a:rPr>
                        <m:t>𝜋</m:t>
                      </m:r>
                      <m:r>
                        <a:rPr lang="en-US" altLang="ja-JP" sz="2400" i="1">
                          <a:solidFill>
                            <a:prstClr val="black"/>
                          </a:solidFill>
                          <a:latin typeface="Cambria Math" panose="02040503050406030204" pitchFamily="18" charset="0"/>
                          <a:ea typeface="Cambria Math" panose="02040503050406030204" pitchFamily="18" charset="0"/>
                        </a:rPr>
                        <m:t>𝐺</m:t>
                      </m:r>
                      <m:sSub>
                        <m:sSubPr>
                          <m:ctrlPr>
                            <a:rPr lang="en-US" altLang="ja-JP" sz="2400" i="1">
                              <a:solidFill>
                                <a:prstClr val="black"/>
                              </a:solidFill>
                              <a:latin typeface="Cambria Math" panose="02040503050406030204" pitchFamily="18" charset="0"/>
                              <a:ea typeface="Cambria Math" panose="02040503050406030204" pitchFamily="18" charset="0"/>
                            </a:rPr>
                          </m:ctrlPr>
                        </m:sSubPr>
                        <m:e>
                          <m:r>
                            <a:rPr lang="ja-JP" altLang="en-US" sz="2400" i="1">
                              <a:solidFill>
                                <a:prstClr val="black"/>
                              </a:solidFill>
                              <a:latin typeface="Cambria Math" panose="02040503050406030204" pitchFamily="18" charset="0"/>
                              <a:ea typeface="Cambria Math" panose="02040503050406030204" pitchFamily="18" charset="0"/>
                            </a:rPr>
                            <m:t>𝜌</m:t>
                          </m:r>
                        </m:e>
                        <m:sub>
                          <m:r>
                            <a:rPr lang="en-US" altLang="ja-JP" sz="2400" i="1">
                              <a:solidFill>
                                <a:prstClr val="black"/>
                              </a:solidFill>
                              <a:latin typeface="Cambria Math" panose="02040503050406030204" pitchFamily="18" charset="0"/>
                              <a:ea typeface="Cambria Math" panose="02040503050406030204" pitchFamily="18" charset="0"/>
                            </a:rPr>
                            <m:t>𝑗</m:t>
                          </m:r>
                          <m:r>
                            <a:rPr lang="en-US" altLang="ja-JP" sz="2400" i="1">
                              <a:solidFill>
                                <a:prstClr val="black"/>
                              </a:solidFill>
                              <a:latin typeface="Cambria Math" panose="02040503050406030204" pitchFamily="18" charset="0"/>
                              <a:ea typeface="Cambria Math" panose="02040503050406030204" pitchFamily="18" charset="0"/>
                            </a:rPr>
                            <m:t>,</m:t>
                          </m:r>
                          <m:r>
                            <a:rPr lang="en-US" altLang="ja-JP" sz="2400" i="1">
                              <a:solidFill>
                                <a:prstClr val="black"/>
                              </a:solidFill>
                              <a:latin typeface="Cambria Math" panose="02040503050406030204" pitchFamily="18" charset="0"/>
                              <a:ea typeface="Cambria Math" panose="02040503050406030204" pitchFamily="18" charset="0"/>
                            </a:rPr>
                            <m:t>𝑖</m:t>
                          </m:r>
                        </m:sub>
                      </m:sSub>
                    </m:oMath>
                  </m:oMathPara>
                </a14:m>
                <a:endParaRPr lang="en-US" altLang="ja-JP" sz="2400" dirty="0" smtClean="0">
                  <a:ea typeface="Cambria Math" panose="02040503050406030204" pitchFamily="18" charset="0"/>
                </a:endParaRPr>
              </a:p>
              <a:p>
                <a:pPr>
                  <a:spcBef>
                    <a:spcPts val="600"/>
                  </a:spcBef>
                </a:pPr>
                <a:endParaRPr lang="en-US" altLang="ja-JP" sz="1600" dirty="0" smtClean="0">
                  <a:solidFill>
                    <a:prstClr val="black"/>
                  </a:solidFill>
                </a:endParaRPr>
              </a:p>
              <a:p>
                <a:pPr>
                  <a:spcBef>
                    <a:spcPts val="600"/>
                  </a:spcBef>
                </a:pPr>
                <a:r>
                  <a:rPr lang="ja-JP" altLang="en-US" sz="2400" dirty="0" smtClean="0">
                    <a:solidFill>
                      <a:prstClr val="black"/>
                    </a:solidFill>
                  </a:rPr>
                  <a:t>古典的な緩和法（反復法）ではこれを（残差についての）拡散方程式と見做し、その時間極限とし</a:t>
                </a:r>
                <a:r>
                  <a:rPr lang="ja-JP" altLang="en-US" sz="2400" dirty="0">
                    <a:solidFill>
                      <a:prstClr val="black"/>
                    </a:solidFill>
                  </a:rPr>
                  <a:t>て</a:t>
                </a:r>
                <a:r>
                  <a:rPr lang="ja-JP" altLang="en-US" sz="2400" dirty="0" smtClean="0">
                    <a:solidFill>
                      <a:prstClr val="black"/>
                    </a:solidFill>
                  </a:rPr>
                  <a:t>定常解を求める</a:t>
                </a:r>
                <a14:m>
                  <m:oMath xmlns:m="http://schemas.openxmlformats.org/officeDocument/2006/math">
                    <m:r>
                      <a:rPr lang="en-US" altLang="ja-JP" sz="2400" i="1">
                        <a:solidFill>
                          <a:prstClr val="black"/>
                        </a:solidFill>
                        <a:latin typeface="Cambria Math" panose="02040503050406030204" pitchFamily="18" charset="0"/>
                      </a:rPr>
                      <m:t>(</m:t>
                    </m:r>
                    <m:r>
                      <a:rPr lang="ja-JP" altLang="en-US" sz="2400" i="1">
                        <a:solidFill>
                          <a:prstClr val="black"/>
                        </a:solidFill>
                        <a:latin typeface="Cambria Math" panose="02040503050406030204" pitchFamily="18" charset="0"/>
                      </a:rPr>
                      <m:t>𝜏</m:t>
                    </m:r>
                    <m:r>
                      <a:rPr lang="ja-JP" altLang="en-US" sz="2400" i="1">
                        <a:solidFill>
                          <a:prstClr val="black"/>
                        </a:solidFill>
                        <a:latin typeface="Cambria Math" panose="02040503050406030204" pitchFamily="18" charset="0"/>
                      </a:rPr>
                      <m:t>→∞</m:t>
                    </m:r>
                    <m:r>
                      <a:rPr lang="ja-JP" altLang="en-US" sz="2400" i="1">
                        <a:solidFill>
                          <a:prstClr val="black"/>
                        </a:solidFill>
                        <a:latin typeface="Cambria Math" panose="02040503050406030204" pitchFamily="18" charset="0"/>
                      </a:rPr>
                      <m:t>で左辺</m:t>
                    </m:r>
                    <m:r>
                      <a:rPr lang="ja-JP" altLang="en-US" sz="2400" i="1">
                        <a:solidFill>
                          <a:prstClr val="black"/>
                        </a:solidFill>
                        <a:latin typeface="Cambria Math" panose="02040503050406030204" pitchFamily="18" charset="0"/>
                      </a:rPr>
                      <m:t>→0) </m:t>
                    </m:r>
                  </m:oMath>
                </a14:m>
                <a:r>
                  <a:rPr lang="ja-JP" altLang="en-US" sz="2400" dirty="0" smtClean="0">
                    <a:solidFill>
                      <a:prstClr val="black"/>
                    </a:solidFill>
                  </a:rPr>
                  <a:t>：</a:t>
                </a:r>
                <a:endParaRPr lang="en-US" altLang="ja-JP" sz="2400" dirty="0" smtClean="0">
                  <a:solidFill>
                    <a:prstClr val="black"/>
                  </a:solidFill>
                </a:endParaRPr>
              </a:p>
              <a:p>
                <a:pPr>
                  <a:spcBef>
                    <a:spcPts val="600"/>
                  </a:spcBef>
                </a:pPr>
                <a14:m>
                  <m:oMathPara xmlns:m="http://schemas.openxmlformats.org/officeDocument/2006/math">
                    <m:oMathParaPr>
                      <m:jc m:val="centerGroup"/>
                    </m:oMathParaPr>
                    <m:oMath xmlns:m="http://schemas.openxmlformats.org/officeDocument/2006/math">
                      <m:f>
                        <m:fPr>
                          <m:ctrlPr>
                            <a:rPr lang="en-US" altLang="ja-JP" sz="2400" i="1" smtClean="0">
                              <a:solidFill>
                                <a:prstClr val="black"/>
                              </a:solidFill>
                              <a:latin typeface="Cambria Math" panose="02040503050406030204" pitchFamily="18" charset="0"/>
                            </a:rPr>
                          </m:ctrlPr>
                        </m:fPr>
                        <m:num>
                          <m:r>
                            <a:rPr lang="en-US" altLang="ja-JP" sz="2400" i="1" smtClean="0">
                              <a:solidFill>
                                <a:prstClr val="black"/>
                              </a:solidFill>
                              <a:latin typeface="Cambria Math" panose="02040503050406030204" pitchFamily="18" charset="0"/>
                            </a:rPr>
                            <m:t>𝜕</m:t>
                          </m:r>
                          <m:r>
                            <a:rPr lang="ja-JP" altLang="en-US" sz="2400" i="1" smtClean="0">
                              <a:solidFill>
                                <a:prstClr val="black"/>
                              </a:solidFill>
                              <a:latin typeface="Cambria Math" panose="02040503050406030204" pitchFamily="18" charset="0"/>
                            </a:rPr>
                            <m:t>𝜑</m:t>
                          </m:r>
                        </m:num>
                        <m:den>
                          <m:r>
                            <a:rPr lang="en-US" altLang="ja-JP" sz="2400" i="1" smtClean="0">
                              <a:solidFill>
                                <a:prstClr val="black"/>
                              </a:solidFill>
                              <a:latin typeface="Cambria Math" panose="02040503050406030204" pitchFamily="18" charset="0"/>
                            </a:rPr>
                            <m:t>𝜕</m:t>
                          </m:r>
                          <m:r>
                            <a:rPr lang="ja-JP" altLang="en-US" sz="2400" i="1" smtClean="0">
                              <a:solidFill>
                                <a:prstClr val="black"/>
                              </a:solidFill>
                              <a:latin typeface="Cambria Math" panose="02040503050406030204" pitchFamily="18" charset="0"/>
                            </a:rPr>
                            <m:t>𝜏</m:t>
                          </m:r>
                        </m:den>
                      </m:f>
                      <m:r>
                        <a:rPr lang="en-US" altLang="ja-JP" sz="2400" i="1">
                          <a:solidFill>
                            <a:prstClr val="black"/>
                          </a:solidFill>
                          <a:latin typeface="Cambria Math" panose="02040503050406030204" pitchFamily="18" charset="0"/>
                        </a:rPr>
                        <m:t>=</m:t>
                      </m:r>
                      <m:sSup>
                        <m:sSupPr>
                          <m:ctrlPr>
                            <a:rPr lang="en-US" altLang="ja-JP" sz="2400" i="1">
                              <a:solidFill>
                                <a:prstClr val="black"/>
                              </a:solidFill>
                              <a:latin typeface="Cambria Math" panose="02040503050406030204" pitchFamily="18" charset="0"/>
                            </a:rPr>
                          </m:ctrlPr>
                        </m:sSupPr>
                        <m:e>
                          <m:r>
                            <a:rPr lang="en-US" altLang="ja-JP" sz="2400" i="1">
                              <a:solidFill>
                                <a:prstClr val="black"/>
                              </a:solidFill>
                              <a:latin typeface="Cambria Math" panose="02040503050406030204" pitchFamily="18" charset="0"/>
                              <a:ea typeface="Cambria Math" panose="02040503050406030204" pitchFamily="18" charset="0"/>
                            </a:rPr>
                            <m:t>𝛻</m:t>
                          </m:r>
                        </m:e>
                        <m:sup>
                          <m:r>
                            <a:rPr lang="en-US" altLang="ja-JP" sz="2400" i="1">
                              <a:solidFill>
                                <a:prstClr val="black"/>
                              </a:solidFill>
                              <a:latin typeface="Cambria Math" panose="02040503050406030204" pitchFamily="18" charset="0"/>
                            </a:rPr>
                            <m:t>2</m:t>
                          </m:r>
                        </m:sup>
                      </m:sSup>
                      <m:r>
                        <a:rPr lang="ja-JP" altLang="en-US" sz="2400" i="1">
                          <a:solidFill>
                            <a:prstClr val="black"/>
                          </a:solidFill>
                          <a:latin typeface="Cambria Math" panose="02040503050406030204" pitchFamily="18" charset="0"/>
                        </a:rPr>
                        <m:t>𝜑</m:t>
                      </m:r>
                      <m:r>
                        <a:rPr lang="en-US" altLang="ja-JP" sz="2400" b="0" i="1" smtClean="0">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4</m:t>
                      </m:r>
                      <m:r>
                        <a:rPr lang="ja-JP" altLang="en-US" sz="2400" i="1">
                          <a:solidFill>
                            <a:prstClr val="black"/>
                          </a:solidFill>
                          <a:latin typeface="Cambria Math" panose="02040503050406030204" pitchFamily="18" charset="0"/>
                        </a:rPr>
                        <m:t>𝜋</m:t>
                      </m:r>
                      <m:r>
                        <a:rPr lang="en-US" altLang="ja-JP" sz="2400" i="1">
                          <a:solidFill>
                            <a:prstClr val="black"/>
                          </a:solidFill>
                          <a:latin typeface="Cambria Math" panose="02040503050406030204" pitchFamily="18" charset="0"/>
                        </a:rPr>
                        <m:t>𝐺</m:t>
                      </m:r>
                      <m:r>
                        <a:rPr lang="ja-JP" altLang="en-US" sz="2400" i="1">
                          <a:solidFill>
                            <a:prstClr val="black"/>
                          </a:solidFill>
                          <a:latin typeface="Cambria Math" panose="02040503050406030204" pitchFamily="18" charset="0"/>
                        </a:rPr>
                        <m:t>𝜌</m:t>
                      </m:r>
                    </m:oMath>
                  </m:oMathPara>
                </a14:m>
                <a:endParaRPr lang="en-US" altLang="ja-JP" sz="2400" dirty="0" smtClean="0">
                  <a:solidFill>
                    <a:prstClr val="black"/>
                  </a:solidFill>
                </a:endParaRPr>
              </a:p>
              <a:p>
                <a:pPr>
                  <a:spcBef>
                    <a:spcPts val="600"/>
                  </a:spcBef>
                </a:pPr>
                <a:r>
                  <a:rPr lang="ja-JP" altLang="en-US" sz="2400" dirty="0" smtClean="0">
                    <a:solidFill>
                      <a:prstClr val="black"/>
                    </a:solidFill>
                  </a:rPr>
                  <a:t>定常</a:t>
                </a:r>
                <a:r>
                  <a:rPr lang="ja-JP" altLang="en-US" sz="2400" dirty="0">
                    <a:solidFill>
                      <a:prstClr val="black"/>
                    </a:solidFill>
                  </a:rPr>
                  <a:t>解</a:t>
                </a:r>
                <a:r>
                  <a:rPr lang="ja-JP" altLang="en-US" sz="2400" dirty="0" smtClean="0">
                    <a:solidFill>
                      <a:prstClr val="black"/>
                    </a:solidFill>
                  </a:rPr>
                  <a:t>を</a:t>
                </a:r>
                <a:r>
                  <a:rPr lang="ja-JP" altLang="en-US" sz="2400" dirty="0">
                    <a:solidFill>
                      <a:prstClr val="black"/>
                    </a:solidFill>
                  </a:rPr>
                  <a:t>求</a:t>
                </a:r>
                <a:r>
                  <a:rPr lang="ja-JP" altLang="en-US" sz="2400" dirty="0" smtClean="0">
                    <a:solidFill>
                      <a:prstClr val="black"/>
                    </a:solidFill>
                  </a:rPr>
                  <a:t>めればよいので、途中経過は重要ではない</a:t>
                </a:r>
                <a:endParaRPr lang="en-US" altLang="ja-JP" sz="2400" dirty="0" smtClean="0">
                  <a:solidFill>
                    <a:prstClr val="black"/>
                  </a:solidFill>
                </a:endParaRPr>
              </a:p>
              <a:p>
                <a:r>
                  <a:rPr lang="ja-JP" altLang="en-US" sz="2400" dirty="0" smtClean="0">
                    <a:solidFill>
                      <a:prstClr val="black"/>
                    </a:solidFill>
                  </a:rPr>
                  <a:t>→ 最も早く拡散させるような計算法を選択する。</a:t>
                </a:r>
                <a:endParaRPr lang="en-US" altLang="ja-JP" sz="2400" dirty="0" smtClean="0">
                  <a:solidFill>
                    <a:prstClr val="black"/>
                  </a:solidFill>
                </a:endParaRPr>
              </a:p>
              <a:p>
                <a:r>
                  <a:rPr lang="ja-JP" altLang="en-US" sz="2400" dirty="0" smtClean="0">
                    <a:solidFill>
                      <a:prstClr val="black"/>
                    </a:solidFill>
                  </a:rPr>
                  <a:t>（注：ここで紹介する方法以外に共役勾配法等の反復法もある）</a:t>
                </a:r>
                <a:endParaRPr lang="en-US" altLang="ja-JP" sz="2400" dirty="0" smtClean="0">
                  <a:solidFill>
                    <a:prstClr val="black"/>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6368" y="2060848"/>
                <a:ext cx="9011264" cy="4455322"/>
              </a:xfrm>
              <a:prstGeom prst="rect">
                <a:avLst/>
              </a:prstGeom>
              <a:blipFill>
                <a:blip r:embed="rId2"/>
                <a:stretch>
                  <a:fillRect l="-1083" r="-1015" b="-177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90977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良</a:t>
            </a:r>
            <a:r>
              <a:rPr lang="ja-JP" altLang="en-US" dirty="0" smtClean="0"/>
              <a:t>いシミュレーションとは？</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35496" y="1690689"/>
                <a:ext cx="9108504" cy="5170646"/>
              </a:xfrm>
              <a:prstGeom prst="rect">
                <a:avLst/>
              </a:prstGeom>
              <a:noFill/>
            </p:spPr>
            <p:txBody>
              <a:bodyPr wrap="square" rtlCol="0">
                <a:spAutoFit/>
              </a:bodyPr>
              <a:lstStyle/>
              <a:p>
                <a:r>
                  <a:rPr kumimoji="1" lang="ja-JP" altLang="en-US" sz="2000" dirty="0" smtClean="0"/>
                  <a:t>ここまで体験してもらったように、シミュレーションコードを使えばそれらしい答えは割と簡単に出る。しかし、結果が出てもそれが正しい</a:t>
                </a:r>
                <a:r>
                  <a:rPr lang="ja-JP" altLang="en-US" sz="2000" dirty="0" smtClean="0"/>
                  <a:t>という</a:t>
                </a:r>
                <a:r>
                  <a:rPr kumimoji="1" lang="ja-JP" altLang="en-US" sz="2000" dirty="0" smtClean="0"/>
                  <a:t>保証</a:t>
                </a:r>
                <a:r>
                  <a:rPr lang="ja-JP" altLang="en-US" sz="2000" dirty="0"/>
                  <a:t>は</a:t>
                </a:r>
                <a:r>
                  <a:rPr kumimoji="1" lang="ja-JP" altLang="en-US" sz="2000" dirty="0" smtClean="0"/>
                  <a:t>ないし、公開コードを使っていても結果が正しいことを証明するのはユーザーの責任。</a:t>
                </a:r>
                <a:endParaRPr lang="en-US" altLang="ja-JP" sz="2000" dirty="0"/>
              </a:p>
              <a:p>
                <a:pPr>
                  <a:spcBef>
                    <a:spcPts val="1200"/>
                  </a:spcBef>
                </a:pPr>
                <a:r>
                  <a:rPr kumimoji="1" lang="ja-JP" altLang="en-US" sz="2000" dirty="0" smtClean="0"/>
                  <a:t>では、シミュレーション結果が正しいことはどう証明すれば良いだろうか？</a:t>
                </a:r>
                <a:endParaRPr kumimoji="1" lang="en-US" altLang="ja-JP" sz="2000" dirty="0" smtClean="0"/>
              </a:p>
              <a:p>
                <a:pPr marL="179388" indent="-179388">
                  <a:spcBef>
                    <a:spcPts val="300"/>
                  </a:spcBef>
                  <a:buFont typeface="Arial" panose="020B0604020202020204" pitchFamily="34" charset="0"/>
                  <a:buChar char="•"/>
                </a:pPr>
                <a:r>
                  <a:rPr lang="ja-JP" altLang="en-US" sz="2000" dirty="0"/>
                  <a:t>少</a:t>
                </a:r>
                <a:r>
                  <a:rPr lang="ja-JP" altLang="en-US" sz="2000" dirty="0" smtClean="0"/>
                  <a:t>なくとも理想化された状況について解析解を再現することを確認する</a:t>
                </a:r>
                <a:endParaRPr lang="en-US" altLang="ja-JP" sz="2000" dirty="0" smtClean="0"/>
              </a:p>
              <a:p>
                <a:r>
                  <a:rPr lang="ja-JP" altLang="en-US" sz="2000" dirty="0" smtClean="0"/>
                  <a:t>→ 解析解がない複雑な問題も多々ある</a:t>
                </a:r>
                <a:r>
                  <a:rPr lang="ja-JP" altLang="en-US" sz="1500" dirty="0" smtClean="0"/>
                  <a:t>（解がわかっているならそもそ</a:t>
                </a:r>
                <a:r>
                  <a:rPr lang="ja-JP" altLang="en-US" sz="1500" dirty="0"/>
                  <a:t>も</a:t>
                </a:r>
                <a:r>
                  <a:rPr lang="ja-JP" altLang="en-US" sz="1500" dirty="0" smtClean="0"/>
                  <a:t>シミュレーションは不要）</a:t>
                </a:r>
                <a:endParaRPr lang="en-US" altLang="ja-JP" sz="1500" dirty="0" smtClean="0"/>
              </a:p>
              <a:p>
                <a:r>
                  <a:rPr lang="ja-JP" altLang="en-US" sz="2000" dirty="0" smtClean="0"/>
                  <a:t>→ </a:t>
                </a:r>
                <a:r>
                  <a:rPr lang="en-US" altLang="ja-JP" sz="2000" dirty="0" smtClean="0"/>
                  <a:t>Kelvin Helmholtz</a:t>
                </a:r>
                <a:r>
                  <a:rPr lang="ja-JP" altLang="en-US" sz="2000" dirty="0" smtClean="0"/>
                  <a:t>不安定性等の単純な問題なら線形解析で分散</a:t>
                </a:r>
                <a:r>
                  <a:rPr lang="ja-JP" altLang="en-US" sz="2000" dirty="0"/>
                  <a:t>関係</a:t>
                </a:r>
                <a:r>
                  <a:rPr lang="ja-JP" altLang="en-US" sz="2000" dirty="0" smtClean="0"/>
                  <a:t>がわかる</a:t>
                </a:r>
                <a:endParaRPr lang="en-US" altLang="ja-JP" sz="2000" dirty="0" smtClean="0"/>
              </a:p>
              <a:p>
                <a:pPr marL="179388" indent="-179388">
                  <a:spcBef>
                    <a:spcPts val="600"/>
                  </a:spcBef>
                  <a:buFont typeface="Arial" panose="020B0604020202020204" pitchFamily="34" charset="0"/>
                  <a:buChar char="•"/>
                </a:pPr>
                <a:r>
                  <a:rPr kumimoji="1" lang="ja-JP" altLang="en-US" sz="2000" dirty="0"/>
                  <a:t>分解能</a:t>
                </a:r>
                <a:r>
                  <a:rPr kumimoji="1" lang="ja-JP" altLang="en-US" sz="2000" dirty="0" smtClean="0"/>
                  <a:t>を上げた</a:t>
                </a:r>
                <a:r>
                  <a:rPr kumimoji="1" lang="ja-JP" altLang="en-US" sz="2000" dirty="0"/>
                  <a:t>時</a:t>
                </a:r>
                <a:r>
                  <a:rPr kumimoji="1" lang="ja-JP" altLang="en-US" sz="2000" dirty="0" smtClean="0"/>
                  <a:t>に同じ結果が得られること（＝収束性）を確認する</a:t>
                </a:r>
                <a:endParaRPr kumimoji="1" lang="en-US" altLang="ja-JP" sz="2000" dirty="0" smtClean="0"/>
              </a:p>
              <a:p>
                <a:pPr marL="179388" indent="-179388">
                  <a:buFont typeface="Arial" panose="020B0604020202020204" pitchFamily="34" charset="0"/>
                  <a:buChar char="•"/>
                </a:pPr>
                <a:r>
                  <a:rPr lang="ja-JP" altLang="en-US" sz="2000" dirty="0"/>
                  <a:t>解</a:t>
                </a:r>
                <a:r>
                  <a:rPr lang="ja-JP" altLang="en-US" sz="2000" dirty="0" smtClean="0"/>
                  <a:t>が</a:t>
                </a:r>
                <a:r>
                  <a:rPr lang="ja-JP" altLang="en-US" sz="2000" dirty="0"/>
                  <a:t>満</a:t>
                </a:r>
                <a:r>
                  <a:rPr lang="ja-JP" altLang="en-US" sz="2000" dirty="0" smtClean="0"/>
                  <a:t>たすべき物理的性質を持っていることを確認する</a:t>
                </a:r>
                <a:endParaRPr lang="en-US" altLang="ja-JP" sz="2000" dirty="0" smtClean="0"/>
              </a:p>
              <a:p>
                <a:r>
                  <a:rPr lang="ja-JP" altLang="en-US" sz="2000" dirty="0" smtClean="0"/>
                  <a:t>→ 対称性 </a:t>
                </a:r>
                <a:r>
                  <a:rPr lang="en-US" altLang="ja-JP" sz="2000" dirty="0" smtClean="0"/>
                  <a:t>- </a:t>
                </a:r>
                <a:r>
                  <a:rPr lang="ja-JP" altLang="en-US" sz="2000" dirty="0" smtClean="0"/>
                  <a:t>ただしシミュレーションでは数値誤差のため対称性が破れることがある</a:t>
                </a:r>
                <a:endParaRPr lang="en-US" altLang="ja-JP" sz="2000" dirty="0" smtClean="0"/>
              </a:p>
              <a:p>
                <a:r>
                  <a:rPr lang="ja-JP" altLang="en-US" sz="2000" dirty="0" smtClean="0"/>
                  <a:t>→ （非自明な）保存量 </a:t>
                </a:r>
                <a:r>
                  <a:rPr lang="en-US" altLang="ja-JP" sz="2000" dirty="0" smtClean="0"/>
                  <a:t>- </a:t>
                </a:r>
                <a:r>
                  <a:rPr lang="ja-JP" altLang="en-US" sz="2000" dirty="0" smtClean="0"/>
                  <a:t>保存形では</a:t>
                </a:r>
                <a14:m>
                  <m:oMath xmlns:m="http://schemas.openxmlformats.org/officeDocument/2006/math">
                    <m:r>
                      <a:rPr lang="en-US" altLang="ja-JP" sz="2000" i="1" dirty="0" smtClean="0">
                        <a:latin typeface="Cambria Math" panose="02040503050406030204" pitchFamily="18" charset="0"/>
                      </a:rPr>
                      <m:t>𝜌</m:t>
                    </m:r>
                    <m:r>
                      <a:rPr lang="en-US" altLang="ja-JP" sz="2000" i="1" dirty="0" smtClean="0">
                        <a:latin typeface="Cambria Math" panose="02040503050406030204" pitchFamily="18" charset="0"/>
                      </a:rPr>
                      <m:t>,</m:t>
                    </m:r>
                    <m:r>
                      <a:rPr lang="en-US" altLang="ja-JP" sz="2000" i="1" dirty="0" smtClean="0">
                        <a:latin typeface="Cambria Math" panose="02040503050406030204" pitchFamily="18" charset="0"/>
                      </a:rPr>
                      <m:t>𝜌</m:t>
                    </m:r>
                    <m:r>
                      <a:rPr lang="en-US" altLang="ja-JP" sz="2000" b="1" i="1" dirty="0" err="1" smtClean="0">
                        <a:latin typeface="Cambria Math" panose="02040503050406030204" pitchFamily="18" charset="0"/>
                      </a:rPr>
                      <m:t>𝒗</m:t>
                    </m:r>
                    <m:r>
                      <a:rPr lang="en-US" altLang="ja-JP" sz="2000" i="1" dirty="0" err="1" smtClean="0">
                        <a:latin typeface="Cambria Math" panose="02040503050406030204" pitchFamily="18" charset="0"/>
                      </a:rPr>
                      <m:t>,</m:t>
                    </m:r>
                    <m:r>
                      <a:rPr lang="en-US" altLang="ja-JP" sz="2000" i="1" dirty="0" err="1" smtClean="0">
                        <a:latin typeface="Cambria Math" panose="02040503050406030204" pitchFamily="18" charset="0"/>
                      </a:rPr>
                      <m:t>𝐸</m:t>
                    </m:r>
                  </m:oMath>
                </a14:m>
                <a:r>
                  <a:rPr lang="ja-JP" altLang="en-US" sz="2000" dirty="0" smtClean="0"/>
                  <a:t>は自明に保存するのでそれ以外</a:t>
                </a:r>
                <a:endParaRPr lang="en-US" altLang="ja-JP" sz="2000" dirty="0" smtClean="0"/>
              </a:p>
              <a:p>
                <a:pPr marL="179388" indent="-179388">
                  <a:spcBef>
                    <a:spcPts val="600"/>
                  </a:spcBef>
                  <a:buFont typeface="Arial" panose="020B0604020202020204" pitchFamily="34" charset="0"/>
                  <a:buChar char="•"/>
                </a:pPr>
                <a:r>
                  <a:rPr kumimoji="1" lang="ja-JP" altLang="en-US" sz="2000" dirty="0"/>
                  <a:t>解</a:t>
                </a:r>
                <a:r>
                  <a:rPr kumimoji="1" lang="ja-JP" altLang="en-US" sz="2000" dirty="0" smtClean="0"/>
                  <a:t>の振る舞いが少なくとも定性的に</a:t>
                </a:r>
                <a:r>
                  <a:rPr lang="ja-JP" altLang="en-US" sz="2000" dirty="0" smtClean="0"/>
                  <a:t>物理に基づいて理解できる</a:t>
                </a:r>
                <a:endParaRPr lang="en-US" altLang="ja-JP" sz="2000" dirty="0" smtClean="0"/>
              </a:p>
              <a:p>
                <a:r>
                  <a:rPr kumimoji="1" lang="ja-JP" altLang="en-US" sz="2000" dirty="0" smtClean="0"/>
                  <a:t>→ どの物理過程が支配的か？依存性は説明できるか？</a:t>
                </a:r>
                <a:endParaRPr kumimoji="1" lang="en-US" altLang="ja-JP" sz="2000" dirty="0" smtClean="0"/>
              </a:p>
              <a:p>
                <a:r>
                  <a:rPr lang="ja-JP" altLang="en-US" sz="2000" dirty="0" smtClean="0"/>
                  <a:t>→ 既知の現象（不安定性・安定性）との関係？</a:t>
                </a:r>
                <a:endParaRPr lang="en-US" altLang="ja-JP" sz="2000" dirty="0" smtClean="0"/>
              </a:p>
              <a:p>
                <a:pPr>
                  <a:spcBef>
                    <a:spcPts val="1200"/>
                  </a:spcBef>
                </a:pPr>
                <a:r>
                  <a:rPr lang="ja-JP" altLang="en-US" sz="2000" dirty="0" smtClean="0"/>
                  <a:t>⇒ </a:t>
                </a:r>
                <a:r>
                  <a:rPr kumimoji="1" lang="en-US" altLang="ja-JP" sz="2000" dirty="0" smtClean="0"/>
                  <a:t>Enter</a:t>
                </a:r>
                <a:r>
                  <a:rPr kumimoji="1" lang="ja-JP" altLang="en-US" sz="2000" dirty="0" smtClean="0"/>
                  <a:t>キーを押して出てきた結果を垂れ流すのは</a:t>
                </a:r>
                <a:r>
                  <a:rPr lang="ja-JP" altLang="en-US" sz="2000" dirty="0" smtClean="0"/>
                  <a:t>良い</a:t>
                </a:r>
                <a:r>
                  <a:rPr lang="ja-JP" altLang="en-US" sz="2000" dirty="0"/>
                  <a:t>シミュレーション</a:t>
                </a:r>
                <a:r>
                  <a:rPr lang="ja-JP" altLang="en-US" sz="2000" dirty="0" smtClean="0"/>
                  <a:t>ではな</a:t>
                </a:r>
                <a:r>
                  <a:rPr lang="ja-JP" altLang="en-US" sz="2000" dirty="0"/>
                  <a:t>い</a:t>
                </a:r>
                <a:r>
                  <a:rPr kumimoji="1" lang="ja-JP" altLang="en-US" sz="2000" dirty="0" smtClean="0"/>
                  <a:t>。</a:t>
                </a:r>
                <a:endParaRPr kumimoji="1" lang="ja-JP" altLang="en-US" sz="20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5496" y="1690689"/>
                <a:ext cx="9108504" cy="5170646"/>
              </a:xfrm>
              <a:prstGeom prst="rect">
                <a:avLst/>
              </a:prstGeom>
              <a:blipFill>
                <a:blip r:embed="rId2"/>
                <a:stretch>
                  <a:fillRect l="-736" t="-589" b="-18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99224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シミュレーション</a:t>
            </a:r>
            <a:r>
              <a:rPr lang="ja-JP" altLang="en-US" dirty="0" smtClean="0"/>
              <a:t>のダーク</a:t>
            </a:r>
            <a:r>
              <a:rPr lang="ja-JP" altLang="en-US" dirty="0"/>
              <a:t>サイド</a:t>
            </a:r>
            <a:endParaRPr kumimoji="1" lang="ja-JP" altLang="en-US" dirty="0"/>
          </a:p>
        </p:txBody>
      </p:sp>
      <p:sp>
        <p:nvSpPr>
          <p:cNvPr id="3" name="テキスト ボックス 2"/>
          <p:cNvSpPr txBox="1"/>
          <p:nvPr/>
        </p:nvSpPr>
        <p:spPr>
          <a:xfrm>
            <a:off x="98738" y="1987639"/>
            <a:ext cx="9045262" cy="4154984"/>
          </a:xfrm>
          <a:prstGeom prst="rect">
            <a:avLst/>
          </a:prstGeom>
          <a:noFill/>
        </p:spPr>
        <p:txBody>
          <a:bodyPr wrap="square" rtlCol="0">
            <a:spAutoFit/>
          </a:bodyPr>
          <a:lstStyle/>
          <a:p>
            <a:r>
              <a:rPr lang="ja-JP" altLang="en-US" sz="2400" dirty="0" smtClean="0"/>
              <a:t>離散化された方程式を解く数値シミュレーションは何かしらの意味で</a:t>
            </a:r>
            <a:endParaRPr lang="en-US" altLang="ja-JP" sz="2400" dirty="0" smtClean="0"/>
          </a:p>
          <a:p>
            <a:r>
              <a:rPr kumimoji="1" lang="ja-JP" altLang="en-US" sz="2400" dirty="0" smtClean="0"/>
              <a:t>須らく「近似」であることにまず注意してほしい。</a:t>
            </a:r>
            <a:endParaRPr kumimoji="1" lang="en-US" altLang="ja-JP" sz="2400" dirty="0" smtClean="0"/>
          </a:p>
          <a:p>
            <a:endParaRPr lang="en-US" altLang="ja-JP" sz="2400" dirty="0"/>
          </a:p>
          <a:p>
            <a:r>
              <a:rPr kumimoji="1" lang="ja-JP" altLang="en-US" sz="2400" dirty="0" smtClean="0"/>
              <a:t>数値シミュレーションは実験が不可能な宇宙物理学分野において</a:t>
            </a:r>
            <a:endParaRPr kumimoji="1" lang="en-US" altLang="ja-JP" sz="2400" dirty="0" smtClean="0"/>
          </a:p>
          <a:p>
            <a:r>
              <a:rPr kumimoji="1" lang="ja-JP" altLang="en-US" sz="2400" dirty="0" smtClean="0"/>
              <a:t>複雑で非線形な問題を解く事実上唯一の手段ではあるが、</a:t>
            </a:r>
            <a:endParaRPr kumimoji="1" lang="en-US" altLang="ja-JP" sz="2400" dirty="0" smtClean="0"/>
          </a:p>
          <a:p>
            <a:r>
              <a:rPr lang="ja-JP" altLang="en-US" sz="2400" dirty="0" smtClean="0"/>
              <a:t>その</a:t>
            </a:r>
            <a:r>
              <a:rPr lang="ja-JP" altLang="en-US" sz="2400" dirty="0"/>
              <a:t>道</a:t>
            </a:r>
            <a:r>
              <a:rPr lang="ja-JP" altLang="en-US" sz="2400" dirty="0" smtClean="0"/>
              <a:t>には様々な罠や落とし穴がある。</a:t>
            </a:r>
            <a:endParaRPr lang="en-US" altLang="ja-JP" sz="2400" dirty="0" smtClean="0"/>
          </a:p>
          <a:p>
            <a:r>
              <a:rPr lang="ja-JP" altLang="en-US" sz="2400" dirty="0" smtClean="0"/>
              <a:t>中には、皆が平然と渡っているが実は危ない橋まである。</a:t>
            </a:r>
            <a:endParaRPr lang="en-US" altLang="ja-JP" sz="2400" dirty="0" smtClean="0"/>
          </a:p>
          <a:p>
            <a:endParaRPr kumimoji="1" lang="en-US" altLang="ja-JP" sz="2400" dirty="0"/>
          </a:p>
          <a:p>
            <a:r>
              <a:rPr lang="ja-JP" altLang="en-US" sz="2400" dirty="0" smtClean="0"/>
              <a:t>ここではそれら例を紹介して、シミュレーション結果を盲信せずに</a:t>
            </a:r>
            <a:endParaRPr lang="en-US" altLang="ja-JP" sz="2400" dirty="0" smtClean="0"/>
          </a:p>
          <a:p>
            <a:r>
              <a:rPr lang="ja-JP" altLang="en-US" sz="2400" dirty="0" smtClean="0"/>
              <a:t>きちんと自分で物理に基づいて理解することの重要性を語りつつ、</a:t>
            </a:r>
            <a:endParaRPr lang="en-US" altLang="ja-JP" sz="2400" dirty="0" smtClean="0"/>
          </a:p>
          <a:p>
            <a:r>
              <a:rPr lang="ja-JP" altLang="en-US" sz="2400" dirty="0" smtClean="0"/>
              <a:t>ここまでで扱いきれなかった微妙なノウハウなどを共有したい。</a:t>
            </a:r>
            <a:endParaRPr lang="en-US" altLang="ja-JP" sz="2400" dirty="0" smtClean="0"/>
          </a:p>
        </p:txBody>
      </p:sp>
    </p:spTree>
    <p:extLst>
      <p:ext uri="{BB962C8B-B14F-4D97-AF65-F5344CB8AC3E}">
        <p14:creationId xmlns:p14="http://schemas.microsoft.com/office/powerpoint/2010/main" val="31338391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宇宙</a:t>
            </a:r>
            <a:r>
              <a:rPr lang="ja-JP" altLang="en-US" dirty="0"/>
              <a:t>物</a:t>
            </a:r>
            <a:r>
              <a:rPr lang="ja-JP" altLang="en-US" dirty="0" smtClean="0"/>
              <a:t>理学の特殊性</a:t>
            </a:r>
            <a:endParaRPr kumimoji="1" lang="ja-JP" altLang="en-US" dirty="0"/>
          </a:p>
        </p:txBody>
      </p:sp>
      <p:sp>
        <p:nvSpPr>
          <p:cNvPr id="3" name="テキスト ボックス 2"/>
          <p:cNvSpPr txBox="1"/>
          <p:nvPr/>
        </p:nvSpPr>
        <p:spPr>
          <a:xfrm>
            <a:off x="90152" y="1923245"/>
            <a:ext cx="9053848" cy="5139869"/>
          </a:xfrm>
          <a:prstGeom prst="rect">
            <a:avLst/>
          </a:prstGeom>
          <a:noFill/>
        </p:spPr>
        <p:txBody>
          <a:bodyPr wrap="square" rtlCol="0">
            <a:spAutoFit/>
          </a:bodyPr>
          <a:lstStyle/>
          <a:p>
            <a:r>
              <a:rPr kumimoji="1" lang="ja-JP" altLang="en-US" sz="2200" dirty="0" smtClean="0"/>
              <a:t>流体力学シミュレーションを使う分野は工学から理学まで非常に幅広いが、</a:t>
            </a:r>
            <a:endParaRPr kumimoji="1" lang="en-US" altLang="ja-JP" sz="2200" dirty="0" smtClean="0"/>
          </a:p>
          <a:p>
            <a:r>
              <a:rPr lang="ja-JP" altLang="en-US" sz="2200" dirty="0" smtClean="0"/>
              <a:t>その</a:t>
            </a:r>
            <a:r>
              <a:rPr lang="ja-JP" altLang="en-US" sz="2200" dirty="0"/>
              <a:t>中</a:t>
            </a:r>
            <a:r>
              <a:rPr lang="ja-JP" altLang="en-US" sz="2200" dirty="0" smtClean="0"/>
              <a:t>でも宇宙物理学は他の分野と比べて非常に特殊である。</a:t>
            </a:r>
            <a:endParaRPr lang="en-US" altLang="ja-JP" sz="2200" dirty="0" smtClean="0"/>
          </a:p>
          <a:p>
            <a:pPr marL="180975" indent="-180975">
              <a:spcBef>
                <a:spcPts val="600"/>
              </a:spcBef>
              <a:buFont typeface="Arial" panose="020B0604020202020204" pitchFamily="34" charset="0"/>
              <a:buChar char="•"/>
            </a:pPr>
            <a:r>
              <a:rPr kumimoji="1" lang="ja-JP" altLang="en-US" sz="2200" dirty="0" smtClean="0"/>
              <a:t>超音速・圧縮性・高レイノルズ数</a:t>
            </a:r>
            <a:endParaRPr kumimoji="1" lang="en-US" altLang="ja-JP" sz="2200" dirty="0" smtClean="0"/>
          </a:p>
          <a:p>
            <a:r>
              <a:rPr lang="ja-JP" altLang="en-US" sz="2200" dirty="0" smtClean="0"/>
              <a:t>→ 多くの分野では非圧縮・低レイノルズ数流体の方が多い。</a:t>
            </a:r>
            <a:endParaRPr lang="en-US" altLang="ja-JP" sz="2200" dirty="0" smtClean="0"/>
          </a:p>
          <a:p>
            <a:pPr marL="180975" indent="-180975">
              <a:spcBef>
                <a:spcPts val="600"/>
              </a:spcBef>
              <a:buFont typeface="Arial" panose="020B0604020202020204" pitchFamily="34" charset="0"/>
              <a:buChar char="•"/>
            </a:pPr>
            <a:r>
              <a:rPr lang="ja-JP" altLang="en-US" sz="2200" dirty="0" smtClean="0"/>
              <a:t>対象の幾何学的形状が単純なのでメッシュ形状に対するこだわりが薄い</a:t>
            </a:r>
            <a:endParaRPr lang="en-US" altLang="ja-JP" sz="2200" dirty="0" smtClean="0"/>
          </a:p>
          <a:p>
            <a:r>
              <a:rPr kumimoji="1" lang="ja-JP" altLang="en-US" sz="2200" dirty="0" smtClean="0"/>
              <a:t>→ 工学分野ではメッシュ生成自体が研究対象になる</a:t>
            </a:r>
            <a:endParaRPr kumimoji="1" lang="en-US" altLang="ja-JP" sz="2200" dirty="0" smtClean="0"/>
          </a:p>
          <a:p>
            <a:pPr marL="180975" indent="-180975">
              <a:spcBef>
                <a:spcPts val="600"/>
              </a:spcBef>
              <a:buFont typeface="Arial" panose="020B0604020202020204" pitchFamily="34" charset="0"/>
              <a:buChar char="•"/>
            </a:pPr>
            <a:r>
              <a:rPr lang="ja-JP" altLang="en-US" sz="2200" dirty="0" smtClean="0"/>
              <a:t>解の誤差や収束性に対するこだわりが薄い</a:t>
            </a:r>
            <a:endParaRPr lang="en-US" altLang="ja-JP" sz="2200" dirty="0" smtClean="0"/>
          </a:p>
          <a:p>
            <a:r>
              <a:rPr kumimoji="1" lang="ja-JP" altLang="en-US" sz="2200" dirty="0" smtClean="0"/>
              <a:t>→ 衝撃波では１次精度しか出ない、そもそも観測の精度が低いから？</a:t>
            </a:r>
            <a:endParaRPr kumimoji="1" lang="en-US" altLang="ja-JP" sz="2200" dirty="0" smtClean="0"/>
          </a:p>
          <a:p>
            <a:pPr marL="180975" indent="-180975">
              <a:spcBef>
                <a:spcPts val="600"/>
              </a:spcBef>
              <a:buFont typeface="Arial" panose="020B0604020202020204" pitchFamily="34" charset="0"/>
              <a:buChar char="•"/>
            </a:pPr>
            <a:r>
              <a:rPr lang="ja-JP" altLang="en-US" sz="2200" dirty="0"/>
              <a:t>計算</a:t>
            </a:r>
            <a:r>
              <a:rPr lang="ja-JP" altLang="en-US" sz="2200" dirty="0" smtClean="0"/>
              <a:t>している物理過程のバリエーションが多い</a:t>
            </a:r>
            <a:endParaRPr lang="en-US" altLang="ja-JP" sz="2200" dirty="0" smtClean="0"/>
          </a:p>
          <a:p>
            <a:r>
              <a:rPr kumimoji="1" lang="ja-JP" altLang="en-US" sz="2200" dirty="0" smtClean="0"/>
              <a:t>→ 基本は共通でも天体ごとに違う物理過程が重要になる</a:t>
            </a:r>
            <a:endParaRPr lang="en-US" altLang="ja-JP" sz="2200" dirty="0" smtClean="0"/>
          </a:p>
          <a:p>
            <a:endParaRPr kumimoji="1" lang="en-US" altLang="ja-JP" sz="1400" dirty="0"/>
          </a:p>
          <a:p>
            <a:r>
              <a:rPr lang="ja-JP" altLang="en-US" sz="2200" dirty="0" smtClean="0"/>
              <a:t>他分野のシミュレーション研究とは主流の手法・アルゴリズムが異なる。</a:t>
            </a:r>
            <a:endParaRPr lang="en-US" altLang="ja-JP" sz="2200" dirty="0" smtClean="0"/>
          </a:p>
          <a:p>
            <a:r>
              <a:rPr lang="ja-JP" altLang="en-US" sz="2200" dirty="0" smtClean="0"/>
              <a:t>新しいアルゴリズムを考えてみたら、他の分野では既に知られていた、</a:t>
            </a:r>
            <a:endParaRPr lang="en-US" altLang="ja-JP" sz="2200" dirty="0" smtClean="0"/>
          </a:p>
          <a:p>
            <a:r>
              <a:rPr lang="ja-JP" altLang="en-US" sz="2200" dirty="0" smtClean="0"/>
              <a:t>ということもあるので幅広く情報収集することは重要。</a:t>
            </a:r>
            <a:endParaRPr lang="en-US" altLang="ja-JP" sz="2200" dirty="0" smtClean="0"/>
          </a:p>
        </p:txBody>
      </p:sp>
    </p:spTree>
    <p:extLst>
      <p:ext uri="{BB962C8B-B14F-4D97-AF65-F5344CB8AC3E}">
        <p14:creationId xmlns:p14="http://schemas.microsoft.com/office/powerpoint/2010/main" val="386680303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収束性</a:t>
            </a:r>
            <a:endParaRPr kumimoji="1" lang="ja-JP" altLang="en-US" dirty="0"/>
          </a:p>
        </p:txBody>
      </p:sp>
      <p:sp>
        <p:nvSpPr>
          <p:cNvPr id="3" name="テキスト ボックス 2"/>
          <p:cNvSpPr txBox="1"/>
          <p:nvPr/>
        </p:nvSpPr>
        <p:spPr>
          <a:xfrm>
            <a:off x="35496" y="1690689"/>
            <a:ext cx="9108504" cy="5132174"/>
          </a:xfrm>
          <a:prstGeom prst="rect">
            <a:avLst/>
          </a:prstGeom>
          <a:noFill/>
        </p:spPr>
        <p:txBody>
          <a:bodyPr wrap="square" rtlCol="0">
            <a:spAutoFit/>
          </a:bodyPr>
          <a:lstStyle/>
          <a:p>
            <a:r>
              <a:rPr kumimoji="1" lang="ja-JP" altLang="en-US" sz="2000" dirty="0" smtClean="0"/>
              <a:t>適切なアルゴリズムを使えば、分解能を上げれば離散化した系</a:t>
            </a:r>
            <a:r>
              <a:rPr lang="ja-JP" altLang="en-US" sz="2000" dirty="0" smtClean="0"/>
              <a:t>も</a:t>
            </a:r>
            <a:endParaRPr lang="en-US" altLang="ja-JP" sz="2000" dirty="0" smtClean="0"/>
          </a:p>
          <a:p>
            <a:r>
              <a:rPr kumimoji="1" lang="ja-JP" altLang="en-US" sz="2000" dirty="0" smtClean="0"/>
              <a:t>元の方程式の正しい近似解に十分近づくことが期待される。</a:t>
            </a:r>
            <a:endParaRPr kumimoji="1" lang="en-US" altLang="ja-JP" sz="2000" dirty="0" smtClean="0"/>
          </a:p>
          <a:p>
            <a:endParaRPr lang="en-US" altLang="ja-JP" sz="2000" dirty="0" smtClean="0"/>
          </a:p>
          <a:p>
            <a:r>
              <a:rPr lang="ja-JP" altLang="en-US" sz="2000" dirty="0" smtClean="0"/>
              <a:t>では、「十分近</a:t>
            </a:r>
            <a:r>
              <a:rPr lang="ja-JP" altLang="en-US" sz="2000" dirty="0"/>
              <a:t>い</a:t>
            </a:r>
            <a:r>
              <a:rPr lang="ja-JP" altLang="en-US" sz="2000" dirty="0" smtClean="0"/>
              <a:t>」ことはどうやって確かめればいいのだろうか？</a:t>
            </a:r>
            <a:endParaRPr lang="en-US" altLang="ja-JP" sz="2000" dirty="0" smtClean="0"/>
          </a:p>
          <a:p>
            <a:pPr marL="179388" indent="-179388">
              <a:spcBef>
                <a:spcPts val="300"/>
              </a:spcBef>
              <a:buFont typeface="Arial" panose="020B0604020202020204" pitchFamily="34" charset="0"/>
              <a:buChar char="•"/>
            </a:pPr>
            <a:r>
              <a:rPr lang="ja-JP" altLang="en-US" sz="2000" dirty="0"/>
              <a:t>数値的</a:t>
            </a:r>
            <a:r>
              <a:rPr lang="ja-JP" altLang="en-US" sz="2000" dirty="0" smtClean="0"/>
              <a:t>に誤差を評価してそれが十分（例えば</a:t>
            </a:r>
            <a:r>
              <a:rPr lang="en-US" altLang="ja-JP" sz="2000" dirty="0" smtClean="0"/>
              <a:t>0.001%</a:t>
            </a:r>
            <a:r>
              <a:rPr lang="ja-JP" altLang="en-US" sz="2000" dirty="0" smtClean="0"/>
              <a:t>以下）小さいことを示す</a:t>
            </a:r>
            <a:endParaRPr lang="en-US" altLang="ja-JP" sz="2000" dirty="0" smtClean="0"/>
          </a:p>
          <a:p>
            <a:r>
              <a:rPr lang="ja-JP" altLang="en-US" sz="2000" dirty="0" smtClean="0"/>
              <a:t>→ 厳密だが、宇宙物理では衝撃波が多数現れ、不連続面では一次精度しか出ない（←</a:t>
            </a:r>
            <a:r>
              <a:rPr lang="en-US" altLang="ja-JP" sz="2000" dirty="0" smtClean="0"/>
              <a:t>Godunov</a:t>
            </a:r>
            <a:r>
              <a:rPr lang="ja-JP" altLang="en-US" sz="2000" dirty="0" smtClean="0"/>
              <a:t>の定理）ため、この意味での誤差を十分小さくするのは難しい。</a:t>
            </a:r>
            <a:endParaRPr lang="en-US" altLang="ja-JP" sz="2000" dirty="0"/>
          </a:p>
          <a:p>
            <a:pPr marL="179388" indent="-179388">
              <a:spcBef>
                <a:spcPts val="600"/>
              </a:spcBef>
              <a:buFont typeface="Arial" panose="020B0604020202020204" pitchFamily="34" charset="0"/>
              <a:buChar char="•"/>
            </a:pPr>
            <a:r>
              <a:rPr lang="ja-JP" altLang="en-US" sz="2000" dirty="0" smtClean="0"/>
              <a:t>興味ある現象の物理的なスケールを十分分解する</a:t>
            </a:r>
            <a:endParaRPr lang="en-US" altLang="ja-JP" sz="2000" dirty="0" smtClean="0"/>
          </a:p>
          <a:p>
            <a:r>
              <a:rPr lang="ja-JP" altLang="en-US" sz="2000" dirty="0" smtClean="0"/>
              <a:t>→ 重力ならジーンズ波長、放射冷却なら冷却長、線形不安定なら不安定波長</a:t>
            </a:r>
            <a:endParaRPr lang="en-US" altLang="ja-JP" sz="2000" dirty="0" smtClean="0"/>
          </a:p>
          <a:p>
            <a:r>
              <a:rPr lang="ja-JP" altLang="en-US" sz="2000" dirty="0" smtClean="0"/>
              <a:t>→ 乱流等、物理過程によっては無限に小さい構造を生じ得る</a:t>
            </a:r>
            <a:endParaRPr lang="en-US" altLang="ja-JP" sz="2000" dirty="0"/>
          </a:p>
          <a:p>
            <a:pPr marL="179388" indent="-179388">
              <a:spcBef>
                <a:spcPts val="600"/>
              </a:spcBef>
              <a:buFont typeface="Arial" panose="020B0604020202020204" pitchFamily="34" charset="0"/>
              <a:buChar char="•"/>
            </a:pPr>
            <a:r>
              <a:rPr lang="ja-JP" altLang="en-US" sz="2000" dirty="0" smtClean="0"/>
              <a:t>分解能に対して解の振舞を調べ、その影響を予測する（</a:t>
            </a:r>
            <a:r>
              <a:rPr lang="en-US" altLang="ja-JP" sz="2000" dirty="0" smtClean="0"/>
              <a:t>cf. </a:t>
            </a:r>
            <a:r>
              <a:rPr lang="ja-JP" altLang="en-US" sz="2000" dirty="0" smtClean="0"/>
              <a:t>リチャードソン補外）</a:t>
            </a:r>
            <a:endParaRPr lang="en-US" altLang="ja-JP" sz="2000" dirty="0" smtClean="0"/>
          </a:p>
          <a:p>
            <a:pPr marL="179388" indent="-179388">
              <a:spcBef>
                <a:spcPts val="600"/>
              </a:spcBef>
              <a:buFont typeface="Arial" panose="020B0604020202020204" pitchFamily="34" charset="0"/>
              <a:buChar char="•"/>
            </a:pPr>
            <a:r>
              <a:rPr lang="ja-JP" altLang="en-US" sz="2000" dirty="0" smtClean="0"/>
              <a:t>少なくとも興味ある物理量が分解能に大きく依存しないことを確認する</a:t>
            </a:r>
            <a:endParaRPr lang="en-US" altLang="ja-JP" sz="2000" dirty="0" smtClean="0"/>
          </a:p>
          <a:p>
            <a:r>
              <a:rPr lang="ja-JP" altLang="en-US" sz="2000" dirty="0" smtClean="0"/>
              <a:t>→ 小スケールの乱流は分解できなくとも平均的・統計的性質は収束することがある</a:t>
            </a:r>
            <a:endParaRPr lang="en-US" altLang="ja-JP" sz="2000" dirty="0" smtClean="0"/>
          </a:p>
          <a:p>
            <a:r>
              <a:rPr lang="ja-JP" altLang="en-US" sz="2000" dirty="0" smtClean="0"/>
              <a:t>→ 小さい構造を全て分解することが系の理解に必要とは限らない</a:t>
            </a:r>
            <a:endParaRPr lang="en-US" altLang="ja-JP" sz="2000" dirty="0"/>
          </a:p>
          <a:p>
            <a:pPr>
              <a:spcBef>
                <a:spcPts val="1200"/>
              </a:spcBef>
            </a:pPr>
            <a:r>
              <a:rPr lang="ja-JP" altLang="en-US" sz="2000" dirty="0" smtClean="0"/>
              <a:t>⇒ 良いシミュレーションには対象の深い物理的理解が不可欠。</a:t>
            </a:r>
            <a:endParaRPr lang="en-US" altLang="ja-JP" sz="2000" dirty="0"/>
          </a:p>
        </p:txBody>
      </p:sp>
    </p:spTree>
    <p:extLst>
      <p:ext uri="{BB962C8B-B14F-4D97-AF65-F5344CB8AC3E}">
        <p14:creationId xmlns:p14="http://schemas.microsoft.com/office/powerpoint/2010/main" val="175900750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収束性に関する注意</a:t>
            </a:r>
            <a:endParaRPr kumimoji="1" lang="ja-JP" altLang="en-US" dirty="0"/>
          </a:p>
        </p:txBody>
      </p:sp>
      <p:sp>
        <p:nvSpPr>
          <p:cNvPr id="3" name="テキスト ボックス 2"/>
          <p:cNvSpPr txBox="1"/>
          <p:nvPr/>
        </p:nvSpPr>
        <p:spPr>
          <a:xfrm>
            <a:off x="35496" y="1628800"/>
            <a:ext cx="9108504" cy="5262979"/>
          </a:xfrm>
          <a:prstGeom prst="rect">
            <a:avLst/>
          </a:prstGeom>
          <a:noFill/>
        </p:spPr>
        <p:txBody>
          <a:bodyPr wrap="square" rtlCol="0">
            <a:spAutoFit/>
          </a:bodyPr>
          <a:lstStyle/>
          <a:p>
            <a:r>
              <a:rPr lang="ja-JP" altLang="en-US" sz="2000" dirty="0"/>
              <a:t>物理的</a:t>
            </a:r>
            <a:r>
              <a:rPr lang="ja-JP" altLang="en-US" sz="2000" dirty="0" smtClean="0"/>
              <a:t>な</a:t>
            </a:r>
            <a:r>
              <a:rPr lang="ja-JP" altLang="en-US" sz="2000" dirty="0"/>
              <a:t>散逸</a:t>
            </a:r>
            <a:r>
              <a:rPr lang="ja-JP" altLang="en-US" sz="2000" dirty="0" smtClean="0"/>
              <a:t>のない</a:t>
            </a:r>
            <a:r>
              <a:rPr lang="ja-JP" altLang="en-US" sz="2000" dirty="0"/>
              <a:t>系</a:t>
            </a:r>
            <a:r>
              <a:rPr lang="ja-JP" altLang="en-US" sz="2000" dirty="0" smtClean="0"/>
              <a:t>では最小スケールはセルサイズ</a:t>
            </a:r>
            <a:endParaRPr lang="en-US" altLang="ja-JP" sz="2000" dirty="0" smtClean="0"/>
          </a:p>
          <a:p>
            <a:r>
              <a:rPr lang="ja-JP" altLang="en-US" sz="2000" dirty="0" smtClean="0"/>
              <a:t>→ </a:t>
            </a:r>
            <a:r>
              <a:rPr kumimoji="1" lang="ja-JP" altLang="en-US" sz="2000" dirty="0" smtClean="0"/>
              <a:t>分解能を</a:t>
            </a:r>
            <a:r>
              <a:rPr lang="ja-JP" altLang="en-US" sz="2000" dirty="0"/>
              <a:t>上</a:t>
            </a:r>
            <a:r>
              <a:rPr lang="ja-JP" altLang="en-US" sz="2000" dirty="0" smtClean="0"/>
              <a:t>げるとより細かい構造が発生して、</a:t>
            </a:r>
            <a:endParaRPr lang="en-US" altLang="ja-JP" sz="2000" dirty="0" smtClean="0"/>
          </a:p>
          <a:p>
            <a:r>
              <a:rPr lang="ja-JP" altLang="en-US" sz="2000" dirty="0" smtClean="0"/>
              <a:t>　  どこまで行っても</a:t>
            </a:r>
            <a:r>
              <a:rPr lang="ja-JP" altLang="en-US" sz="2000" dirty="0"/>
              <a:t>厳密</a:t>
            </a:r>
            <a:r>
              <a:rPr lang="ja-JP" altLang="en-US" sz="2000" dirty="0" smtClean="0"/>
              <a:t>に</a:t>
            </a:r>
            <a:r>
              <a:rPr lang="ja-JP" altLang="en-US" sz="2000" dirty="0"/>
              <a:t>は</a:t>
            </a:r>
            <a:r>
              <a:rPr lang="ja-JP" altLang="en-US" sz="2000" dirty="0" smtClean="0"/>
              <a:t>収束しない場合がある。</a:t>
            </a:r>
            <a:endParaRPr lang="en-US" altLang="ja-JP" sz="2000" dirty="0" smtClean="0"/>
          </a:p>
          <a:p>
            <a:pPr marL="179388" indent="-179388">
              <a:buFont typeface="Arial" panose="020B0604020202020204" pitchFamily="34" charset="0"/>
              <a:buChar char="•"/>
            </a:pPr>
            <a:r>
              <a:rPr kumimoji="1" lang="ja-JP" altLang="en-US" sz="2000" dirty="0" smtClean="0"/>
              <a:t>無限</a:t>
            </a:r>
            <a:r>
              <a:rPr kumimoji="1" lang="ja-JP" altLang="en-US" sz="2000" dirty="0"/>
              <a:t>小</a:t>
            </a:r>
            <a:r>
              <a:rPr kumimoji="1" lang="ja-JP" altLang="en-US" sz="2000" dirty="0" smtClean="0"/>
              <a:t>の波長が不安定な場合</a:t>
            </a:r>
            <a:endParaRPr kumimoji="1" lang="en-US" altLang="ja-JP" sz="2000" dirty="0" smtClean="0"/>
          </a:p>
          <a:p>
            <a:r>
              <a:rPr lang="ja-JP" altLang="en-US" sz="2000" dirty="0" smtClean="0"/>
              <a:t>　例：境界層の厚みがゼロの</a:t>
            </a:r>
            <a:r>
              <a:rPr lang="en-US" altLang="ja-JP" sz="2000" dirty="0" smtClean="0"/>
              <a:t>KH</a:t>
            </a:r>
            <a:r>
              <a:rPr lang="ja-JP" altLang="en-US" sz="2000" dirty="0" smtClean="0"/>
              <a:t>不安定（→右図）</a:t>
            </a:r>
            <a:endParaRPr kumimoji="1" lang="en-US" altLang="ja-JP" sz="2000" dirty="0" smtClean="0"/>
          </a:p>
          <a:p>
            <a:pPr marL="179388" indent="-179388">
              <a:buFont typeface="Arial" panose="020B0604020202020204" pitchFamily="34" charset="0"/>
              <a:buChar char="•"/>
            </a:pPr>
            <a:r>
              <a:rPr lang="ja-JP" altLang="en-US" sz="2000" dirty="0" smtClean="0"/>
              <a:t>粘性なしの</a:t>
            </a:r>
            <a:r>
              <a:rPr kumimoji="1" lang="ja-JP" altLang="en-US" sz="2000" dirty="0" smtClean="0"/>
              <a:t>乱流</a:t>
            </a:r>
            <a:r>
              <a:rPr lang="ja-JP" altLang="en-US" sz="2000" dirty="0" smtClean="0"/>
              <a:t>（カスケードにより小さい構造ができる）</a:t>
            </a:r>
            <a:endParaRPr kumimoji="1" lang="en-US" altLang="ja-JP" sz="2000" dirty="0" smtClean="0"/>
          </a:p>
          <a:p>
            <a:pPr marL="179388" indent="-179388">
              <a:buFont typeface="Arial" panose="020B0604020202020204" pitchFamily="34" charset="0"/>
              <a:buChar char="•"/>
            </a:pPr>
            <a:r>
              <a:rPr kumimoji="1" lang="ja-JP" altLang="en-US" sz="2000" dirty="0" smtClean="0"/>
              <a:t>熱伝導なし・温度ゼロまで到達する冷却不安定</a:t>
            </a:r>
            <a:endParaRPr kumimoji="1" lang="en-US" altLang="ja-JP" sz="2000" dirty="0" smtClean="0"/>
          </a:p>
          <a:p>
            <a:endParaRPr lang="en-US" altLang="ja-JP" sz="2000" dirty="0"/>
          </a:p>
          <a:p>
            <a:r>
              <a:rPr lang="ja-JP" altLang="en-US" sz="2000" dirty="0" smtClean="0"/>
              <a:t>厳密な意味での収束には、</a:t>
            </a:r>
            <a:r>
              <a:rPr kumimoji="1" lang="ja-JP" altLang="en-US" sz="2000" dirty="0" smtClean="0"/>
              <a:t>小スケールの構造を</a:t>
            </a:r>
            <a:endParaRPr kumimoji="1" lang="en-US" altLang="ja-JP" sz="2000" dirty="0" smtClean="0"/>
          </a:p>
          <a:p>
            <a:r>
              <a:rPr kumimoji="1" lang="ja-JP" altLang="en-US" sz="2000" dirty="0" smtClean="0"/>
              <a:t>抑制する（可能なら物理的な）</a:t>
            </a:r>
            <a:r>
              <a:rPr lang="ja-JP" altLang="en-US" sz="2000" dirty="0" smtClean="0"/>
              <a:t>何ら</a:t>
            </a:r>
            <a:r>
              <a:rPr lang="ja-JP" altLang="en-US" sz="2000" dirty="0"/>
              <a:t>かの</a:t>
            </a:r>
            <a:r>
              <a:rPr lang="ja-JP" altLang="en-US" sz="2000" dirty="0" smtClean="0"/>
              <a:t>機構を導入し</a:t>
            </a:r>
            <a:r>
              <a:rPr kumimoji="1" lang="ja-JP" altLang="en-US" sz="2000" dirty="0" smtClean="0"/>
              <a:t>、</a:t>
            </a:r>
            <a:endParaRPr kumimoji="1" lang="en-US" altLang="ja-JP" sz="2000" dirty="0" smtClean="0"/>
          </a:p>
          <a:p>
            <a:r>
              <a:rPr lang="ja-JP" altLang="en-US" sz="2000" dirty="0" smtClean="0"/>
              <a:t>その機構</a:t>
            </a:r>
            <a:r>
              <a:rPr lang="ja-JP" altLang="en-US" sz="2000" dirty="0"/>
              <a:t>で</a:t>
            </a:r>
            <a:r>
              <a:rPr lang="ja-JP" altLang="en-US" sz="2000" dirty="0" smtClean="0"/>
              <a:t>決まる最小スケール</a:t>
            </a:r>
            <a:r>
              <a:rPr kumimoji="1" lang="ja-JP" altLang="en-US" sz="2000" dirty="0" smtClean="0"/>
              <a:t>を分解する必要がある。</a:t>
            </a:r>
            <a:endParaRPr kumimoji="1" lang="en-US" altLang="ja-JP" sz="2000" dirty="0" smtClean="0"/>
          </a:p>
          <a:p>
            <a:pPr marL="179388" indent="-179388">
              <a:buFont typeface="Arial" panose="020B0604020202020204" pitchFamily="34" charset="0"/>
              <a:buChar char="•"/>
            </a:pPr>
            <a:r>
              <a:rPr lang="en-US" altLang="ja-JP" sz="2000" dirty="0" smtClean="0"/>
              <a:t>KH</a:t>
            </a:r>
            <a:r>
              <a:rPr lang="ja-JP" altLang="en-US" sz="2000" dirty="0" smtClean="0"/>
              <a:t> → 有限厚さの境界層では短波長は安定化する</a:t>
            </a:r>
            <a:endParaRPr lang="en-US" altLang="ja-JP" sz="2000" dirty="0" smtClean="0"/>
          </a:p>
          <a:p>
            <a:r>
              <a:rPr lang="ja-JP" altLang="en-US" sz="1600" dirty="0" smtClean="0"/>
              <a:t> （ただし、一般に長時間非線形発展を追うにはやはり粘性等が必要）</a:t>
            </a:r>
            <a:endParaRPr lang="en-US" altLang="ja-JP" sz="1600" dirty="0" smtClean="0"/>
          </a:p>
          <a:p>
            <a:pPr marL="179388" indent="-179388">
              <a:buFont typeface="Arial" panose="020B0604020202020204" pitchFamily="34" charset="0"/>
              <a:buChar char="•"/>
            </a:pPr>
            <a:r>
              <a:rPr lang="ja-JP" altLang="en-US" sz="2000" dirty="0" smtClean="0"/>
              <a:t>乱流 → 粘性を入れて小スケールの渦を抑制する</a:t>
            </a:r>
            <a:endParaRPr lang="en-US" altLang="ja-JP" sz="2000" dirty="0" smtClean="0"/>
          </a:p>
          <a:p>
            <a:pPr marL="179388" indent="-179388">
              <a:buFont typeface="Arial" panose="020B0604020202020204" pitchFamily="34" charset="0"/>
              <a:buChar char="•"/>
            </a:pPr>
            <a:r>
              <a:rPr lang="ja-JP" altLang="en-US" sz="2000" dirty="0" smtClean="0"/>
              <a:t>冷却 → 熱伝導を入れて小スケールを安定化する</a:t>
            </a:r>
            <a:endParaRPr lang="en-US" altLang="ja-JP" sz="2000" dirty="0" smtClean="0"/>
          </a:p>
          <a:p>
            <a:r>
              <a:rPr lang="ja-JP" altLang="en-US" sz="2000" dirty="0" smtClean="0"/>
              <a:t>⇒ただし宇宙物理では粘性や熱伝導が効くスケールは</a:t>
            </a:r>
            <a:endParaRPr lang="en-US" altLang="ja-JP" sz="2000" dirty="0" smtClean="0"/>
          </a:p>
          <a:p>
            <a:r>
              <a:rPr lang="ja-JP" altLang="en-US" sz="2000" dirty="0"/>
              <a:t> </a:t>
            </a:r>
            <a:r>
              <a:rPr lang="ja-JP" altLang="en-US" sz="2000" dirty="0" smtClean="0"/>
              <a:t>  非常に小さく、現実のスケールを分解したシミュレーションは困難 → 注意が必要</a:t>
            </a:r>
            <a:endParaRPr lang="en-US" altLang="ja-JP" sz="2000" dirty="0"/>
          </a:p>
        </p:txBody>
      </p:sp>
      <p:pic>
        <p:nvPicPr>
          <p:cNvPr id="4" name="図 3"/>
          <p:cNvPicPr>
            <a:picLocks noChangeAspect="1"/>
          </p:cNvPicPr>
          <p:nvPr/>
        </p:nvPicPr>
        <p:blipFill>
          <a:blip r:embed="rId2"/>
          <a:stretch>
            <a:fillRect/>
          </a:stretch>
        </p:blipFill>
        <p:spPr>
          <a:xfrm>
            <a:off x="6084168" y="920948"/>
            <a:ext cx="2987341" cy="2736304"/>
          </a:xfrm>
          <a:prstGeom prst="rect">
            <a:avLst/>
          </a:prstGeom>
        </p:spPr>
      </p:pic>
      <p:pic>
        <p:nvPicPr>
          <p:cNvPr id="5" name="図 4"/>
          <p:cNvPicPr>
            <a:picLocks noChangeAspect="1"/>
          </p:cNvPicPr>
          <p:nvPr/>
        </p:nvPicPr>
        <p:blipFill>
          <a:blip r:embed="rId3"/>
          <a:stretch>
            <a:fillRect/>
          </a:stretch>
        </p:blipFill>
        <p:spPr>
          <a:xfrm>
            <a:off x="6084168" y="3753293"/>
            <a:ext cx="2987341" cy="2743476"/>
          </a:xfrm>
          <a:prstGeom prst="rect">
            <a:avLst/>
          </a:prstGeom>
        </p:spPr>
      </p:pic>
      <p:sp>
        <p:nvSpPr>
          <p:cNvPr id="6" name="テキスト ボックス 5"/>
          <p:cNvSpPr txBox="1"/>
          <p:nvPr/>
        </p:nvSpPr>
        <p:spPr>
          <a:xfrm>
            <a:off x="8217366" y="981557"/>
            <a:ext cx="1152128" cy="369332"/>
          </a:xfrm>
          <a:prstGeom prst="rect">
            <a:avLst/>
          </a:prstGeom>
          <a:noFill/>
        </p:spPr>
        <p:txBody>
          <a:bodyPr wrap="square" rtlCol="0">
            <a:spAutoFit/>
          </a:bodyPr>
          <a:lstStyle/>
          <a:p>
            <a:r>
              <a:rPr kumimoji="1" lang="en-US" altLang="ja-JP" dirty="0" smtClean="0">
                <a:solidFill>
                  <a:schemeClr val="bg1"/>
                </a:solidFill>
              </a:rPr>
              <a:t>N=256</a:t>
            </a:r>
            <a:endParaRPr kumimoji="1" lang="ja-JP" altLang="en-US" dirty="0">
              <a:solidFill>
                <a:schemeClr val="bg1"/>
              </a:solidFill>
            </a:endParaRPr>
          </a:p>
        </p:txBody>
      </p:sp>
      <p:sp>
        <p:nvSpPr>
          <p:cNvPr id="7" name="テキスト ボックス 6"/>
          <p:cNvSpPr txBox="1"/>
          <p:nvPr/>
        </p:nvSpPr>
        <p:spPr>
          <a:xfrm>
            <a:off x="8218770" y="3823181"/>
            <a:ext cx="1152128" cy="369332"/>
          </a:xfrm>
          <a:prstGeom prst="rect">
            <a:avLst/>
          </a:prstGeom>
          <a:noFill/>
        </p:spPr>
        <p:txBody>
          <a:bodyPr wrap="square" rtlCol="0">
            <a:spAutoFit/>
          </a:bodyPr>
          <a:lstStyle/>
          <a:p>
            <a:r>
              <a:rPr kumimoji="1" lang="en-US" altLang="ja-JP" dirty="0" smtClean="0">
                <a:solidFill>
                  <a:schemeClr val="bg1"/>
                </a:solidFill>
              </a:rPr>
              <a:t>N=512</a:t>
            </a:r>
            <a:endParaRPr kumimoji="1" lang="ja-JP" altLang="en-US" dirty="0">
              <a:solidFill>
                <a:schemeClr val="bg1"/>
              </a:solidFill>
            </a:endParaRPr>
          </a:p>
        </p:txBody>
      </p:sp>
    </p:spTree>
    <p:extLst>
      <p:ext uri="{BB962C8B-B14F-4D97-AF65-F5344CB8AC3E}">
        <p14:creationId xmlns:p14="http://schemas.microsoft.com/office/powerpoint/2010/main" val="279381369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Eulerian</a:t>
            </a:r>
            <a:r>
              <a:rPr kumimoji="1" lang="ja-JP" altLang="en-US" dirty="0" smtClean="0"/>
              <a:t>コード</a:t>
            </a:r>
            <a:r>
              <a:rPr lang="ja-JP" altLang="en-US" dirty="0"/>
              <a:t>は</a:t>
            </a:r>
            <a:r>
              <a:rPr kumimoji="1" lang="ja-JP" altLang="en-US" dirty="0" smtClean="0"/>
              <a:t>ガリレイ不変？</a:t>
            </a:r>
            <a:endParaRPr kumimoji="1" lang="ja-JP" altLang="en-US" dirty="0"/>
          </a:p>
        </p:txBody>
      </p:sp>
      <p:sp>
        <p:nvSpPr>
          <p:cNvPr id="3" name="テキスト ボックス 2"/>
          <p:cNvSpPr txBox="1"/>
          <p:nvPr/>
        </p:nvSpPr>
        <p:spPr>
          <a:xfrm>
            <a:off x="95249" y="1924050"/>
            <a:ext cx="9210675" cy="4862870"/>
          </a:xfrm>
          <a:prstGeom prst="rect">
            <a:avLst/>
          </a:prstGeom>
          <a:noFill/>
        </p:spPr>
        <p:txBody>
          <a:bodyPr wrap="square" rtlCol="0">
            <a:spAutoFit/>
          </a:bodyPr>
          <a:lstStyle/>
          <a:p>
            <a:r>
              <a:rPr lang="en-US" altLang="ja-JP" sz="2200" dirty="0" smtClean="0"/>
              <a:t>Lagrange</a:t>
            </a:r>
            <a:r>
              <a:rPr lang="ja-JP" altLang="en-US" sz="2200" dirty="0" smtClean="0"/>
              <a:t>法</a:t>
            </a:r>
            <a:r>
              <a:rPr kumimoji="1" lang="ja-JP" altLang="en-US" sz="2200" dirty="0" smtClean="0"/>
              <a:t>コード</a:t>
            </a:r>
            <a:r>
              <a:rPr lang="ja-JP" altLang="en-US" sz="2200" dirty="0"/>
              <a:t>（</a:t>
            </a:r>
            <a:r>
              <a:rPr lang="en-US" altLang="ja-JP" sz="2200" dirty="0" smtClean="0"/>
              <a:t>SPH, moving mesh</a:t>
            </a:r>
            <a:r>
              <a:rPr lang="ja-JP" altLang="en-US" sz="2200" dirty="0" smtClean="0"/>
              <a:t>等</a:t>
            </a:r>
            <a:r>
              <a:rPr lang="ja-JP" altLang="en-US" sz="2200" dirty="0"/>
              <a:t>）</a:t>
            </a:r>
            <a:r>
              <a:rPr kumimoji="1" lang="ja-JP" altLang="en-US" sz="2200" dirty="0" smtClean="0"/>
              <a:t>からの良くある批判：</a:t>
            </a:r>
            <a:endParaRPr kumimoji="1" lang="en-US" altLang="ja-JP" sz="2200" dirty="0" smtClean="0"/>
          </a:p>
          <a:p>
            <a:r>
              <a:rPr lang="ja-JP" altLang="en-US" sz="2200" dirty="0" smtClean="0"/>
              <a:t>「オイラー法＋格子法のコードはガリレイ変換に対して不変ではない」</a:t>
            </a:r>
            <a:endParaRPr lang="en-US" altLang="ja-JP" sz="2200" dirty="0" smtClean="0"/>
          </a:p>
          <a:p>
            <a:endParaRPr lang="en-US" altLang="ja-JP" sz="2200" dirty="0"/>
          </a:p>
          <a:p>
            <a:endParaRPr lang="en-US" altLang="ja-JP" sz="2200" dirty="0" smtClean="0"/>
          </a:p>
          <a:p>
            <a:endParaRPr lang="en-US" altLang="ja-JP" sz="2200" dirty="0"/>
          </a:p>
          <a:p>
            <a:endParaRPr lang="en-US" altLang="ja-JP" sz="2200" dirty="0" smtClean="0"/>
          </a:p>
          <a:p>
            <a:endParaRPr lang="en-US" altLang="ja-JP" dirty="0"/>
          </a:p>
          <a:p>
            <a:endParaRPr lang="en-US" altLang="ja-JP" dirty="0" smtClean="0"/>
          </a:p>
          <a:p>
            <a:endParaRPr lang="en-US" altLang="ja-JP" sz="2200" dirty="0"/>
          </a:p>
          <a:p>
            <a:r>
              <a:rPr lang="en-US" altLang="ja-JP" sz="2200" dirty="0" smtClean="0"/>
              <a:t>			(</a:t>
            </a:r>
            <a:r>
              <a:rPr lang="ja-JP" altLang="en-US" sz="2200" dirty="0" smtClean="0"/>
              <a:t>↑ </a:t>
            </a:r>
            <a:r>
              <a:rPr lang="en-US" altLang="ja-JP" sz="2200" dirty="0" smtClean="0"/>
              <a:t>Jim Stone</a:t>
            </a:r>
            <a:r>
              <a:rPr lang="ja-JP" altLang="en-US" sz="2200" dirty="0" smtClean="0"/>
              <a:t>の講義ノートより</a:t>
            </a:r>
            <a:r>
              <a:rPr lang="en-US" altLang="ja-JP" sz="2200" dirty="0" smtClean="0"/>
              <a:t>)</a:t>
            </a:r>
          </a:p>
          <a:p>
            <a:pPr>
              <a:spcBef>
                <a:spcPts val="1200"/>
              </a:spcBef>
            </a:pPr>
            <a:r>
              <a:rPr lang="en-US" altLang="ja-JP" sz="2200" dirty="0" smtClean="0"/>
              <a:t>Kelvin</a:t>
            </a:r>
            <a:r>
              <a:rPr lang="ja-JP" altLang="en-US" sz="2200" dirty="0"/>
              <a:t> </a:t>
            </a:r>
            <a:r>
              <a:rPr lang="en-US" altLang="ja-JP" sz="2200" dirty="0" smtClean="0"/>
              <a:t>Helmholtz</a:t>
            </a:r>
            <a:r>
              <a:rPr lang="ja-JP" altLang="en-US" sz="2200" dirty="0" smtClean="0"/>
              <a:t>不安定性を</a:t>
            </a:r>
            <a:r>
              <a:rPr lang="en-US" altLang="ja-JP" sz="2200" dirty="0" smtClean="0"/>
              <a:t>X</a:t>
            </a:r>
            <a:r>
              <a:rPr lang="ja-JP" altLang="en-US" sz="2200" dirty="0" smtClean="0"/>
              <a:t>方向にブーストした系で解くと、</a:t>
            </a:r>
            <a:endParaRPr lang="en-US" altLang="ja-JP" sz="2200" dirty="0" smtClean="0"/>
          </a:p>
          <a:p>
            <a:r>
              <a:rPr lang="ja-JP" altLang="en-US" sz="2200" dirty="0" smtClean="0"/>
              <a:t>ブースト速度が超音速の時著しい精度低下を起こし、真の解に収束しない？</a:t>
            </a:r>
            <a:endParaRPr lang="en-US" altLang="ja-JP" sz="2200" dirty="0" smtClean="0"/>
          </a:p>
          <a:p>
            <a:r>
              <a:rPr lang="ja-JP" altLang="en-US" sz="2200" dirty="0" smtClean="0"/>
              <a:t>⇒ オイラー法＋格子法のコードで超音速流を計算してはいけない？？？</a:t>
            </a:r>
            <a:endParaRPr lang="en-US" altLang="ja-JP" sz="2200" dirty="0" smtClean="0"/>
          </a:p>
          <a:p>
            <a:r>
              <a:rPr lang="ja-JP" altLang="en-US" sz="2200" dirty="0" smtClean="0"/>
              <a:t>（超音速の流れに対して</a:t>
            </a:r>
            <a:r>
              <a:rPr lang="en-US" altLang="ja-JP" sz="2200" dirty="0" smtClean="0"/>
              <a:t>Riemann</a:t>
            </a:r>
            <a:r>
              <a:rPr lang="ja-JP" altLang="en-US" sz="2200" dirty="0" smtClean="0"/>
              <a:t> </a:t>
            </a:r>
            <a:r>
              <a:rPr lang="en-US" altLang="ja-JP" sz="2200" dirty="0" smtClean="0"/>
              <a:t>Solver</a:t>
            </a:r>
            <a:r>
              <a:rPr lang="ja-JP" altLang="en-US" sz="2200" dirty="0" smtClean="0"/>
              <a:t>は常に風上側の流束を返す）</a:t>
            </a:r>
            <a:endParaRPr lang="en-US" altLang="ja-JP" sz="2200" dirty="0" smtClean="0"/>
          </a:p>
        </p:txBody>
      </p:sp>
      <p:pic>
        <p:nvPicPr>
          <p:cNvPr id="4" name="図 3"/>
          <p:cNvPicPr>
            <a:picLocks noChangeAspect="1"/>
          </p:cNvPicPr>
          <p:nvPr/>
        </p:nvPicPr>
        <p:blipFill>
          <a:blip r:embed="rId2"/>
          <a:stretch>
            <a:fillRect/>
          </a:stretch>
        </p:blipFill>
        <p:spPr>
          <a:xfrm>
            <a:off x="1804987" y="2693491"/>
            <a:ext cx="5534025" cy="2162175"/>
          </a:xfrm>
          <a:prstGeom prst="rect">
            <a:avLst/>
          </a:prstGeom>
        </p:spPr>
      </p:pic>
    </p:spTree>
    <p:extLst>
      <p:ext uri="{BB962C8B-B14F-4D97-AF65-F5344CB8AC3E}">
        <p14:creationId xmlns:p14="http://schemas.microsoft.com/office/powerpoint/2010/main" val="150464070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143875" cy="1325563"/>
          </a:xfrm>
        </p:spPr>
        <p:txBody>
          <a:bodyPr/>
          <a:lstStyle/>
          <a:p>
            <a:r>
              <a:rPr lang="ja-JP" altLang="en-US" dirty="0"/>
              <a:t>打切り</a:t>
            </a:r>
            <a:r>
              <a:rPr lang="ja-JP" altLang="en-US" dirty="0" smtClean="0"/>
              <a:t>誤差</a:t>
            </a:r>
            <a:r>
              <a:rPr lang="ja-JP" altLang="en-US" dirty="0"/>
              <a:t>は</a:t>
            </a:r>
            <a:r>
              <a:rPr kumimoji="1" lang="ja-JP" altLang="en-US" dirty="0" smtClean="0"/>
              <a:t>ガリレイ不変でない</a:t>
            </a:r>
            <a:endParaRPr kumimoji="1" lang="ja-JP" altLang="en-US" dirty="0"/>
          </a:p>
        </p:txBody>
      </p:sp>
      <p:pic>
        <p:nvPicPr>
          <p:cNvPr id="3" name="図 2"/>
          <p:cNvPicPr>
            <a:picLocks noChangeAspect="1"/>
          </p:cNvPicPr>
          <p:nvPr/>
        </p:nvPicPr>
        <p:blipFill>
          <a:blip r:embed="rId2"/>
          <a:stretch>
            <a:fillRect/>
          </a:stretch>
        </p:blipFill>
        <p:spPr>
          <a:xfrm>
            <a:off x="76200" y="1752600"/>
            <a:ext cx="2952750" cy="4705350"/>
          </a:xfrm>
          <a:prstGeom prst="rect">
            <a:avLst/>
          </a:prstGeom>
        </p:spPr>
      </p:pic>
      <p:sp>
        <p:nvSpPr>
          <p:cNvPr id="4" name="正方形/長方形 3"/>
          <p:cNvSpPr/>
          <p:nvPr/>
        </p:nvSpPr>
        <p:spPr>
          <a:xfrm>
            <a:off x="38100" y="6457950"/>
            <a:ext cx="4572000" cy="369332"/>
          </a:xfrm>
          <a:prstGeom prst="rect">
            <a:avLst/>
          </a:prstGeom>
        </p:spPr>
        <p:txBody>
          <a:bodyPr>
            <a:spAutoFit/>
          </a:bodyPr>
          <a:lstStyle/>
          <a:p>
            <a:r>
              <a:rPr lang="en-US" altLang="ja-JP" dirty="0" smtClean="0"/>
              <a:t>(</a:t>
            </a:r>
            <a:r>
              <a:rPr lang="ja-JP" altLang="en-US" dirty="0"/>
              <a:t>↑ </a:t>
            </a:r>
            <a:r>
              <a:rPr lang="en-US" altLang="ja-JP" dirty="0"/>
              <a:t>Jim Stone</a:t>
            </a:r>
            <a:r>
              <a:rPr lang="ja-JP" altLang="en-US" dirty="0"/>
              <a:t>の講義ノートより</a:t>
            </a:r>
            <a:r>
              <a:rPr lang="en-US" altLang="ja-JP" dirty="0"/>
              <a:t>)</a:t>
            </a:r>
          </a:p>
        </p:txBody>
      </p:sp>
      <p:sp>
        <p:nvSpPr>
          <p:cNvPr id="5" name="テキスト ボックス 4"/>
          <p:cNvSpPr txBox="1"/>
          <p:nvPr/>
        </p:nvSpPr>
        <p:spPr>
          <a:xfrm>
            <a:off x="3105150" y="1733550"/>
            <a:ext cx="6019800" cy="4985980"/>
          </a:xfrm>
          <a:prstGeom prst="rect">
            <a:avLst/>
          </a:prstGeom>
          <a:noFill/>
        </p:spPr>
        <p:txBody>
          <a:bodyPr wrap="square" rtlCol="0">
            <a:spAutoFit/>
          </a:bodyPr>
          <a:lstStyle/>
          <a:p>
            <a:r>
              <a:rPr kumimoji="1" lang="ja-JP" altLang="en-US" sz="2200" dirty="0" smtClean="0"/>
              <a:t>実はこれはコードの本質的問題ではない（ほっ）。</a:t>
            </a:r>
            <a:endParaRPr kumimoji="1" lang="en-US" altLang="ja-JP" sz="2200" dirty="0" smtClean="0"/>
          </a:p>
          <a:p>
            <a:r>
              <a:rPr lang="ja-JP" altLang="en-US" sz="2200" dirty="0" smtClean="0"/>
              <a:t>前頁の問題は初期に不連続（分解できていない）境界面を置いた</a:t>
            </a:r>
            <a:r>
              <a:rPr lang="en-US" altLang="ja-JP" sz="2200" dirty="0" smtClean="0"/>
              <a:t>Kelvin Helmholtz</a:t>
            </a:r>
            <a:r>
              <a:rPr lang="ja-JP" altLang="en-US" sz="2200" dirty="0" smtClean="0"/>
              <a:t>不安定性問題。</a:t>
            </a:r>
            <a:endParaRPr lang="en-US" altLang="ja-JP" sz="2200" dirty="0" smtClean="0"/>
          </a:p>
          <a:p>
            <a:endParaRPr kumimoji="1" lang="en-US" altLang="ja-JP" sz="2200" dirty="0"/>
          </a:p>
          <a:p>
            <a:r>
              <a:rPr lang="ja-JP" altLang="en-US" sz="2200" dirty="0" smtClean="0"/>
              <a:t>このような不連続面での打ち切り誤差は分解能に依存するだけでなく、実はガリレイ不変でない。</a:t>
            </a:r>
            <a:endParaRPr lang="en-US" altLang="ja-JP" sz="2200" dirty="0" smtClean="0"/>
          </a:p>
          <a:p>
            <a:r>
              <a:rPr lang="ja-JP" altLang="en-US" sz="2200" dirty="0" smtClean="0"/>
              <a:t>その結果ブーストした系で誤差が卓越する。</a:t>
            </a:r>
            <a:endParaRPr lang="en-US" altLang="ja-JP" sz="2200" dirty="0" smtClean="0"/>
          </a:p>
          <a:p>
            <a:endParaRPr lang="en-US" altLang="ja-JP" sz="2200" dirty="0" smtClean="0"/>
          </a:p>
          <a:p>
            <a:r>
              <a:rPr kumimoji="1" lang="ja-JP" altLang="en-US" sz="2200" dirty="0" smtClean="0"/>
              <a:t>← 十分に分解された解に対しては打切り誤差は</a:t>
            </a:r>
            <a:endParaRPr kumimoji="1" lang="en-US" altLang="ja-JP" sz="2200" dirty="0" smtClean="0"/>
          </a:p>
          <a:p>
            <a:r>
              <a:rPr lang="ja-JP" altLang="en-US" sz="2200" dirty="0"/>
              <a:t>ブースト</a:t>
            </a:r>
            <a:r>
              <a:rPr lang="ja-JP" altLang="en-US" sz="2200" dirty="0" smtClean="0"/>
              <a:t>した</a:t>
            </a:r>
            <a:r>
              <a:rPr lang="ja-JP" altLang="en-US" sz="2200" dirty="0"/>
              <a:t>系</a:t>
            </a:r>
            <a:r>
              <a:rPr lang="ja-JP" altLang="en-US" sz="2200" dirty="0" smtClean="0"/>
              <a:t>でも十分小さくなる。</a:t>
            </a:r>
            <a:endParaRPr kumimoji="1" lang="en-US" altLang="ja-JP" sz="2200" dirty="0" smtClean="0"/>
          </a:p>
          <a:p>
            <a:endParaRPr kumimoji="1" lang="en-US" altLang="ja-JP" sz="2200" dirty="0" smtClean="0"/>
          </a:p>
          <a:p>
            <a:r>
              <a:rPr lang="ja-JP" altLang="en-US" sz="2200" dirty="0"/>
              <a:t>大事</a:t>
            </a:r>
            <a:r>
              <a:rPr lang="ja-JP" altLang="en-US" sz="2200" dirty="0" smtClean="0"/>
              <a:t>なことは「</a:t>
            </a:r>
            <a:r>
              <a:rPr lang="ja-JP" altLang="en-US" sz="2200" b="1" dirty="0" smtClean="0"/>
              <a:t>必要な構造を十分分解すること</a:t>
            </a:r>
            <a:r>
              <a:rPr lang="ja-JP" altLang="en-US" sz="2200" dirty="0" smtClean="0"/>
              <a:t>」</a:t>
            </a:r>
            <a:endParaRPr lang="en-US" altLang="ja-JP" sz="2200" dirty="0" smtClean="0"/>
          </a:p>
          <a:p>
            <a:pPr>
              <a:spcBef>
                <a:spcPts val="1200"/>
              </a:spcBef>
            </a:pPr>
            <a:r>
              <a:rPr kumimoji="1" lang="ja-JP" altLang="en-US" sz="2200" dirty="0" smtClean="0"/>
              <a:t>注： 十分分解能を確保できるかどうかは別問題。</a:t>
            </a:r>
            <a:endParaRPr lang="en-US" altLang="ja-JP" sz="2200" dirty="0" smtClean="0"/>
          </a:p>
          <a:p>
            <a:r>
              <a:rPr kumimoji="1" lang="ja-JP" altLang="en-US" sz="2200" dirty="0" smtClean="0"/>
              <a:t>       また、このような計算は非常に高コスト。</a:t>
            </a:r>
            <a:endParaRPr kumimoji="1" lang="en-US" altLang="ja-JP" sz="2200" dirty="0" smtClean="0"/>
          </a:p>
        </p:txBody>
      </p:sp>
    </p:spTree>
    <p:extLst>
      <p:ext uri="{BB962C8B-B14F-4D97-AF65-F5344CB8AC3E}">
        <p14:creationId xmlns:p14="http://schemas.microsoft.com/office/powerpoint/2010/main" val="57138246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初期摂動 </a:t>
            </a:r>
            <a:r>
              <a:rPr kumimoji="1" lang="en-US" altLang="ja-JP" dirty="0" smtClean="0"/>
              <a:t>vs </a:t>
            </a:r>
            <a:r>
              <a:rPr kumimoji="1" lang="ja-JP" altLang="en-US" dirty="0" smtClean="0"/>
              <a:t>グリッドノイズ</a:t>
            </a:r>
            <a:endParaRPr kumimoji="1" lang="ja-JP" altLang="en-US" dirty="0"/>
          </a:p>
        </p:txBody>
      </p:sp>
      <p:sp>
        <p:nvSpPr>
          <p:cNvPr id="3" name="テキスト ボックス 2"/>
          <p:cNvSpPr txBox="1"/>
          <p:nvPr/>
        </p:nvSpPr>
        <p:spPr>
          <a:xfrm>
            <a:off x="104775" y="2000250"/>
            <a:ext cx="9039225" cy="4832092"/>
          </a:xfrm>
          <a:prstGeom prst="rect">
            <a:avLst/>
          </a:prstGeom>
          <a:noFill/>
        </p:spPr>
        <p:txBody>
          <a:bodyPr wrap="square" rtlCol="0">
            <a:spAutoFit/>
          </a:bodyPr>
          <a:lstStyle/>
          <a:p>
            <a:r>
              <a:rPr lang="ja-JP" altLang="en-US" sz="2200" dirty="0" smtClean="0"/>
              <a:t>数値シミュレーションでは計算領域を格子に離散化して計算する。</a:t>
            </a:r>
            <a:endParaRPr lang="en-US" altLang="ja-JP" sz="2200" dirty="0" smtClean="0"/>
          </a:p>
          <a:p>
            <a:r>
              <a:rPr lang="ja-JP" altLang="en-US" sz="2200" dirty="0" smtClean="0"/>
              <a:t>→ セルスケールでの「ノイズ」が必ず</a:t>
            </a:r>
            <a:r>
              <a:rPr lang="ja-JP" altLang="en-US" sz="2200" dirty="0"/>
              <a:t>発生</a:t>
            </a:r>
            <a:r>
              <a:rPr lang="ja-JP" altLang="en-US" sz="2200" dirty="0" smtClean="0"/>
              <a:t>してしまう</a:t>
            </a:r>
            <a:r>
              <a:rPr lang="ja-JP" altLang="en-US" sz="2200" dirty="0"/>
              <a:t>。</a:t>
            </a:r>
            <a:endParaRPr lang="en-US" altLang="ja-JP" sz="2200" dirty="0" smtClean="0"/>
          </a:p>
          <a:p>
            <a:endParaRPr lang="en-US" altLang="ja-JP" sz="2200" dirty="0" smtClean="0"/>
          </a:p>
          <a:p>
            <a:r>
              <a:rPr lang="ja-JP" altLang="en-US" sz="2200" dirty="0" smtClean="0"/>
              <a:t>特に（線形）不安定な現象は格子の構造に起因するノイズからでも成長する。</a:t>
            </a:r>
            <a:endParaRPr lang="en-US" altLang="ja-JP" sz="2200" dirty="0" smtClean="0"/>
          </a:p>
          <a:p>
            <a:r>
              <a:rPr lang="ja-JP" altLang="en-US" sz="2200" dirty="0"/>
              <a:t>⇒</a:t>
            </a:r>
            <a:r>
              <a:rPr kumimoji="1" lang="ja-JP" altLang="en-US" sz="2200" dirty="0" smtClean="0"/>
              <a:t>適当な初期条件を入れると摂動の強さ→結果が分解能に依存してしまう。</a:t>
            </a:r>
            <a:endParaRPr kumimoji="1" lang="en-US" altLang="ja-JP" sz="2200" dirty="0" smtClean="0"/>
          </a:p>
          <a:p>
            <a:endParaRPr lang="en-US" altLang="ja-JP" sz="2200" dirty="0"/>
          </a:p>
          <a:p>
            <a:r>
              <a:rPr kumimoji="1" lang="ja-JP" altLang="en-US" sz="2200" dirty="0" smtClean="0"/>
              <a:t>例： </a:t>
            </a:r>
            <a:r>
              <a:rPr lang="ja-JP" altLang="en-US" sz="2200" dirty="0"/>
              <a:t>デカルト</a:t>
            </a:r>
            <a:r>
              <a:rPr kumimoji="1" lang="ja-JP" altLang="en-US" sz="2200" dirty="0" smtClean="0"/>
              <a:t>座標系で丸いものを解くと</a:t>
            </a:r>
            <a:endParaRPr kumimoji="1" lang="en-US" altLang="ja-JP" sz="2200" dirty="0" smtClean="0"/>
          </a:p>
          <a:p>
            <a:r>
              <a:rPr lang="ja-JP" altLang="en-US" sz="2200" dirty="0"/>
              <a:t>格子</a:t>
            </a:r>
            <a:r>
              <a:rPr lang="ja-JP" altLang="en-US" sz="2200" dirty="0" smtClean="0"/>
              <a:t>に</a:t>
            </a:r>
            <a:r>
              <a:rPr lang="ja-JP" altLang="en-US" sz="2200" dirty="0"/>
              <a:t>起因</a:t>
            </a:r>
            <a:r>
              <a:rPr lang="ja-JP" altLang="en-US" sz="2200" dirty="0" smtClean="0"/>
              <a:t>する</a:t>
            </a:r>
            <a:r>
              <a:rPr lang="en-US" altLang="ja-JP" sz="2200" dirty="0" smtClean="0"/>
              <a:t>m=4</a:t>
            </a:r>
            <a:r>
              <a:rPr lang="ja-JP" altLang="en-US" sz="2200" dirty="0" smtClean="0"/>
              <a:t>モードが卓越することがある。</a:t>
            </a:r>
            <a:endParaRPr lang="en-US" altLang="ja-JP" sz="2200" dirty="0" smtClean="0"/>
          </a:p>
          <a:p>
            <a:r>
              <a:rPr lang="ja-JP" altLang="en-US" sz="2200" dirty="0" smtClean="0"/>
              <a:t>（右図： </a:t>
            </a:r>
            <a:r>
              <a:rPr lang="en-US" altLang="ja-JP" sz="2200" dirty="0" smtClean="0"/>
              <a:t>Tomida et al. 2013, </a:t>
            </a:r>
            <a:r>
              <a:rPr lang="ja-JP" altLang="en-US" sz="2200" dirty="0" smtClean="0"/>
              <a:t>初期摂動は</a:t>
            </a:r>
            <a:r>
              <a:rPr lang="en-US" altLang="ja-JP" sz="2200" dirty="0" smtClean="0"/>
              <a:t>m=2</a:t>
            </a:r>
            <a:r>
              <a:rPr lang="ja-JP" altLang="en-US" sz="2200" dirty="0" smtClean="0"/>
              <a:t>のみ</a:t>
            </a:r>
            <a:r>
              <a:rPr lang="en-US" altLang="ja-JP" sz="2200" dirty="0" smtClean="0"/>
              <a:t>)</a:t>
            </a:r>
          </a:p>
          <a:p>
            <a:endParaRPr kumimoji="1" lang="en-US" altLang="ja-JP" sz="2200" dirty="0" smtClean="0"/>
          </a:p>
          <a:p>
            <a:r>
              <a:rPr lang="ja-JP" altLang="en-US" sz="2200" dirty="0" smtClean="0"/>
              <a:t>初期条件や解像度に非物理的に依存しないよう、</a:t>
            </a:r>
            <a:endParaRPr lang="en-US" altLang="ja-JP" sz="2200" dirty="0" smtClean="0"/>
          </a:p>
          <a:p>
            <a:r>
              <a:rPr lang="ja-JP" altLang="en-US" sz="2200" dirty="0" smtClean="0"/>
              <a:t>格子ノイズよりも</a:t>
            </a:r>
            <a:r>
              <a:rPr kumimoji="1" lang="ja-JP" altLang="en-US" sz="2200" dirty="0" smtClean="0"/>
              <a:t>振幅が大きく、かつ波長が長い</a:t>
            </a:r>
            <a:endParaRPr kumimoji="1" lang="en-US" altLang="ja-JP" sz="2200" dirty="0" smtClean="0"/>
          </a:p>
          <a:p>
            <a:r>
              <a:rPr lang="ja-JP" altLang="en-US" sz="2200" dirty="0"/>
              <a:t>摂動</a:t>
            </a:r>
            <a:r>
              <a:rPr kumimoji="1" lang="ja-JP" altLang="en-US" sz="2200" dirty="0" smtClean="0"/>
              <a:t>を入れるか、格子ノイズが結果に影響していない</a:t>
            </a:r>
            <a:endParaRPr kumimoji="1" lang="en-US" altLang="ja-JP" sz="2200" dirty="0" smtClean="0"/>
          </a:p>
          <a:p>
            <a:r>
              <a:rPr lang="ja-JP" altLang="en-US" sz="2200" dirty="0" smtClean="0"/>
              <a:t>ことを確かめる必要がある</a:t>
            </a:r>
            <a:r>
              <a:rPr kumimoji="1" lang="ja-JP" altLang="en-US" sz="2200" dirty="0" smtClean="0"/>
              <a:t>。</a:t>
            </a:r>
            <a:endParaRPr kumimoji="1" lang="ja-JP" altLang="en-US" sz="2200" dirty="0"/>
          </a:p>
        </p:txBody>
      </p:sp>
      <p:pic>
        <p:nvPicPr>
          <p:cNvPr id="4" name="図 3"/>
          <p:cNvPicPr>
            <a:picLocks noChangeAspect="1"/>
          </p:cNvPicPr>
          <p:nvPr/>
        </p:nvPicPr>
        <p:blipFill>
          <a:blip r:embed="rId2"/>
          <a:stretch>
            <a:fillRect/>
          </a:stretch>
        </p:blipFill>
        <p:spPr>
          <a:xfrm>
            <a:off x="6445971" y="3838574"/>
            <a:ext cx="2698030" cy="3019425"/>
          </a:xfrm>
          <a:prstGeom prst="rect">
            <a:avLst/>
          </a:prstGeom>
        </p:spPr>
      </p:pic>
      <p:sp>
        <p:nvSpPr>
          <p:cNvPr id="5" name="右カーブ矢印 4"/>
          <p:cNvSpPr/>
          <p:nvPr/>
        </p:nvSpPr>
        <p:spPr>
          <a:xfrm rot="20685354">
            <a:off x="6752106" y="3959909"/>
            <a:ext cx="410456" cy="1145858"/>
          </a:xfrm>
          <a:prstGeom prst="curvedRightArrow">
            <a:avLst/>
          </a:prstGeom>
          <a:solidFill>
            <a:schemeClr val="bg1">
              <a:alpha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右カーブ矢印 5"/>
          <p:cNvSpPr/>
          <p:nvPr/>
        </p:nvSpPr>
        <p:spPr>
          <a:xfrm rot="14400000">
            <a:off x="7034079" y="5516173"/>
            <a:ext cx="410456" cy="1145858"/>
          </a:xfrm>
          <a:prstGeom prst="curvedRightArrow">
            <a:avLst/>
          </a:prstGeom>
          <a:solidFill>
            <a:schemeClr val="bg1">
              <a:alpha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右カーブ矢印 6"/>
          <p:cNvSpPr/>
          <p:nvPr/>
        </p:nvSpPr>
        <p:spPr>
          <a:xfrm rot="9000000">
            <a:off x="8474574" y="5256579"/>
            <a:ext cx="410456" cy="1145858"/>
          </a:xfrm>
          <a:prstGeom prst="curvedRightArrow">
            <a:avLst/>
          </a:prstGeom>
          <a:solidFill>
            <a:schemeClr val="bg1">
              <a:alpha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右カーブ矢印 7"/>
          <p:cNvSpPr/>
          <p:nvPr/>
        </p:nvSpPr>
        <p:spPr>
          <a:xfrm rot="3600000">
            <a:off x="8217399" y="3712855"/>
            <a:ext cx="410456" cy="1145858"/>
          </a:xfrm>
          <a:prstGeom prst="curvedRightArrow">
            <a:avLst/>
          </a:prstGeom>
          <a:solidFill>
            <a:schemeClr val="bg1">
              <a:alpha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41109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補間の</a:t>
            </a:r>
            <a:r>
              <a:rPr lang="ja-JP" altLang="en-US" dirty="0"/>
              <a:t>話</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81566" y="1811628"/>
                <a:ext cx="5731099" cy="5030416"/>
              </a:xfrm>
              <a:prstGeom prst="rect">
                <a:avLst/>
              </a:prstGeom>
              <a:noFill/>
            </p:spPr>
            <p:txBody>
              <a:bodyPr wrap="square" rtlCol="0">
                <a:spAutoFit/>
              </a:bodyPr>
              <a:lstStyle/>
              <a:p>
                <a:r>
                  <a:rPr lang="ja-JP" altLang="en-US" sz="2000" dirty="0" smtClean="0"/>
                  <a:t>流体計算ではあらゆる局面で物理量の補間を行う。</a:t>
                </a:r>
                <a:endParaRPr lang="en-US" altLang="ja-JP" sz="2000" dirty="0" smtClean="0"/>
              </a:p>
              <a:p>
                <a:r>
                  <a:rPr kumimoji="1" lang="ja-JP" altLang="en-US" sz="2000" dirty="0" smtClean="0"/>
                  <a:t>しかし、実はこの時変数間の物理的な関係を全て</a:t>
                </a:r>
                <a:endParaRPr kumimoji="1" lang="en-US" altLang="ja-JP" sz="2000" dirty="0" smtClean="0"/>
              </a:p>
              <a:p>
                <a:r>
                  <a:rPr kumimoji="1" lang="ja-JP" altLang="en-US" sz="2000" dirty="0" smtClean="0"/>
                  <a:t>同時に満たすことはできない。</a:t>
                </a:r>
                <a:endParaRPr kumimoji="1" lang="en-US" altLang="ja-JP" sz="2000" dirty="0" smtClean="0"/>
              </a:p>
              <a:p>
                <a:r>
                  <a:rPr lang="ja-JP" altLang="en-US" sz="2000" dirty="0"/>
                  <a:t>例</a:t>
                </a:r>
                <a:r>
                  <a:rPr kumimoji="1" lang="ja-JP" altLang="en-US" sz="2000" dirty="0" smtClean="0"/>
                  <a:t>：</a:t>
                </a:r>
                <a:endParaRPr lang="en-US" altLang="ja-JP" sz="2000" dirty="0" smtClean="0"/>
              </a:p>
              <a:p>
                <a:r>
                  <a:rPr lang="ja-JP" altLang="en-US" sz="2000" dirty="0" smtClean="0"/>
                  <a:t>基本量 </a:t>
                </a:r>
                <a14:m>
                  <m:oMath xmlns:m="http://schemas.openxmlformats.org/officeDocument/2006/math">
                    <m:r>
                      <a:rPr lang="en-US" altLang="ja-JP" sz="2000" i="1" dirty="0" smtClean="0">
                        <a:latin typeface="Cambria Math" panose="02040503050406030204" pitchFamily="18" charset="0"/>
                      </a:rPr>
                      <m:t>𝜌</m:t>
                    </m:r>
                    <m:r>
                      <a:rPr lang="en-US" altLang="ja-JP" sz="2000" i="1" dirty="0" smtClean="0">
                        <a:latin typeface="Cambria Math" panose="02040503050406030204" pitchFamily="18" charset="0"/>
                      </a:rPr>
                      <m:t>, </m:t>
                    </m:r>
                    <m:r>
                      <a:rPr lang="en-US" altLang="ja-JP" sz="2000" b="0" i="1" dirty="0" smtClean="0">
                        <a:latin typeface="Cambria Math" panose="02040503050406030204" pitchFamily="18" charset="0"/>
                      </a:rPr>
                      <m:t>𝑣</m:t>
                    </m:r>
                  </m:oMath>
                </a14:m>
                <a:r>
                  <a:rPr lang="ja-JP" altLang="en-US" sz="2000" dirty="0"/>
                  <a:t> </a:t>
                </a:r>
                <a:r>
                  <a:rPr lang="ja-JP" altLang="en-US" sz="2000" dirty="0" smtClean="0"/>
                  <a:t>を</a:t>
                </a:r>
                <a:r>
                  <a:rPr lang="ja-JP" altLang="en-US" sz="2000" dirty="0"/>
                  <a:t>使</a:t>
                </a:r>
                <a:r>
                  <a:rPr lang="ja-JP" altLang="en-US" sz="2000" dirty="0" smtClean="0"/>
                  <a:t>って空間的な</a:t>
                </a:r>
                <a:r>
                  <a:rPr lang="ja-JP" altLang="en-US" sz="2000" dirty="0"/>
                  <a:t>線形</a:t>
                </a:r>
                <a:r>
                  <a:rPr lang="ja-JP" altLang="en-US" sz="2000" dirty="0" smtClean="0"/>
                  <a:t>補間を行う</a:t>
                </a:r>
                <a:r>
                  <a:rPr lang="ja-JP" altLang="en-US" sz="2000" dirty="0"/>
                  <a:t>。</a:t>
                </a:r>
                <a:endParaRPr lang="en-US" altLang="ja-JP" sz="2000" dirty="0" smtClean="0"/>
              </a:p>
              <a:p>
                <a:pPr/>
                <a14:m>
                  <m:oMathPara xmlns:m="http://schemas.openxmlformats.org/officeDocument/2006/math">
                    <m:oMathParaPr>
                      <m:jc m:val="centerGroup"/>
                    </m:oMathParaPr>
                    <m:oMath xmlns:m="http://schemas.openxmlformats.org/officeDocument/2006/math">
                      <m:r>
                        <a:rPr lang="ja-JP" altLang="en-US" sz="2000" i="1" smtClean="0">
                          <a:latin typeface="Cambria Math" panose="02040503050406030204" pitchFamily="18" charset="0"/>
                        </a:rPr>
                        <m:t>𝜌</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𝑥</m:t>
                          </m:r>
                        </m:e>
                      </m:d>
                      <m:r>
                        <a:rPr lang="en-US" altLang="ja-JP" sz="2000" b="0" i="1" smtClean="0">
                          <a:latin typeface="Cambria Math" panose="02040503050406030204" pitchFamily="18" charset="0"/>
                          <a:ea typeface="Cambria Math" panose="02040503050406030204" pitchFamily="18" charset="0"/>
                        </a:rPr>
                        <m:t>~</m:t>
                      </m:r>
                      <m:sSub>
                        <m:sSubPr>
                          <m:ctrlPr>
                            <a:rPr lang="en-US" altLang="ja-JP" sz="2000" b="0" i="1" smtClean="0">
                              <a:latin typeface="Cambria Math" panose="02040503050406030204" pitchFamily="18" charset="0"/>
                              <a:ea typeface="Cambria Math" panose="02040503050406030204" pitchFamily="18" charset="0"/>
                            </a:rPr>
                          </m:ctrlPr>
                        </m:sSubPr>
                        <m:e>
                          <m:r>
                            <a:rPr lang="ja-JP" altLang="en-US" sz="2000" b="0" i="1" smtClean="0">
                              <a:latin typeface="Cambria Math" panose="02040503050406030204" pitchFamily="18" charset="0"/>
                              <a:ea typeface="Cambria Math" panose="02040503050406030204" pitchFamily="18" charset="0"/>
                            </a:rPr>
                            <m:t>𝜌</m:t>
                          </m:r>
                        </m:e>
                        <m:sub>
                          <m:r>
                            <a:rPr lang="en-US" altLang="ja-JP" sz="2000" b="0" i="1" smtClean="0">
                              <a:latin typeface="Cambria Math" panose="02040503050406030204" pitchFamily="18" charset="0"/>
                              <a:ea typeface="Cambria Math" panose="02040503050406030204" pitchFamily="18" charset="0"/>
                            </a:rPr>
                            <m:t>𝐿</m:t>
                          </m:r>
                        </m:sub>
                      </m:sSub>
                      <m:r>
                        <a:rPr lang="en-US" altLang="ja-JP" sz="2000" b="0" i="1" smtClean="0">
                          <a:latin typeface="Cambria Math" panose="02040503050406030204" pitchFamily="18" charset="0"/>
                          <a:ea typeface="Cambria Math" panose="02040503050406030204" pitchFamily="18" charset="0"/>
                        </a:rPr>
                        <m:t>+</m:t>
                      </m:r>
                      <m:f>
                        <m:fPr>
                          <m:ctrlPr>
                            <a:rPr lang="en-US" altLang="ja-JP" sz="2000" b="0" i="1" smtClean="0">
                              <a:latin typeface="Cambria Math" panose="02040503050406030204" pitchFamily="18" charset="0"/>
                              <a:ea typeface="Cambria Math" panose="02040503050406030204" pitchFamily="18" charset="0"/>
                            </a:rPr>
                          </m:ctrlPr>
                        </m:fPr>
                        <m:num>
                          <m:r>
                            <a:rPr lang="en-US" altLang="ja-JP" sz="2000" b="0" i="1" smtClean="0">
                              <a:latin typeface="Cambria Math" panose="02040503050406030204" pitchFamily="18" charset="0"/>
                              <a:ea typeface="Cambria Math" panose="02040503050406030204" pitchFamily="18" charset="0"/>
                            </a:rPr>
                            <m:t>𝑑</m:t>
                          </m:r>
                          <m:r>
                            <a:rPr lang="ja-JP" altLang="en-US" sz="2000" b="0" i="1" smtClean="0">
                              <a:latin typeface="Cambria Math" panose="02040503050406030204" pitchFamily="18" charset="0"/>
                              <a:ea typeface="Cambria Math" panose="02040503050406030204" pitchFamily="18" charset="0"/>
                            </a:rPr>
                            <m:t>𝜌</m:t>
                          </m:r>
                        </m:num>
                        <m:den>
                          <m:r>
                            <a:rPr lang="en-US" altLang="ja-JP" sz="2000" b="0" i="1" smtClean="0">
                              <a:latin typeface="Cambria Math" panose="02040503050406030204" pitchFamily="18" charset="0"/>
                              <a:ea typeface="Cambria Math" panose="02040503050406030204" pitchFamily="18" charset="0"/>
                            </a:rPr>
                            <m:t>𝑑𝑥</m:t>
                          </m:r>
                        </m:den>
                      </m:f>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𝑥</m:t>
                      </m:r>
                    </m:oMath>
                  </m:oMathPara>
                </a14:m>
                <a:endParaRPr lang="en-US" altLang="ja-JP" sz="2000" dirty="0" smtClean="0"/>
              </a:p>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𝑣</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𝑥</m:t>
                          </m:r>
                        </m:e>
                      </m:d>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𝑣</m:t>
                      </m:r>
                      <m:r>
                        <a:rPr lang="en-US" altLang="ja-JP" sz="2000" i="1">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r>
                            <a:rPr lang="en-US" altLang="ja-JP" sz="2000" i="1">
                              <a:latin typeface="Cambria Math" panose="02040503050406030204" pitchFamily="18" charset="0"/>
                              <a:ea typeface="Cambria Math" panose="02040503050406030204" pitchFamily="18" charset="0"/>
                            </a:rPr>
                            <m:t>𝑑</m:t>
                          </m:r>
                          <m:r>
                            <a:rPr lang="en-US" altLang="ja-JP" sz="2000" b="0" i="1" smtClean="0">
                              <a:latin typeface="Cambria Math" panose="02040503050406030204" pitchFamily="18" charset="0"/>
                              <a:ea typeface="Cambria Math" panose="02040503050406030204" pitchFamily="18" charset="0"/>
                            </a:rPr>
                            <m:t>𝑣</m:t>
                          </m:r>
                        </m:num>
                        <m:den>
                          <m:r>
                            <a:rPr lang="en-US" altLang="ja-JP" sz="2000" i="1">
                              <a:latin typeface="Cambria Math" panose="02040503050406030204" pitchFamily="18" charset="0"/>
                              <a:ea typeface="Cambria Math" panose="02040503050406030204" pitchFamily="18" charset="0"/>
                            </a:rPr>
                            <m:t>𝑑𝑥</m:t>
                          </m:r>
                        </m:den>
                      </m:f>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𝑥</m:t>
                      </m:r>
                    </m:oMath>
                  </m:oMathPara>
                </a14:m>
                <a:endParaRPr lang="en-US" altLang="ja-JP" sz="20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smtClean="0">
                          <a:latin typeface="Cambria Math" panose="02040503050406030204" pitchFamily="18" charset="0"/>
                        </a:rPr>
                        <m:t>𝜌</m:t>
                      </m:r>
                      <m:r>
                        <a:rPr lang="en-US" altLang="ja-JP" sz="2000" i="1">
                          <a:latin typeface="Cambria Math" panose="02040503050406030204" pitchFamily="18" charset="0"/>
                        </a:rPr>
                        <m:t>𝑣</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𝑥</m:t>
                          </m:r>
                        </m:e>
                      </m:d>
                      <m:r>
                        <a:rPr lang="en-US" altLang="ja-JP" sz="2000" i="1">
                          <a:latin typeface="Cambria Math" panose="02040503050406030204" pitchFamily="18" charset="0"/>
                          <a:ea typeface="Cambria Math" panose="02040503050406030204" pitchFamily="18" charset="0"/>
                        </a:rPr>
                        <m:t>~</m:t>
                      </m:r>
                      <m:d>
                        <m:dPr>
                          <m:ctrlPr>
                            <a:rPr lang="en-US" altLang="ja-JP" sz="2000" i="1" smtClean="0">
                              <a:latin typeface="Cambria Math" panose="02040503050406030204" pitchFamily="18" charset="0"/>
                              <a:ea typeface="Cambria Math" panose="02040503050406030204" pitchFamily="18" charset="0"/>
                            </a:rPr>
                          </m:ctrlPr>
                        </m:dPr>
                        <m:e>
                          <m:r>
                            <a:rPr lang="ja-JP" altLang="en-US" sz="2000" i="1">
                              <a:latin typeface="Cambria Math" panose="02040503050406030204" pitchFamily="18" charset="0"/>
                              <a:ea typeface="Cambria Math" panose="02040503050406030204" pitchFamily="18" charset="0"/>
                            </a:rPr>
                            <m:t>𝜌</m:t>
                          </m:r>
                          <m:r>
                            <a:rPr lang="en-US" altLang="ja-JP" sz="2000" i="1">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r>
                                <a:rPr lang="en-US" altLang="ja-JP" sz="2000" i="1">
                                  <a:latin typeface="Cambria Math" panose="02040503050406030204" pitchFamily="18" charset="0"/>
                                  <a:ea typeface="Cambria Math" panose="02040503050406030204" pitchFamily="18" charset="0"/>
                                </a:rPr>
                                <m:t>𝑑</m:t>
                              </m:r>
                              <m:r>
                                <a:rPr lang="ja-JP" altLang="en-US" sz="2000" i="1">
                                  <a:latin typeface="Cambria Math" panose="02040503050406030204" pitchFamily="18" charset="0"/>
                                  <a:ea typeface="Cambria Math" panose="02040503050406030204" pitchFamily="18" charset="0"/>
                                </a:rPr>
                                <m:t>𝜌</m:t>
                              </m:r>
                            </m:num>
                            <m:den>
                              <m:r>
                                <a:rPr lang="en-US" altLang="ja-JP" sz="2000" i="1">
                                  <a:latin typeface="Cambria Math" panose="02040503050406030204" pitchFamily="18" charset="0"/>
                                  <a:ea typeface="Cambria Math" panose="02040503050406030204" pitchFamily="18" charset="0"/>
                                </a:rPr>
                                <m:t>𝑑𝑥</m:t>
                              </m:r>
                            </m:den>
                          </m:f>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𝑥</m:t>
                          </m:r>
                        </m:e>
                      </m:d>
                      <m:d>
                        <m:dPr>
                          <m:ctrlPr>
                            <a:rPr lang="en-US" altLang="ja-JP" sz="2000" i="1" smtClean="0">
                              <a:latin typeface="Cambria Math" panose="02040503050406030204" pitchFamily="18" charset="0"/>
                              <a:ea typeface="Cambria Math" panose="02040503050406030204" pitchFamily="18" charset="0"/>
                            </a:rPr>
                          </m:ctrlPr>
                        </m:dPr>
                        <m:e>
                          <m:r>
                            <a:rPr lang="en-US" altLang="ja-JP" sz="2000" i="1">
                              <a:latin typeface="Cambria Math" panose="02040503050406030204" pitchFamily="18" charset="0"/>
                              <a:ea typeface="Cambria Math" panose="02040503050406030204" pitchFamily="18" charset="0"/>
                            </a:rPr>
                            <m:t>𝑣</m:t>
                          </m:r>
                          <m:r>
                            <a:rPr lang="en-US" altLang="ja-JP" sz="2000" i="1">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r>
                                <a:rPr lang="en-US" altLang="ja-JP" sz="2000" i="1">
                                  <a:latin typeface="Cambria Math" panose="02040503050406030204" pitchFamily="18" charset="0"/>
                                  <a:ea typeface="Cambria Math" panose="02040503050406030204" pitchFamily="18" charset="0"/>
                                </a:rPr>
                                <m:t>𝑑𝑣</m:t>
                              </m:r>
                            </m:num>
                            <m:den>
                              <m:r>
                                <a:rPr lang="en-US" altLang="ja-JP" sz="2000" i="1">
                                  <a:latin typeface="Cambria Math" panose="02040503050406030204" pitchFamily="18" charset="0"/>
                                  <a:ea typeface="Cambria Math" panose="02040503050406030204" pitchFamily="18" charset="0"/>
                                </a:rPr>
                                <m:t>𝑑𝑥</m:t>
                              </m:r>
                            </m:den>
                          </m:f>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𝑥</m:t>
                          </m:r>
                        </m:e>
                      </m:d>
                    </m:oMath>
                  </m:oMathPara>
                </a14:m>
                <a:endParaRPr lang="en-US" altLang="ja-JP" sz="2000" b="0" dirty="0" smtClean="0">
                  <a:latin typeface="+mn-ea"/>
                </a:endParaRPr>
              </a:p>
              <a:p>
                <a:endParaRPr lang="en-US" altLang="ja-JP" sz="2000" b="0" dirty="0" smtClean="0">
                  <a:latin typeface="+mn-ea"/>
                </a:endParaRPr>
              </a:p>
              <a:p>
                <a:endParaRPr lang="en-US" altLang="ja-JP" sz="2000" dirty="0" smtClean="0">
                  <a:ea typeface="Cambria Math" panose="02040503050406030204" pitchFamily="18" charset="0"/>
                </a:endParaRPr>
              </a:p>
              <a:p>
                <a:endParaRPr lang="en-US" altLang="ja-JP" sz="2000" dirty="0">
                  <a:ea typeface="Cambria Math" panose="02040503050406030204" pitchFamily="18" charset="0"/>
                </a:endParaRPr>
              </a:p>
              <a:p>
                <a:endParaRPr lang="en-US" altLang="ja-JP" sz="2000" dirty="0" smtClean="0"/>
              </a:p>
              <a:p>
                <a:endParaRPr lang="en-US" altLang="ja-JP" sz="200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81566" y="1811628"/>
                <a:ext cx="5731099" cy="5030416"/>
              </a:xfrm>
              <a:prstGeom prst="rect">
                <a:avLst/>
              </a:prstGeom>
              <a:blipFill>
                <a:blip r:embed="rId2"/>
                <a:stretch>
                  <a:fillRect l="-1063" t="-848" r="-425"/>
                </a:stretch>
              </a:blipFill>
            </p:spPr>
            <p:txBody>
              <a:bodyPr/>
              <a:lstStyle/>
              <a:p>
                <a:r>
                  <a:rPr lang="ja-JP" altLang="en-US">
                    <a:noFill/>
                  </a:rPr>
                  <a:t> </a:t>
                </a:r>
              </a:p>
            </p:txBody>
          </p:sp>
        </mc:Fallback>
      </mc:AlternateContent>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b="9616"/>
          <a:stretch>
            <a:fillRect/>
          </a:stretch>
        </p:blipFill>
        <p:spPr bwMode="auto">
          <a:xfrm>
            <a:off x="5757610" y="1583365"/>
            <a:ext cx="3279511" cy="3141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 name="テキスト ボックス 4"/>
          <p:cNvSpPr txBox="1"/>
          <p:nvPr/>
        </p:nvSpPr>
        <p:spPr>
          <a:xfrm>
            <a:off x="7294182" y="4709589"/>
            <a:ext cx="1849818" cy="400110"/>
          </a:xfrm>
          <a:prstGeom prst="rect">
            <a:avLst/>
          </a:prstGeom>
          <a:noFill/>
        </p:spPr>
        <p:txBody>
          <a:bodyPr wrap="square" rtlCol="0">
            <a:spAutoFit/>
          </a:bodyPr>
          <a:lstStyle/>
          <a:p>
            <a:r>
              <a:rPr kumimoji="1" lang="en-US" altLang="ja-JP" sz="2000" dirty="0" smtClean="0"/>
              <a:t>(</a:t>
            </a:r>
            <a:r>
              <a:rPr kumimoji="1" lang="ja-JP" altLang="en-US" sz="2000" dirty="0" smtClean="0"/>
              <a:t>図：</a:t>
            </a:r>
            <a:r>
              <a:rPr kumimoji="1" lang="en-US" altLang="ja-JP" sz="2000" dirty="0" smtClean="0"/>
              <a:t>Wikipedia)</a:t>
            </a:r>
            <a:endParaRPr kumimoji="1" lang="ja-JP" altLang="en-US" sz="2000" dirty="0"/>
          </a:p>
        </p:txBody>
      </p:sp>
      <mc:AlternateContent xmlns:mc="http://schemas.openxmlformats.org/markup-compatibility/2006" xmlns:a14="http://schemas.microsoft.com/office/drawing/2010/main">
        <mc:Choice Requires="a14">
          <p:sp>
            <p:nvSpPr>
              <p:cNvPr id="6" name="正方形/長方形 5"/>
              <p:cNvSpPr/>
              <p:nvPr/>
            </p:nvSpPr>
            <p:spPr>
              <a:xfrm>
                <a:off x="0" y="5245565"/>
                <a:ext cx="9144000" cy="1569660"/>
              </a:xfrm>
              <a:prstGeom prst="rect">
                <a:avLst/>
              </a:prstGeom>
            </p:spPr>
            <p:txBody>
              <a:bodyPr wrap="square">
                <a:spAutoFit/>
              </a:bodyPr>
              <a:lstStyle/>
              <a:p>
                <a:r>
                  <a:rPr lang="ja-JP" altLang="en-US" sz="2000" dirty="0" smtClean="0">
                    <a:latin typeface="+mn-ea"/>
                  </a:rPr>
                  <a:t>非線形</a:t>
                </a:r>
                <a:r>
                  <a:rPr lang="ja-JP" altLang="en-US" sz="2000" dirty="0">
                    <a:latin typeface="+mn-ea"/>
                  </a:rPr>
                  <a:t>な</a:t>
                </a:r>
                <a:r>
                  <a:rPr lang="ja-JP" altLang="en-US" sz="2000" dirty="0" smtClean="0">
                    <a:latin typeface="+mn-ea"/>
                  </a:rPr>
                  <a:t>分布とな</a:t>
                </a:r>
                <a:r>
                  <a:rPr lang="ja-JP" altLang="en-US" sz="2000" dirty="0">
                    <a:latin typeface="+mn-ea"/>
                  </a:rPr>
                  <a:t>り</a:t>
                </a:r>
                <a:r>
                  <a:rPr lang="ja-JP" altLang="en-US" sz="2000" dirty="0" smtClean="0">
                    <a:latin typeface="+mn-ea"/>
                  </a:rPr>
                  <a:t>、</a:t>
                </a:r>
                <a:r>
                  <a:rPr lang="ja-JP" altLang="en-US" sz="2000" dirty="0">
                    <a:latin typeface="+mn-ea"/>
                  </a:rPr>
                  <a:t>必ずしも元の物理量</a:t>
                </a:r>
                <a:r>
                  <a:rPr lang="ja-JP" altLang="en-US" sz="2000" dirty="0" smtClean="0">
                    <a:latin typeface="+mn-ea"/>
                  </a:rPr>
                  <a:t>の分布</a:t>
                </a:r>
                <a:r>
                  <a:rPr lang="ja-JP" altLang="en-US" sz="2000" dirty="0">
                    <a:latin typeface="+mn-ea"/>
                  </a:rPr>
                  <a:t>の性質を反映しない可能性がある。</a:t>
                </a:r>
                <a:endParaRPr lang="en-US" altLang="ja-JP" sz="2000" dirty="0">
                  <a:latin typeface="+mn-ea"/>
                </a:endParaRPr>
              </a:p>
              <a:p>
                <a:r>
                  <a:rPr lang="ja-JP" altLang="en-US" sz="2000" dirty="0">
                    <a:latin typeface="+mn-ea"/>
                  </a:rPr>
                  <a:t>例えばこの例で</a:t>
                </a:r>
                <a:r>
                  <a:rPr lang="ja-JP" altLang="en-US" sz="2000" dirty="0" smtClean="0">
                    <a:latin typeface="+mn-ea"/>
                  </a:rPr>
                  <a:t>はセル中心の物理量に「</a:t>
                </a:r>
                <a:r>
                  <a:rPr lang="ja-JP" altLang="en-US" sz="2000" dirty="0">
                    <a:latin typeface="+mn-ea"/>
                  </a:rPr>
                  <a:t>質量流束一定の分布」を与えたとしても</a:t>
                </a:r>
                <a:r>
                  <a:rPr lang="ja-JP" altLang="en-US" sz="2000" dirty="0" smtClean="0">
                    <a:latin typeface="+mn-ea"/>
                  </a:rPr>
                  <a:t>、</a:t>
                </a:r>
                <a:endParaRPr lang="en-US" altLang="ja-JP" sz="2000" dirty="0" smtClean="0">
                  <a:latin typeface="+mn-ea"/>
                </a:endParaRPr>
              </a:p>
              <a:p>
                <a:r>
                  <a:rPr lang="ja-JP" altLang="en-US" sz="2000" dirty="0" smtClean="0">
                    <a:latin typeface="+mn-ea"/>
                  </a:rPr>
                  <a:t>セル</a:t>
                </a:r>
                <a:r>
                  <a:rPr lang="ja-JP" altLang="en-US" sz="2000" dirty="0">
                    <a:latin typeface="+mn-ea"/>
                  </a:rPr>
                  <a:t>境界で計算される質量流束</a:t>
                </a:r>
                <a:r>
                  <a:rPr lang="ja-JP" altLang="en-US" sz="2000" dirty="0" smtClean="0">
                    <a:latin typeface="+mn-ea"/>
                  </a:rPr>
                  <a:t>は</a:t>
                </a:r>
                <a:r>
                  <a:rPr lang="ja-JP" altLang="en-US" sz="2000" dirty="0" smtClean="0"/>
                  <a:t>（</a:t>
                </a:r>
                <a14:m>
                  <m:oMath xmlns:m="http://schemas.openxmlformats.org/officeDocument/2006/math">
                    <m:r>
                      <a:rPr lang="ja-JP" altLang="en-US" sz="2000" i="1" smtClean="0">
                        <a:latin typeface="Cambria Math" panose="02040503050406030204" pitchFamily="18" charset="0"/>
                      </a:rPr>
                      <m:t>∆</m:t>
                    </m:r>
                    <m:r>
                      <a:rPr lang="en-US" altLang="ja-JP" sz="2000" b="0" i="1" smtClean="0">
                        <a:latin typeface="Cambria Math" panose="02040503050406030204" pitchFamily="18" charset="0"/>
                      </a:rPr>
                      <m:t>𝑥</m:t>
                    </m:r>
                  </m:oMath>
                </a14:m>
                <a:r>
                  <a:rPr lang="ja-JP" altLang="en-US" sz="2000" dirty="0" smtClean="0">
                    <a:latin typeface="+mn-ea"/>
                  </a:rPr>
                  <a:t>の</a:t>
                </a:r>
                <a:r>
                  <a:rPr lang="ja-JP" altLang="en-US" sz="2000" dirty="0">
                    <a:latin typeface="+mn-ea"/>
                  </a:rPr>
                  <a:t>高次の項では）一定ではないかもしれない</a:t>
                </a:r>
                <a:r>
                  <a:rPr lang="ja-JP" altLang="en-US" sz="2000" dirty="0" smtClean="0">
                    <a:latin typeface="+mn-ea"/>
                  </a:rPr>
                  <a:t>。</a:t>
                </a:r>
                <a:endParaRPr lang="en-US" altLang="ja-JP" sz="2000" dirty="0" smtClean="0">
                  <a:latin typeface="+mn-ea"/>
                </a:endParaRPr>
              </a:p>
              <a:p>
                <a:r>
                  <a:rPr lang="ja-JP" altLang="en-US" dirty="0" smtClean="0">
                    <a:latin typeface="+mn-ea"/>
                  </a:rPr>
                  <a:t>（注：分布が滑らかかつ十分高分解能であればこの違いは十分小さくなるはず。一方不連続面ではリミッタが効いて勾配がゼロになるため、やはりこの差は消える。</a:t>
                </a:r>
                <a:r>
                  <a:rPr lang="ja-JP" altLang="en-US" dirty="0" err="1" smtClean="0">
                    <a:latin typeface="+mn-ea"/>
                  </a:rPr>
                  <a:t>なので</a:t>
                </a:r>
                <a:r>
                  <a:rPr lang="ja-JP" altLang="en-US" dirty="0" smtClean="0">
                    <a:latin typeface="+mn-ea"/>
                  </a:rPr>
                  <a:t>大丈夫・・・？）</a:t>
                </a:r>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0" y="5245565"/>
                <a:ext cx="9144000" cy="1569660"/>
              </a:xfrm>
              <a:prstGeom prst="rect">
                <a:avLst/>
              </a:prstGeom>
              <a:blipFill>
                <a:blip r:embed="rId4"/>
                <a:stretch>
                  <a:fillRect l="-667" t="-1938" r="-2467" b="-42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7888049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AMR</a:t>
            </a:r>
            <a:r>
              <a:rPr kumimoji="1" lang="ja-JP" altLang="en-US" dirty="0" smtClean="0"/>
              <a:t>における補間</a:t>
            </a:r>
            <a:endParaRPr kumimoji="1" lang="ja-JP" altLang="en-US" dirty="0"/>
          </a:p>
        </p:txBody>
      </p:sp>
      <p:sp>
        <p:nvSpPr>
          <p:cNvPr id="3" name="テキスト ボックス 2"/>
          <p:cNvSpPr txBox="1"/>
          <p:nvPr/>
        </p:nvSpPr>
        <p:spPr>
          <a:xfrm>
            <a:off x="81566" y="1644203"/>
            <a:ext cx="9036676" cy="707886"/>
          </a:xfrm>
          <a:prstGeom prst="rect">
            <a:avLst/>
          </a:prstGeom>
          <a:noFill/>
        </p:spPr>
        <p:txBody>
          <a:bodyPr wrap="square" rtlCol="0">
            <a:spAutoFit/>
          </a:bodyPr>
          <a:lstStyle/>
          <a:p>
            <a:r>
              <a:rPr lang="ja-JP" altLang="en-US" sz="2000" dirty="0" smtClean="0"/>
              <a:t>補間に関する非物理的な振る舞いは</a:t>
            </a:r>
            <a:r>
              <a:rPr lang="en-US" altLang="ja-JP" sz="2000" dirty="0" smtClean="0"/>
              <a:t>AMR</a:t>
            </a:r>
            <a:r>
              <a:rPr lang="ja-JP" altLang="en-US" sz="2000" dirty="0" smtClean="0"/>
              <a:t>で格子を生成・破壊する時に顕著になる。</a:t>
            </a:r>
            <a:endParaRPr lang="en-US" altLang="ja-JP" sz="2000" dirty="0" smtClean="0"/>
          </a:p>
          <a:p>
            <a:r>
              <a:rPr kumimoji="1" lang="en-US" altLang="ja-JP" sz="2000" dirty="0" smtClean="0"/>
              <a:t>AMR</a:t>
            </a:r>
            <a:r>
              <a:rPr kumimoji="1" lang="ja-JP" altLang="en-US" sz="2000" dirty="0" smtClean="0"/>
              <a:t>では高解像度の格子を生成する際は通常保存量を保存するように補間を行う。</a:t>
            </a:r>
            <a:endParaRPr kumimoji="1" lang="en-US" altLang="ja-JP" sz="2000" dirty="0" smtClean="0"/>
          </a:p>
        </p:txBody>
      </p:sp>
      <p:graphicFrame>
        <p:nvGraphicFramePr>
          <p:cNvPr id="4" name="表 3"/>
          <p:cNvGraphicFramePr>
            <a:graphicFrameLocks noGrp="1"/>
          </p:cNvGraphicFramePr>
          <p:nvPr>
            <p:extLst>
              <p:ext uri="{D42A27DB-BD31-4B8C-83A1-F6EECF244321}">
                <p14:modId xmlns:p14="http://schemas.microsoft.com/office/powerpoint/2010/main" val="1013739244"/>
              </p:ext>
            </p:extLst>
          </p:nvPr>
        </p:nvGraphicFramePr>
        <p:xfrm>
          <a:off x="7551320" y="2506726"/>
          <a:ext cx="1440000" cy="144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143037253"/>
                    </a:ext>
                  </a:extLst>
                </a:gridCol>
                <a:gridCol w="720000">
                  <a:extLst>
                    <a:ext uri="{9D8B030D-6E8A-4147-A177-3AD203B41FA5}">
                      <a16:colId xmlns:a16="http://schemas.microsoft.com/office/drawing/2014/main" val="1296893687"/>
                    </a:ext>
                  </a:extLst>
                </a:gridCol>
              </a:tblGrid>
              <a:tr h="72000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3548860"/>
                  </a:ext>
                </a:extLst>
              </a:tr>
              <a:tr h="72000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39644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106923774"/>
              </p:ext>
            </p:extLst>
          </p:nvPr>
        </p:nvGraphicFramePr>
        <p:xfrm>
          <a:off x="5037787" y="2506726"/>
          <a:ext cx="1440000" cy="144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4143037253"/>
                    </a:ext>
                  </a:extLst>
                </a:gridCol>
              </a:tblGrid>
              <a:tr h="144000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3548860"/>
                  </a:ext>
                </a:extLst>
              </a:tr>
            </a:tbl>
          </a:graphicData>
        </a:graphic>
      </p:graphicFrame>
      <p:sp>
        <p:nvSpPr>
          <p:cNvPr id="6" name="右矢印 5"/>
          <p:cNvSpPr/>
          <p:nvPr/>
        </p:nvSpPr>
        <p:spPr>
          <a:xfrm>
            <a:off x="6692722" y="2996480"/>
            <a:ext cx="673994" cy="455054"/>
          </a:xfrm>
          <a:prstGeom prst="rightArrow">
            <a:avLst/>
          </a:prstGeom>
          <a:solidFill>
            <a:srgbClr val="0000FF">
              <a:alpha val="20000"/>
            </a:srgb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5642623" y="2957845"/>
            <a:ext cx="230328" cy="49368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7799834" y="2674508"/>
            <a:ext cx="296685" cy="37992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8447409" y="2674508"/>
            <a:ext cx="370327" cy="4056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7851350" y="3327040"/>
            <a:ext cx="105832" cy="49369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8490339" y="3327040"/>
            <a:ext cx="230328" cy="49368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p:cNvSpPr txBox="1"/>
              <p:nvPr/>
            </p:nvSpPr>
            <p:spPr>
              <a:xfrm>
                <a:off x="81566" y="2389407"/>
                <a:ext cx="5052811" cy="1760995"/>
              </a:xfrm>
              <a:prstGeom prst="rect">
                <a:avLst/>
              </a:prstGeom>
              <a:noFill/>
            </p:spPr>
            <p:txBody>
              <a:bodyPr wrap="square" rtlCol="0">
                <a:spAutoFit/>
              </a:bodyPr>
              <a:lstStyle/>
              <a:p>
                <a:r>
                  <a:rPr lang="ja-JP" altLang="en-US" sz="2000" dirty="0" smtClean="0"/>
                  <a:t>この時、右図のように生成された格子の内部には有限の速度分散が発生する。</a:t>
                </a:r>
                <a:endParaRPr lang="en-US" altLang="ja-JP" sz="2000" dirty="0" smtClean="0"/>
              </a:p>
              <a:p>
                <a:r>
                  <a:rPr lang="ja-JP" altLang="en-US" sz="2000" dirty="0" smtClean="0"/>
                  <a:t>そこでその全運動エネルギーを計算すると</a:t>
                </a:r>
                <a:endParaRPr lang="en-US" altLang="ja-JP" sz="2000" dirty="0" smtClean="0"/>
              </a:p>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𝐸</m:t>
                          </m:r>
                        </m:e>
                        <m:sub>
                          <m:r>
                            <m:rPr>
                              <m:sty m:val="p"/>
                            </m:rPr>
                            <a:rPr lang="en-US" altLang="ja-JP" sz="2000" b="0" i="0" smtClean="0">
                              <a:latin typeface="Cambria Math" panose="02040503050406030204" pitchFamily="18" charset="0"/>
                            </a:rPr>
                            <m:t>kin</m:t>
                          </m:r>
                        </m:sub>
                      </m:sSub>
                      <m:r>
                        <a:rPr lang="en-US" altLang="ja-JP" sz="2000" b="0" i="1" smtClean="0">
                          <a:latin typeface="Cambria Math" panose="02040503050406030204" pitchFamily="18" charset="0"/>
                        </a:rPr>
                        <m:t>=</m:t>
                      </m:r>
                      <m:nary>
                        <m:naryPr>
                          <m:chr m:val="∑"/>
                          <m:subHide m:val="on"/>
                          <m:supHide m:val="on"/>
                          <m:ctrlPr>
                            <a:rPr lang="en-US" altLang="ja-JP" sz="2000" b="0" i="1" smtClean="0">
                              <a:latin typeface="Cambria Math" panose="02040503050406030204" pitchFamily="18" charset="0"/>
                            </a:rPr>
                          </m:ctrlPr>
                        </m:naryPr>
                        <m:sub/>
                        <m:sup/>
                        <m:e>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den>
                          </m:f>
                          <m:r>
                            <a:rPr lang="ja-JP" altLang="en-US" sz="2000" b="0" i="1" smtClean="0">
                              <a:latin typeface="Cambria Math" panose="02040503050406030204" pitchFamily="18" charset="0"/>
                            </a:rPr>
                            <m:t>𝜌</m:t>
                          </m:r>
                          <m:sSup>
                            <m:sSupPr>
                              <m:ctrlPr>
                                <a:rPr lang="en-US" altLang="ja-JP" sz="2000" b="0" i="1" smtClean="0">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b="1" i="1">
                                      <a:latin typeface="Cambria Math" panose="02040503050406030204" pitchFamily="18" charset="0"/>
                                    </a:rPr>
                                    <m:t>𝒗</m:t>
                                  </m:r>
                                  <m:r>
                                    <a:rPr lang="en-US" altLang="ja-JP" sz="2000" i="1">
                                      <a:latin typeface="Cambria Math" panose="02040503050406030204" pitchFamily="18" charset="0"/>
                                    </a:rPr>
                                    <m:t>+</m:t>
                                  </m:r>
                                  <m:r>
                                    <a:rPr lang="ja-JP" altLang="en-US" sz="2000" i="1">
                                      <a:latin typeface="Cambria Math" panose="02040503050406030204" pitchFamily="18" charset="0"/>
                                    </a:rPr>
                                    <m:t>𝛿</m:t>
                                  </m:r>
                                  <m:r>
                                    <a:rPr lang="en-US" altLang="ja-JP" sz="2000" b="1" i="1">
                                      <a:latin typeface="Cambria Math" panose="02040503050406030204" pitchFamily="18" charset="0"/>
                                    </a:rPr>
                                    <m:t>𝒗</m:t>
                                  </m:r>
                                </m:e>
                              </m:d>
                            </m:e>
                            <m:sup>
                              <m:r>
                                <a:rPr lang="en-US" altLang="ja-JP" sz="2000" b="0" i="1" smtClean="0">
                                  <a:latin typeface="Cambria Math" panose="02040503050406030204" pitchFamily="18" charset="0"/>
                                </a:rPr>
                                <m:t>2</m:t>
                              </m:r>
                            </m:sup>
                          </m:sSup>
                          <m:sSub>
                            <m:sSubPr>
                              <m:ctrlPr>
                                <a:rPr lang="en-US" altLang="ja-JP" sz="2000" b="0" i="1" smtClean="0">
                                  <a:latin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e>
                            <m:sub>
                              <m:r>
                                <m:rPr>
                                  <m:sty m:val="p"/>
                                </m:rPr>
                                <a:rPr lang="en-US" altLang="ja-JP" sz="2000" b="0" i="0" smtClean="0">
                                  <a:latin typeface="Cambria Math" panose="02040503050406030204" pitchFamily="18" charset="0"/>
                                </a:rPr>
                                <m:t>f</m:t>
                              </m:r>
                            </m:sub>
                          </m:sSub>
                          <m:r>
                            <a:rPr lang="en-US" altLang="ja-JP" sz="2000" b="0" i="1" smtClean="0">
                              <a:latin typeface="Cambria Math" panose="02040503050406030204" pitchFamily="18" charset="0"/>
                            </a:rPr>
                            <m:t> </m:t>
                          </m:r>
                          <m:r>
                            <a:rPr lang="en-US" altLang="ja-JP" sz="2000" b="0" i="1" smtClean="0">
                              <a:latin typeface="Cambria Math" panose="02040503050406030204" pitchFamily="18" charset="0"/>
                              <a:ea typeface="Cambria Math" panose="02040503050406030204" pitchFamily="18" charset="0"/>
                            </a:rPr>
                            <m:t>&gt; </m:t>
                          </m:r>
                        </m:e>
                      </m:nary>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den>
                      </m:f>
                      <m:r>
                        <a:rPr lang="ja-JP" altLang="en-US" sz="2000" b="0" i="1" smtClean="0">
                          <a:latin typeface="Cambria Math" panose="02040503050406030204" pitchFamily="18" charset="0"/>
                        </a:rPr>
                        <m:t>𝜌</m:t>
                      </m:r>
                      <m:sSup>
                        <m:sSupPr>
                          <m:ctrlPr>
                            <a:rPr lang="en-US" altLang="ja-JP" sz="2000" b="0" i="1" smtClean="0">
                              <a:latin typeface="Cambria Math" panose="02040503050406030204" pitchFamily="18" charset="0"/>
                            </a:rPr>
                          </m:ctrlPr>
                        </m:sSupPr>
                        <m:e>
                          <m:r>
                            <a:rPr lang="en-US" altLang="ja-JP" sz="2000" b="1" i="1" smtClean="0">
                              <a:latin typeface="Cambria Math" panose="02040503050406030204" pitchFamily="18" charset="0"/>
                            </a:rPr>
                            <m:t>𝒗</m:t>
                          </m:r>
                        </m:e>
                        <m:sup>
                          <m:r>
                            <a:rPr lang="en-US" altLang="ja-JP" sz="2000" b="0" i="1" smtClean="0">
                              <a:latin typeface="Cambria Math" panose="02040503050406030204" pitchFamily="18" charset="0"/>
                            </a:rPr>
                            <m:t>2</m:t>
                          </m:r>
                        </m:sup>
                      </m:sSup>
                      <m:sSub>
                        <m:sSubPr>
                          <m:ctrlPr>
                            <a:rPr lang="en-US" altLang="ja-JP" sz="2000" i="1">
                              <a:latin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e>
                        <m:sub>
                          <m:r>
                            <m:rPr>
                              <m:sty m:val="p"/>
                            </m:rPr>
                            <a:rPr lang="en-US" altLang="ja-JP" sz="2000" b="0" i="0" smtClean="0">
                              <a:latin typeface="Cambria Math" panose="02040503050406030204" pitchFamily="18" charset="0"/>
                              <a:ea typeface="Cambria Math" panose="02040503050406030204" pitchFamily="18" charset="0"/>
                            </a:rPr>
                            <m:t>c</m:t>
                          </m:r>
                        </m:sub>
                      </m:sSub>
                    </m:oMath>
                  </m:oMathPara>
                </a14:m>
                <a:endParaRPr lang="en-US" altLang="ja-JP" sz="2000" dirty="0" smtClean="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81566" y="2389407"/>
                <a:ext cx="5052811" cy="1760995"/>
              </a:xfrm>
              <a:prstGeom prst="rect">
                <a:avLst/>
              </a:prstGeom>
              <a:blipFill>
                <a:blip r:embed="rId2"/>
                <a:stretch>
                  <a:fillRect l="-1206" t="-2076"/>
                </a:stretch>
              </a:blipFill>
            </p:spPr>
            <p:txBody>
              <a:bodyPr/>
              <a:lstStyle/>
              <a:p>
                <a:r>
                  <a:rPr lang="ja-JP" altLang="en-US">
                    <a:noFill/>
                  </a:rPr>
                  <a:t> </a:t>
                </a:r>
              </a:p>
            </p:txBody>
          </p:sp>
        </mc:Fallback>
      </mc:AlternateContent>
      <p:sp>
        <p:nvSpPr>
          <p:cNvPr id="21" name="正方形/長方形 20"/>
          <p:cNvSpPr/>
          <p:nvPr/>
        </p:nvSpPr>
        <p:spPr>
          <a:xfrm>
            <a:off x="72980" y="4439330"/>
            <a:ext cx="9036676" cy="2477601"/>
          </a:xfrm>
          <a:prstGeom prst="rect">
            <a:avLst/>
          </a:prstGeom>
        </p:spPr>
        <p:txBody>
          <a:bodyPr wrap="square">
            <a:spAutoFit/>
          </a:bodyPr>
          <a:lstStyle/>
          <a:p>
            <a:r>
              <a:rPr lang="ja-JP" altLang="en-US" sz="2000" dirty="0" smtClean="0"/>
              <a:t>この状況で全エネルギー</a:t>
            </a:r>
            <a:r>
              <a:rPr lang="ja-JP" altLang="en-US" sz="2000" dirty="0"/>
              <a:t>を</a:t>
            </a:r>
            <a:r>
              <a:rPr lang="ja-JP" altLang="en-US" sz="2000" dirty="0" smtClean="0"/>
              <a:t>保存すると、その皺寄せは全てガスの内部エネルギーに行</a:t>
            </a:r>
            <a:r>
              <a:rPr lang="ja-JP" altLang="en-US" sz="2000" dirty="0"/>
              <a:t>く</a:t>
            </a:r>
            <a:r>
              <a:rPr lang="ja-JP" altLang="en-US" sz="2000" dirty="0" smtClean="0"/>
              <a:t>。つまり、</a:t>
            </a:r>
            <a:r>
              <a:rPr lang="en-US" altLang="ja-JP" sz="2000" dirty="0" smtClean="0"/>
              <a:t>AMR</a:t>
            </a:r>
            <a:r>
              <a:rPr lang="ja-JP" altLang="en-US" sz="2000" dirty="0" smtClean="0"/>
              <a:t>で格子を</a:t>
            </a:r>
            <a:r>
              <a:rPr lang="ja-JP" altLang="en-US" sz="2000" dirty="0"/>
              <a:t>生成</a:t>
            </a:r>
            <a:r>
              <a:rPr lang="ja-JP" altLang="en-US" sz="2000" dirty="0" smtClean="0"/>
              <a:t>すると温度（エントロピー）が減少してしまう。</a:t>
            </a:r>
            <a:endParaRPr lang="en-US" altLang="ja-JP" sz="2000" dirty="0" smtClean="0"/>
          </a:p>
          <a:p>
            <a:r>
              <a:rPr lang="ja-JP" altLang="en-US" sz="2000" dirty="0" smtClean="0"/>
              <a:t>（格子を破壊する時は逆）これは段数の多い</a:t>
            </a:r>
            <a:r>
              <a:rPr lang="en-US" altLang="ja-JP" sz="2000" dirty="0" smtClean="0"/>
              <a:t>AMR</a:t>
            </a:r>
            <a:r>
              <a:rPr lang="ja-JP" altLang="en-US" sz="2000" dirty="0" smtClean="0"/>
              <a:t>計算で問題になることがある。</a:t>
            </a:r>
            <a:endParaRPr lang="en-US" altLang="ja-JP" sz="2000" dirty="0" smtClean="0"/>
          </a:p>
          <a:p>
            <a:pPr>
              <a:spcBef>
                <a:spcPts val="600"/>
              </a:spcBef>
            </a:pPr>
            <a:r>
              <a:rPr lang="ja-JP" altLang="en-US" sz="2000" dirty="0" smtClean="0"/>
              <a:t>これは勾配を使った補間は「無から有を生み出す」非物理的操作であるため生じる。基本量または温度で補間すれば回避できるが、 保存則を満たせなくなる。</a:t>
            </a:r>
            <a:endParaRPr lang="en-US" altLang="ja-JP" sz="2000" dirty="0" smtClean="0"/>
          </a:p>
          <a:p>
            <a:r>
              <a:rPr lang="ja-JP" altLang="en-US" sz="2000" dirty="0" smtClean="0"/>
              <a:t>空間補間</a:t>
            </a:r>
            <a:r>
              <a:rPr lang="ja-JP" altLang="en-US" sz="2000" dirty="0"/>
              <a:t>をせず１次精度で計算すると今度はノイズが大きく</a:t>
            </a:r>
            <a:r>
              <a:rPr lang="ja-JP" altLang="en-US" sz="2000" dirty="0" smtClean="0"/>
              <a:t>なってしまう。</a:t>
            </a:r>
            <a:endParaRPr lang="en-US" altLang="ja-JP" sz="2000" dirty="0" smtClean="0"/>
          </a:p>
          <a:p>
            <a:pPr>
              <a:spcBef>
                <a:spcPts val="1200"/>
              </a:spcBef>
            </a:pPr>
            <a:r>
              <a:rPr lang="ja-JP" altLang="en-US" sz="2000" dirty="0"/>
              <a:t>⇒</a:t>
            </a:r>
            <a:r>
              <a:rPr lang="ja-JP" altLang="en-US" sz="2000" dirty="0" smtClean="0"/>
              <a:t> これは</a:t>
            </a:r>
            <a:r>
              <a:rPr lang="en-US" altLang="ja-JP" sz="2000" dirty="0" smtClean="0"/>
              <a:t>AMR</a:t>
            </a:r>
            <a:r>
              <a:rPr lang="ja-JP" altLang="en-US" sz="2000" dirty="0" smtClean="0"/>
              <a:t>の本質的問題かもしれない（？）</a:t>
            </a:r>
            <a:endParaRPr lang="en-US" altLang="ja-JP" sz="2000" dirty="0" smtClean="0"/>
          </a:p>
        </p:txBody>
      </p:sp>
      <mc:AlternateContent xmlns:mc="http://schemas.openxmlformats.org/markup-compatibility/2006" xmlns:a14="http://schemas.microsoft.com/office/drawing/2010/main">
        <mc:Choice Requires="a14">
          <p:sp>
            <p:nvSpPr>
              <p:cNvPr id="22" name="正方形/長方形 21"/>
              <p:cNvSpPr/>
              <p:nvPr/>
            </p:nvSpPr>
            <p:spPr>
              <a:xfrm>
                <a:off x="57814" y="3950839"/>
                <a:ext cx="9051841" cy="400110"/>
              </a:xfrm>
              <a:prstGeom prst="rect">
                <a:avLst/>
              </a:prstGeom>
            </p:spPr>
            <p:txBody>
              <a:bodyPr wrap="square">
                <a:spAutoFit/>
              </a:bodyPr>
              <a:lstStyle/>
              <a:p>
                <a:r>
                  <a:rPr lang="ja-JP" altLang="en-US" sz="2000" dirty="0"/>
                  <a:t>（</a:t>
                </a:r>
                <a14:m>
                  <m:oMath xmlns:m="http://schemas.openxmlformats.org/officeDocument/2006/math">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oMath>
                </a14:m>
                <a:r>
                  <a:rPr lang="ja-JP" altLang="en-US" sz="2000" dirty="0">
                    <a:latin typeface="+mn-ea"/>
                  </a:rPr>
                  <a:t>はセルの体積で</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e>
                      <m:sub>
                        <m:r>
                          <m:rPr>
                            <m:sty m:val="p"/>
                          </m:rPr>
                          <a:rPr lang="en-US" altLang="ja-JP" sz="2000">
                            <a:latin typeface="Cambria Math" panose="02040503050406030204" pitchFamily="18" charset="0"/>
                            <a:ea typeface="Cambria Math" panose="02040503050406030204" pitchFamily="18" charset="0"/>
                          </a:rPr>
                          <m:t>c</m:t>
                        </m:r>
                      </m:sub>
                    </m:sSub>
                  </m:oMath>
                </a14:m>
                <a:r>
                  <a:rPr lang="en-US" altLang="ja-JP" sz="2000" dirty="0"/>
                  <a:t>=8</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e>
                      <m:sub>
                        <m:r>
                          <m:rPr>
                            <m:sty m:val="p"/>
                          </m:rPr>
                          <a:rPr lang="en-US" altLang="ja-JP" sz="2000">
                            <a:latin typeface="Cambria Math" panose="02040503050406030204" pitchFamily="18" charset="0"/>
                            <a:ea typeface="Cambria Math" panose="02040503050406030204" pitchFamily="18" charset="0"/>
                          </a:rPr>
                          <m:t>f</m:t>
                        </m:r>
                      </m:sub>
                    </m:sSub>
                  </m:oMath>
                </a14:m>
                <a:r>
                  <a:rPr lang="ja-JP" altLang="en-US" sz="2000" dirty="0" smtClean="0"/>
                  <a:t>）と</a:t>
                </a:r>
                <a:r>
                  <a:rPr lang="ja-JP" altLang="en-US" sz="2000" dirty="0"/>
                  <a:t>なり、低解像度の格子より大きくなってしまう。</a:t>
                </a:r>
                <a:endParaRPr lang="en-US" altLang="ja-JP" sz="2000"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57814" y="3950839"/>
                <a:ext cx="9051841" cy="400110"/>
              </a:xfrm>
              <a:prstGeom prst="rect">
                <a:avLst/>
              </a:prstGeom>
              <a:blipFill>
                <a:blip r:embed="rId3"/>
                <a:stretch>
                  <a:fillRect l="-673" t="-10606" b="-272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081099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基本的な緩和法</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58994" y="1052736"/>
                <a:ext cx="9011264" cy="5738238"/>
              </a:xfrm>
              <a:prstGeom prst="rect">
                <a:avLst/>
              </a:prstGeom>
              <a:noFill/>
            </p:spPr>
            <p:txBody>
              <a:bodyPr wrap="square" rtlCol="0">
                <a:spAutoFit/>
              </a:bodyPr>
              <a:lstStyle/>
              <a:p>
                <a:pPr lvl="0">
                  <a:spcAft>
                    <a:spcPts val="600"/>
                  </a:spcAft>
                </a:pPr>
                <a:endParaRPr lang="en-US" altLang="ja-JP" sz="3200" dirty="0" smtClean="0">
                  <a:solidFill>
                    <a:prstClr val="black"/>
                  </a:solidFill>
                </a:endParaRPr>
              </a:p>
              <a:p>
                <a:pPr>
                  <a:spcBef>
                    <a:spcPts val="600"/>
                  </a:spcBef>
                </a:pPr>
                <a14:m>
                  <m:oMathPara xmlns:m="http://schemas.openxmlformats.org/officeDocument/2006/math">
                    <m:oMathParaPr>
                      <m:jc m:val="centerGroup"/>
                    </m:oMathParaPr>
                    <m:oMath xmlns:m="http://schemas.openxmlformats.org/officeDocument/2006/math">
                      <m:f>
                        <m:fPr>
                          <m:ctrlPr>
                            <a:rPr lang="en-US" altLang="ja-JP" sz="2400" i="1">
                              <a:solidFill>
                                <a:prstClr val="black"/>
                              </a:solidFill>
                              <a:latin typeface="Cambria Math" panose="02040503050406030204" pitchFamily="18" charset="0"/>
                            </a:rPr>
                          </m:ctrlPr>
                        </m:fPr>
                        <m:num>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r>
                                <a:rPr lang="en-US" altLang="ja-JP" sz="2400" i="1">
                                  <a:solidFill>
                                    <a:prstClr val="black"/>
                                  </a:solidFill>
                                  <a:latin typeface="Cambria Math" panose="02040503050406030204" pitchFamily="18" charset="0"/>
                                </a:rPr>
                                <m:t>+1</m:t>
                              </m:r>
                            </m:sub>
                          </m:sSub>
                          <m:r>
                            <a:rPr lang="en-US" altLang="ja-JP" sz="2400" i="1">
                              <a:solidFill>
                                <a:prstClr val="black"/>
                              </a:solidFill>
                              <a:latin typeface="Cambria Math" panose="02040503050406030204" pitchFamily="18" charset="0"/>
                            </a:rPr>
                            <m:t>−2</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sub>
                          </m:sSub>
                          <m:r>
                            <a:rPr lang="en-US" altLang="ja-JP" sz="2400" i="1">
                              <a:solidFill>
                                <a:prstClr val="black"/>
                              </a:solidFill>
                              <a:latin typeface="Cambria Math" panose="02040503050406030204" pitchFamily="18" charset="0"/>
                            </a:rPr>
                            <m:t>+</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r>
                                <a:rPr lang="en-US" altLang="ja-JP" sz="2400" i="1">
                                  <a:solidFill>
                                    <a:prstClr val="black"/>
                                  </a:solidFill>
                                  <a:latin typeface="Cambria Math" panose="02040503050406030204" pitchFamily="18" charset="0"/>
                                </a:rPr>
                                <m:t>−1</m:t>
                              </m:r>
                            </m:sub>
                          </m:sSub>
                        </m:num>
                        <m:den>
                          <m:sSup>
                            <m:sSupPr>
                              <m:ctrlPr>
                                <a:rPr lang="en-US" altLang="ja-JP" sz="2400" i="1">
                                  <a:solidFill>
                                    <a:prstClr val="black"/>
                                  </a:solidFill>
                                  <a:latin typeface="Cambria Math" panose="02040503050406030204" pitchFamily="18" charset="0"/>
                                  <a:ea typeface="Cambria Math" panose="02040503050406030204" pitchFamily="18" charset="0"/>
                                </a:rPr>
                              </m:ctrlPr>
                            </m:sSupPr>
                            <m:e>
                              <m:r>
                                <a:rPr lang="en-US" altLang="ja-JP" sz="2400" i="1">
                                  <a:solidFill>
                                    <a:prstClr val="black"/>
                                  </a:solidFill>
                                  <a:latin typeface="Cambria Math" panose="02040503050406030204" pitchFamily="18" charset="0"/>
                                  <a:ea typeface="Cambria Math" panose="02040503050406030204" pitchFamily="18" charset="0"/>
                                </a:rPr>
                                <m:t>∆</m:t>
                              </m:r>
                              <m:r>
                                <a:rPr lang="en-US" altLang="ja-JP" sz="2400" i="1">
                                  <a:solidFill>
                                    <a:prstClr val="black"/>
                                  </a:solidFill>
                                  <a:latin typeface="Cambria Math" panose="02040503050406030204" pitchFamily="18" charset="0"/>
                                  <a:ea typeface="Cambria Math" panose="02040503050406030204" pitchFamily="18" charset="0"/>
                                </a:rPr>
                                <m:t>𝑥</m:t>
                              </m:r>
                            </m:e>
                            <m:sup>
                              <m:r>
                                <a:rPr lang="en-US" altLang="ja-JP" sz="2400" i="1">
                                  <a:solidFill>
                                    <a:prstClr val="black"/>
                                  </a:solidFill>
                                  <a:latin typeface="Cambria Math" panose="02040503050406030204" pitchFamily="18" charset="0"/>
                                  <a:ea typeface="Cambria Math" panose="02040503050406030204" pitchFamily="18" charset="0"/>
                                </a:rPr>
                                <m:t>2</m:t>
                              </m:r>
                            </m:sup>
                          </m:sSup>
                        </m:den>
                      </m:f>
                      <m:r>
                        <a:rPr lang="en-US" altLang="ja-JP" sz="2400" i="1">
                          <a:solidFill>
                            <a:prstClr val="black"/>
                          </a:solidFill>
                          <a:latin typeface="Cambria Math" panose="02040503050406030204" pitchFamily="18" charset="0"/>
                        </a:rPr>
                        <m:t>+</m:t>
                      </m:r>
                      <m:f>
                        <m:fPr>
                          <m:ctrlPr>
                            <a:rPr lang="en-US" altLang="ja-JP" sz="2400" i="1">
                              <a:solidFill>
                                <a:prstClr val="black"/>
                              </a:solidFill>
                              <a:latin typeface="Cambria Math" panose="02040503050406030204" pitchFamily="18" charset="0"/>
                            </a:rPr>
                          </m:ctrlPr>
                        </m:fPr>
                        <m:num>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+1,</m:t>
                              </m:r>
                              <m:r>
                                <a:rPr lang="en-US" altLang="ja-JP" sz="2400" i="1">
                                  <a:solidFill>
                                    <a:prstClr val="black"/>
                                  </a:solidFill>
                                  <a:latin typeface="Cambria Math" panose="02040503050406030204" pitchFamily="18" charset="0"/>
                                </a:rPr>
                                <m:t>𝑖</m:t>
                              </m:r>
                            </m:sub>
                          </m:sSub>
                          <m:r>
                            <a:rPr lang="en-US" altLang="ja-JP" sz="2400" i="1">
                              <a:solidFill>
                                <a:prstClr val="black"/>
                              </a:solidFill>
                              <a:latin typeface="Cambria Math" panose="02040503050406030204" pitchFamily="18" charset="0"/>
                            </a:rPr>
                            <m:t>−2</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m:t>
                              </m:r>
                              <m:r>
                                <a:rPr lang="en-US" altLang="ja-JP" sz="2400" i="1">
                                  <a:solidFill>
                                    <a:prstClr val="black"/>
                                  </a:solidFill>
                                  <a:latin typeface="Cambria Math" panose="02040503050406030204" pitchFamily="18" charset="0"/>
                                </a:rPr>
                                <m:t>𝑖</m:t>
                              </m:r>
                            </m:sub>
                          </m:sSub>
                          <m:r>
                            <a:rPr lang="en-US" altLang="ja-JP" sz="2400" i="1">
                              <a:solidFill>
                                <a:prstClr val="black"/>
                              </a:solidFill>
                              <a:latin typeface="Cambria Math" panose="02040503050406030204" pitchFamily="18" charset="0"/>
                            </a:rPr>
                            <m:t>+</m:t>
                          </m:r>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𝜑</m:t>
                              </m:r>
                            </m:e>
                            <m:sub>
                              <m:r>
                                <a:rPr lang="en-US" altLang="ja-JP" sz="2400" i="1">
                                  <a:solidFill>
                                    <a:prstClr val="black"/>
                                  </a:solidFill>
                                  <a:latin typeface="Cambria Math" panose="02040503050406030204" pitchFamily="18" charset="0"/>
                                </a:rPr>
                                <m:t>𝑗</m:t>
                              </m:r>
                              <m:r>
                                <a:rPr lang="en-US" altLang="ja-JP" sz="2400" i="1">
                                  <a:solidFill>
                                    <a:prstClr val="black"/>
                                  </a:solidFill>
                                  <a:latin typeface="Cambria Math" panose="02040503050406030204" pitchFamily="18" charset="0"/>
                                </a:rPr>
                                <m:t>−1,</m:t>
                              </m:r>
                              <m:r>
                                <a:rPr lang="en-US" altLang="ja-JP" sz="2400" i="1">
                                  <a:solidFill>
                                    <a:prstClr val="black"/>
                                  </a:solidFill>
                                  <a:latin typeface="Cambria Math" panose="02040503050406030204" pitchFamily="18" charset="0"/>
                                </a:rPr>
                                <m:t>𝑖</m:t>
                              </m:r>
                            </m:sub>
                          </m:sSub>
                        </m:num>
                        <m:den>
                          <m:sSup>
                            <m:sSupPr>
                              <m:ctrlPr>
                                <a:rPr lang="en-US" altLang="ja-JP" sz="2400" i="1">
                                  <a:solidFill>
                                    <a:prstClr val="black"/>
                                  </a:solidFill>
                                  <a:latin typeface="Cambria Math" panose="02040503050406030204" pitchFamily="18" charset="0"/>
                                  <a:ea typeface="Cambria Math" panose="02040503050406030204" pitchFamily="18" charset="0"/>
                                </a:rPr>
                              </m:ctrlPr>
                            </m:sSupPr>
                            <m:e>
                              <m:r>
                                <a:rPr lang="en-US" altLang="ja-JP" sz="2400" i="1">
                                  <a:solidFill>
                                    <a:prstClr val="black"/>
                                  </a:solidFill>
                                  <a:latin typeface="Cambria Math" panose="02040503050406030204" pitchFamily="18" charset="0"/>
                                  <a:ea typeface="Cambria Math" panose="02040503050406030204" pitchFamily="18" charset="0"/>
                                </a:rPr>
                                <m:t>∆</m:t>
                              </m:r>
                              <m:r>
                                <a:rPr lang="en-US" altLang="ja-JP" sz="2400" i="1">
                                  <a:solidFill>
                                    <a:prstClr val="black"/>
                                  </a:solidFill>
                                  <a:latin typeface="Cambria Math" panose="02040503050406030204" pitchFamily="18" charset="0"/>
                                  <a:ea typeface="Cambria Math" panose="02040503050406030204" pitchFamily="18" charset="0"/>
                                </a:rPr>
                                <m:t>𝑦</m:t>
                              </m:r>
                            </m:e>
                            <m:sup>
                              <m:r>
                                <a:rPr lang="en-US" altLang="ja-JP" sz="2400" i="1">
                                  <a:solidFill>
                                    <a:prstClr val="black"/>
                                  </a:solidFill>
                                  <a:latin typeface="Cambria Math" panose="02040503050406030204" pitchFamily="18" charset="0"/>
                                  <a:ea typeface="Cambria Math" panose="02040503050406030204" pitchFamily="18" charset="0"/>
                                </a:rPr>
                                <m:t>2</m:t>
                              </m:r>
                            </m:sup>
                          </m:sSup>
                        </m:den>
                      </m:f>
                      <m:r>
                        <a:rPr lang="en-US" altLang="ja-JP" sz="2400" i="1">
                          <a:solidFill>
                            <a:prstClr val="black"/>
                          </a:solidFill>
                          <a:latin typeface="Cambria Math" panose="02040503050406030204" pitchFamily="18" charset="0"/>
                          <a:ea typeface="Cambria Math" panose="02040503050406030204" pitchFamily="18" charset="0"/>
                        </a:rPr>
                        <m:t>=4</m:t>
                      </m:r>
                      <m:r>
                        <a:rPr lang="ja-JP" altLang="en-US" sz="2400" i="1">
                          <a:solidFill>
                            <a:prstClr val="black"/>
                          </a:solidFill>
                          <a:latin typeface="Cambria Math" panose="02040503050406030204" pitchFamily="18" charset="0"/>
                          <a:ea typeface="Cambria Math" panose="02040503050406030204" pitchFamily="18" charset="0"/>
                        </a:rPr>
                        <m:t>𝜋</m:t>
                      </m:r>
                      <m:r>
                        <a:rPr lang="en-US" altLang="ja-JP" sz="2400" i="1">
                          <a:solidFill>
                            <a:prstClr val="black"/>
                          </a:solidFill>
                          <a:latin typeface="Cambria Math" panose="02040503050406030204" pitchFamily="18" charset="0"/>
                          <a:ea typeface="Cambria Math" panose="02040503050406030204" pitchFamily="18" charset="0"/>
                        </a:rPr>
                        <m:t>𝐺</m:t>
                      </m:r>
                      <m:sSub>
                        <m:sSubPr>
                          <m:ctrlPr>
                            <a:rPr lang="en-US" altLang="ja-JP" sz="2400" i="1">
                              <a:solidFill>
                                <a:prstClr val="black"/>
                              </a:solidFill>
                              <a:latin typeface="Cambria Math" panose="02040503050406030204" pitchFamily="18" charset="0"/>
                              <a:ea typeface="Cambria Math" panose="02040503050406030204" pitchFamily="18" charset="0"/>
                            </a:rPr>
                          </m:ctrlPr>
                        </m:sSubPr>
                        <m:e>
                          <m:r>
                            <a:rPr lang="ja-JP" altLang="en-US" sz="2400" i="1">
                              <a:solidFill>
                                <a:prstClr val="black"/>
                              </a:solidFill>
                              <a:latin typeface="Cambria Math" panose="02040503050406030204" pitchFamily="18" charset="0"/>
                              <a:ea typeface="Cambria Math" panose="02040503050406030204" pitchFamily="18" charset="0"/>
                            </a:rPr>
                            <m:t>𝜌</m:t>
                          </m:r>
                        </m:e>
                        <m:sub>
                          <m:r>
                            <a:rPr lang="en-US" altLang="ja-JP" sz="2400" i="1">
                              <a:solidFill>
                                <a:prstClr val="black"/>
                              </a:solidFill>
                              <a:latin typeface="Cambria Math" panose="02040503050406030204" pitchFamily="18" charset="0"/>
                              <a:ea typeface="Cambria Math" panose="02040503050406030204" pitchFamily="18" charset="0"/>
                            </a:rPr>
                            <m:t>𝑗</m:t>
                          </m:r>
                          <m:r>
                            <a:rPr lang="en-US" altLang="ja-JP" sz="2400" i="1">
                              <a:solidFill>
                                <a:prstClr val="black"/>
                              </a:solidFill>
                              <a:latin typeface="Cambria Math" panose="02040503050406030204" pitchFamily="18" charset="0"/>
                              <a:ea typeface="Cambria Math" panose="02040503050406030204" pitchFamily="18" charset="0"/>
                            </a:rPr>
                            <m:t>,</m:t>
                          </m:r>
                          <m:r>
                            <a:rPr lang="en-US" altLang="ja-JP" sz="2400" i="1">
                              <a:solidFill>
                                <a:prstClr val="black"/>
                              </a:solidFill>
                              <a:latin typeface="Cambria Math" panose="02040503050406030204" pitchFamily="18" charset="0"/>
                              <a:ea typeface="Cambria Math" panose="02040503050406030204" pitchFamily="18" charset="0"/>
                            </a:rPr>
                            <m:t>𝑖</m:t>
                          </m:r>
                        </m:sub>
                      </m:sSub>
                    </m:oMath>
                  </m:oMathPara>
                </a14:m>
                <a:endParaRPr lang="en-US" altLang="ja-JP" sz="2400" dirty="0" smtClean="0">
                  <a:ea typeface="Cambria Math" panose="02040503050406030204" pitchFamily="18" charset="0"/>
                </a:endParaRPr>
              </a:p>
              <a:p>
                <a:pPr>
                  <a:spcBef>
                    <a:spcPts val="1800"/>
                  </a:spcBef>
                </a:pPr>
                <a:r>
                  <a:rPr lang="en-US" altLang="ja-JP" sz="2400" dirty="0" smtClean="0">
                    <a:ea typeface="Cambria Math" panose="02040503050406030204" pitchFamily="18" charset="0"/>
                  </a:rPr>
                  <a:t>Jacobi</a:t>
                </a:r>
                <a:r>
                  <a:rPr lang="ja-JP" altLang="en-US" sz="2400" dirty="0" smtClean="0">
                    <a:latin typeface="+mn-ea"/>
                  </a:rPr>
                  <a:t>法</a:t>
                </a:r>
                <a:r>
                  <a:rPr lang="en-US" altLang="ja-JP" sz="2400" dirty="0" smtClean="0">
                    <a:ea typeface="Cambria Math" panose="02040503050406030204" pitchFamily="18" charset="0"/>
                  </a:rPr>
                  <a:t>: </a:t>
                </a:r>
              </a:p>
              <a:p>
                <a:r>
                  <a:rPr lang="ja-JP" altLang="en-US" sz="2400" b="1" dirty="0" smtClean="0">
                    <a:solidFill>
                      <a:srgbClr val="00B0F0"/>
                    </a:solidFill>
                    <a:latin typeface="+mn-ea"/>
                  </a:rPr>
                  <a:t>前のステップ</a:t>
                </a:r>
                <a:r>
                  <a:rPr lang="ja-JP" altLang="en-US" sz="2400" dirty="0" smtClean="0">
                    <a:latin typeface="+mn-ea"/>
                  </a:rPr>
                  <a:t>の情報を</a:t>
                </a:r>
                <a:endParaRPr lang="en-US" altLang="ja-JP" sz="2400" dirty="0" smtClean="0">
                  <a:latin typeface="+mn-ea"/>
                </a:endParaRPr>
              </a:p>
              <a:p>
                <a:r>
                  <a:rPr lang="ja-JP" altLang="en-US" sz="2400" dirty="0" smtClean="0">
                    <a:latin typeface="+mn-ea"/>
                  </a:rPr>
                  <a:t>用いて</a:t>
                </a:r>
                <a:r>
                  <a:rPr lang="ja-JP" altLang="en-US" sz="2400" b="1" dirty="0" smtClean="0">
                    <a:solidFill>
                      <a:srgbClr val="FF0000"/>
                    </a:solidFill>
                    <a:latin typeface="+mn-ea"/>
                  </a:rPr>
                  <a:t>対象セル</a:t>
                </a:r>
                <a:r>
                  <a:rPr lang="ja-JP" altLang="en-US" sz="2400" dirty="0" smtClean="0">
                    <a:latin typeface="+mn-ea"/>
                  </a:rPr>
                  <a:t>を更新</a:t>
                </a:r>
                <a:endParaRPr lang="en-US" altLang="ja-JP" sz="2400" dirty="0" smtClean="0">
                  <a:latin typeface="+mn-ea"/>
                </a:endParaRPr>
              </a:p>
              <a:p>
                <a:pPr>
                  <a:spcBef>
                    <a:spcPts val="600"/>
                  </a:spcBef>
                </a:pPr>
                <a:r>
                  <a:rPr lang="en-US" altLang="ja-JP" sz="2400" dirty="0" smtClean="0">
                    <a:ea typeface="Cambria Math" panose="02040503050406030204" pitchFamily="18" charset="0"/>
                  </a:rPr>
                  <a:t>Jacobi:</a:t>
                </a:r>
                <a:r>
                  <a:rPr lang="ja-JP" altLang="en-US" sz="2400" dirty="0" smtClean="0">
                    <a:ea typeface="Cambria Math" panose="02040503050406030204" pitchFamily="18" charset="0"/>
                  </a:rPr>
                  <a:t> </a:t>
                </a:r>
                <a:r>
                  <a:rPr lang="ja-JP" altLang="en-US" sz="2400" dirty="0" smtClean="0">
                    <a:latin typeface="+mn-ea"/>
                  </a:rPr>
                  <a:t>簡単でベクトル化しやすいが、収束が遅い</a:t>
                </a:r>
                <a:endParaRPr lang="en-US" altLang="ja-JP" sz="2400" dirty="0" smtClean="0">
                  <a:latin typeface="+mn-ea"/>
                </a:endParaRPr>
              </a:p>
              <a:p>
                <a:r>
                  <a:rPr lang="en-US" altLang="ja-JP" sz="2400" dirty="0" smtClean="0">
                    <a:ea typeface="Cambria Math" panose="02040503050406030204" pitchFamily="18" charset="0"/>
                  </a:rPr>
                  <a:t>Gauss-Seidel:</a:t>
                </a:r>
                <a:r>
                  <a:rPr lang="en-US" altLang="ja-JP" sz="2400" dirty="0" smtClean="0">
                    <a:latin typeface="+mn-ea"/>
                  </a:rPr>
                  <a:t> </a:t>
                </a:r>
                <a:r>
                  <a:rPr lang="ja-JP" altLang="en-US" sz="2400" dirty="0" smtClean="0">
                    <a:latin typeface="+mn-ea"/>
                  </a:rPr>
                  <a:t>依存関係がある、違方性がある、収束もまだ遅い</a:t>
                </a:r>
                <a:endParaRPr lang="en-US" altLang="ja-JP" sz="2400" dirty="0" smtClean="0">
                  <a:latin typeface="+mn-ea"/>
                </a:endParaRPr>
              </a:p>
              <a:p>
                <a:pPr>
                  <a:spcBef>
                    <a:spcPts val="1800"/>
                  </a:spcBef>
                </a:pPr>
                <a:r>
                  <a:rPr lang="ja-JP" altLang="en-US" sz="2400" dirty="0" smtClean="0">
                    <a:latin typeface="+mn-ea"/>
                  </a:rPr>
                  <a:t>改善</a:t>
                </a:r>
                <a:r>
                  <a:rPr lang="en-US" altLang="ja-JP" sz="2400" dirty="0" smtClean="0">
                    <a:ea typeface="Cambria Math" panose="02040503050406030204" pitchFamily="18" charset="0"/>
                  </a:rPr>
                  <a:t>:</a:t>
                </a:r>
                <a:r>
                  <a:rPr lang="ja-JP" altLang="en-US" sz="2400" dirty="0" smtClean="0">
                    <a:ea typeface="Cambria Math" panose="02040503050406030204" pitchFamily="18" charset="0"/>
                  </a:rPr>
                  <a:t> </a:t>
                </a:r>
                <a:r>
                  <a:rPr lang="en-US" altLang="ja-JP" sz="2400" dirty="0" smtClean="0">
                    <a:ea typeface="Cambria Math" panose="02040503050406030204" pitchFamily="18" charset="0"/>
                  </a:rPr>
                  <a:t>Red-Black Gauss-Seidel</a:t>
                </a:r>
                <a:r>
                  <a:rPr lang="ja-JP" altLang="en-US" sz="2400" dirty="0">
                    <a:latin typeface="+mn-ea"/>
                  </a:rPr>
                  <a:t>法</a:t>
                </a:r>
                <a:endParaRPr lang="en-US" altLang="ja-JP" sz="2400" dirty="0" smtClean="0">
                  <a:ea typeface="Cambria Math" panose="02040503050406030204" pitchFamily="18" charset="0"/>
                </a:endParaRPr>
              </a:p>
              <a:p>
                <a:r>
                  <a:rPr lang="en-US" altLang="ja-JP" sz="2400" dirty="0" smtClean="0">
                    <a:ea typeface="Cambria Math" panose="02040503050406030204" pitchFamily="18" charset="0"/>
                  </a:rPr>
                  <a:t>Step1: </a:t>
                </a:r>
              </a:p>
              <a:p>
                <a:r>
                  <a:rPr lang="ja-JP" altLang="en-US" sz="2400" b="1" dirty="0" smtClean="0">
                    <a:solidFill>
                      <a:srgbClr val="FF0000"/>
                    </a:solidFill>
                    <a:latin typeface="+mn-ea"/>
                  </a:rPr>
                  <a:t>赤いセル</a:t>
                </a:r>
                <a:r>
                  <a:rPr lang="ja-JP" altLang="en-US" sz="2400" b="1" dirty="0" smtClean="0">
                    <a:latin typeface="+mn-ea"/>
                  </a:rPr>
                  <a:t>を</a:t>
                </a:r>
                <a:r>
                  <a:rPr lang="ja-JP" altLang="en-US" sz="2400" b="1" dirty="0">
                    <a:solidFill>
                      <a:srgbClr val="00B0F0"/>
                    </a:solidFill>
                    <a:latin typeface="+mn-ea"/>
                  </a:rPr>
                  <a:t>前</a:t>
                </a:r>
                <a:r>
                  <a:rPr lang="ja-JP" altLang="en-US" sz="2400" b="1" dirty="0" smtClean="0">
                    <a:solidFill>
                      <a:srgbClr val="00B0F0"/>
                    </a:solidFill>
                    <a:latin typeface="+mn-ea"/>
                  </a:rPr>
                  <a:t>の</a:t>
                </a:r>
                <a:endParaRPr lang="en-US" altLang="ja-JP" sz="2400" b="1" dirty="0" smtClean="0">
                  <a:solidFill>
                    <a:srgbClr val="00B0F0"/>
                  </a:solidFill>
                  <a:latin typeface="+mn-ea"/>
                </a:endParaRPr>
              </a:p>
              <a:p>
                <a:r>
                  <a:rPr lang="ja-JP" altLang="en-US" sz="2400" b="1" dirty="0" smtClean="0">
                    <a:solidFill>
                      <a:srgbClr val="00B0F0"/>
                    </a:solidFill>
                    <a:latin typeface="+mn-ea"/>
                  </a:rPr>
                  <a:t>ステップ</a:t>
                </a:r>
                <a:r>
                  <a:rPr lang="ja-JP" altLang="en-US" sz="2400" dirty="0" smtClean="0">
                    <a:latin typeface="+mn-ea"/>
                  </a:rPr>
                  <a:t>の情報</a:t>
                </a:r>
                <a:r>
                  <a:rPr lang="ja-JP" altLang="en-US" sz="2400" dirty="0">
                    <a:latin typeface="+mn-ea"/>
                  </a:rPr>
                  <a:t>で</a:t>
                </a:r>
                <a:r>
                  <a:rPr lang="ja-JP" altLang="en-US" sz="2400" dirty="0" smtClean="0">
                    <a:latin typeface="+mn-ea"/>
                  </a:rPr>
                  <a:t>更新</a:t>
                </a:r>
                <a:endParaRPr lang="en-US" altLang="ja-JP" sz="2400" dirty="0" smtClean="0">
                  <a:latin typeface="+mn-ea"/>
                </a:endParaRPr>
              </a:p>
              <a:p>
                <a:pPr>
                  <a:spcBef>
                    <a:spcPts val="600"/>
                  </a:spcBef>
                </a:pPr>
                <a:r>
                  <a:rPr lang="ja-JP" altLang="en-US" sz="2400" dirty="0" smtClean="0">
                    <a:latin typeface="+mn-ea"/>
                  </a:rPr>
                  <a:t>⇒ ステップ内依存関係なし、等方（ただし赤と青は非対称）、まだ遅い</a:t>
                </a:r>
                <a:endParaRPr lang="en-US" altLang="ja-JP" sz="2400" dirty="0" smtClean="0">
                  <a:latin typeface="+mn-ea"/>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8994" y="1052736"/>
                <a:ext cx="9011264" cy="5738238"/>
              </a:xfrm>
              <a:prstGeom prst="rect">
                <a:avLst/>
              </a:prstGeom>
              <a:blipFill>
                <a:blip r:embed="rId2"/>
                <a:stretch>
                  <a:fillRect l="-1083" r="-474" b="-1488"/>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3099008" y="2722581"/>
          <a:ext cx="1097280" cy="109728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20002"/>
                    </a:ext>
                  </a:extLst>
                </a:gridCol>
              </a:tblGrid>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60000">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116337062"/>
              </p:ext>
            </p:extLst>
          </p:nvPr>
        </p:nvGraphicFramePr>
        <p:xfrm>
          <a:off x="7698502" y="2764369"/>
          <a:ext cx="1097280" cy="109728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20002"/>
                    </a:ext>
                  </a:extLst>
                </a:gridCol>
              </a:tblGrid>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60000">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4372900" y="2601316"/>
            <a:ext cx="3318387" cy="1200329"/>
          </a:xfrm>
          <a:prstGeom prst="rect">
            <a:avLst/>
          </a:prstGeom>
          <a:noFill/>
        </p:spPr>
        <p:txBody>
          <a:bodyPr wrap="square" rtlCol="0">
            <a:spAutoFit/>
          </a:bodyPr>
          <a:lstStyle/>
          <a:p>
            <a:r>
              <a:rPr kumimoji="1" lang="en-US" altLang="ja-JP" sz="2400" dirty="0" smtClean="0"/>
              <a:t>Gauss-Seidel</a:t>
            </a:r>
            <a:r>
              <a:rPr lang="ja-JP" altLang="en-US" sz="2400" dirty="0">
                <a:latin typeface="+mn-ea"/>
              </a:rPr>
              <a:t>法</a:t>
            </a:r>
            <a:r>
              <a:rPr kumimoji="1" lang="en-US" altLang="ja-JP" sz="2400" dirty="0" smtClean="0"/>
              <a:t>:</a:t>
            </a:r>
          </a:p>
          <a:p>
            <a:r>
              <a:rPr lang="ja-JP" altLang="en-US" sz="2400" b="1" dirty="0">
                <a:solidFill>
                  <a:srgbClr val="FF9900"/>
                </a:solidFill>
              </a:rPr>
              <a:t>更新</a:t>
            </a:r>
            <a:r>
              <a:rPr lang="ja-JP" altLang="en-US" sz="2400" b="1" dirty="0" smtClean="0">
                <a:solidFill>
                  <a:srgbClr val="FF9900"/>
                </a:solidFill>
              </a:rPr>
              <a:t>された</a:t>
            </a:r>
            <a:r>
              <a:rPr lang="ja-JP" altLang="en-US" sz="2400" b="1" dirty="0">
                <a:solidFill>
                  <a:srgbClr val="FF9900"/>
                </a:solidFill>
              </a:rPr>
              <a:t>セル</a:t>
            </a:r>
            <a:r>
              <a:rPr lang="ja-JP" altLang="en-US" sz="2400" b="1" dirty="0" smtClean="0"/>
              <a:t>と</a:t>
            </a:r>
            <a:endParaRPr lang="en-US" altLang="ja-JP" sz="2400" b="1" dirty="0" smtClean="0"/>
          </a:p>
          <a:p>
            <a:r>
              <a:rPr lang="ja-JP" altLang="en-US" sz="2400" b="1" dirty="0" smtClean="0">
                <a:solidFill>
                  <a:srgbClr val="0099FF"/>
                </a:solidFill>
              </a:rPr>
              <a:t>古いセル</a:t>
            </a:r>
            <a:r>
              <a:rPr lang="ja-JP" altLang="en-US" sz="2400" dirty="0" smtClean="0"/>
              <a:t>の情報を</a:t>
            </a:r>
            <a:r>
              <a:rPr lang="ja-JP" altLang="en-US" sz="2400" dirty="0"/>
              <a:t>使用</a:t>
            </a:r>
            <a:endParaRPr kumimoji="1" lang="en-US" altLang="ja-JP" sz="2400" dirty="0" smtClean="0"/>
          </a:p>
        </p:txBody>
      </p:sp>
      <p:graphicFrame>
        <p:nvGraphicFramePr>
          <p:cNvPr id="8" name="表 7"/>
          <p:cNvGraphicFramePr>
            <a:graphicFrameLocks noGrp="1"/>
          </p:cNvGraphicFramePr>
          <p:nvPr>
            <p:extLst/>
          </p:nvPr>
        </p:nvGraphicFramePr>
        <p:xfrm>
          <a:off x="3082417" y="5178639"/>
          <a:ext cx="1097280" cy="109728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20002"/>
                    </a:ext>
                  </a:extLst>
                </a:gridCol>
              </a:tblGrid>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25090769"/>
              </p:ext>
            </p:extLst>
          </p:nvPr>
        </p:nvGraphicFramePr>
        <p:xfrm>
          <a:off x="7688790" y="5168807"/>
          <a:ext cx="1097280" cy="109728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20002"/>
                    </a:ext>
                  </a:extLst>
                </a:gridCol>
              </a:tblGrid>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0000"/>
                  </a:ext>
                </a:extLst>
              </a:tr>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36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4377820" y="5108991"/>
            <a:ext cx="3409605" cy="1569660"/>
          </a:xfrm>
          <a:prstGeom prst="rect">
            <a:avLst/>
          </a:prstGeom>
          <a:noFill/>
        </p:spPr>
        <p:txBody>
          <a:bodyPr wrap="square" rtlCol="0">
            <a:spAutoFit/>
          </a:bodyPr>
          <a:lstStyle/>
          <a:p>
            <a:r>
              <a:rPr kumimoji="1" lang="en-US" altLang="ja-JP" sz="2400" dirty="0" smtClean="0"/>
              <a:t>Step 2:</a:t>
            </a:r>
          </a:p>
          <a:p>
            <a:r>
              <a:rPr lang="ja-JP" altLang="en-US" sz="2400" b="1" dirty="0">
                <a:solidFill>
                  <a:srgbClr val="FF0000"/>
                </a:solidFill>
                <a:latin typeface="+mn-ea"/>
              </a:rPr>
              <a:t>赤いセル</a:t>
            </a:r>
            <a:r>
              <a:rPr lang="ja-JP" altLang="en-US" sz="2400" b="1" dirty="0" smtClean="0">
                <a:latin typeface="+mn-ea"/>
              </a:rPr>
              <a:t>を</a:t>
            </a:r>
            <a:r>
              <a:rPr lang="ja-JP" altLang="en-US" sz="2400" b="1" dirty="0" smtClean="0">
                <a:solidFill>
                  <a:srgbClr val="FF9900"/>
                </a:solidFill>
                <a:latin typeface="+mn-ea"/>
              </a:rPr>
              <a:t>更新された</a:t>
            </a:r>
            <a:endParaRPr lang="en-US" altLang="ja-JP" sz="2400" b="1" dirty="0" smtClean="0">
              <a:solidFill>
                <a:srgbClr val="FF9900"/>
              </a:solidFill>
              <a:latin typeface="+mn-ea"/>
            </a:endParaRPr>
          </a:p>
          <a:p>
            <a:r>
              <a:rPr lang="ja-JP" altLang="en-US" sz="2400" b="1" dirty="0" smtClean="0">
                <a:solidFill>
                  <a:srgbClr val="FF9900"/>
                </a:solidFill>
                <a:latin typeface="+mn-ea"/>
              </a:rPr>
              <a:t>セル</a:t>
            </a:r>
            <a:r>
              <a:rPr lang="ja-JP" altLang="en-US" sz="2400" dirty="0" smtClean="0">
                <a:latin typeface="+mn-ea"/>
              </a:rPr>
              <a:t>の情報を使って</a:t>
            </a:r>
            <a:r>
              <a:rPr lang="ja-JP" altLang="en-US" sz="2400" dirty="0">
                <a:latin typeface="+mn-ea"/>
              </a:rPr>
              <a:t>計算</a:t>
            </a:r>
            <a:endParaRPr lang="en-US" altLang="ja-JP" sz="2400" dirty="0">
              <a:latin typeface="+mn-ea"/>
            </a:endParaRPr>
          </a:p>
          <a:p>
            <a:endParaRPr lang="en-US" altLang="ja-JP" sz="2400" dirty="0">
              <a:solidFill>
                <a:srgbClr val="FF9900"/>
              </a:solidFill>
              <a:ea typeface="Cambria Math" panose="02040503050406030204" pitchFamily="18" charset="0"/>
            </a:endParaRPr>
          </a:p>
        </p:txBody>
      </p:sp>
    </p:spTree>
    <p:extLst>
      <p:ext uri="{BB962C8B-B14F-4D97-AF65-F5344CB8AC3E}">
        <p14:creationId xmlns:p14="http://schemas.microsoft.com/office/powerpoint/2010/main" val="131885902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Slope Limiter</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282" y="1781175"/>
            <a:ext cx="4606050" cy="4400550"/>
          </a:xfrm>
          <a:prstGeom prst="rect">
            <a:avLst/>
          </a:prstGeom>
        </p:spPr>
      </p:pic>
      <p:sp>
        <p:nvSpPr>
          <p:cNvPr id="4" name="テキスト ボックス 3"/>
          <p:cNvSpPr txBox="1"/>
          <p:nvPr/>
        </p:nvSpPr>
        <p:spPr>
          <a:xfrm>
            <a:off x="4652682" y="6153150"/>
            <a:ext cx="4643719" cy="307777"/>
          </a:xfrm>
          <a:prstGeom prst="rect">
            <a:avLst/>
          </a:prstGeom>
          <a:noFill/>
        </p:spPr>
        <p:txBody>
          <a:bodyPr wrap="square" rtlCol="0">
            <a:spAutoFit/>
          </a:bodyPr>
          <a:lstStyle/>
          <a:p>
            <a:r>
              <a:rPr lang="ja-JP" altLang="en-US" sz="1400" dirty="0" smtClean="0"/>
              <a:t>（図：</a:t>
            </a:r>
            <a:r>
              <a:rPr lang="en-US" altLang="ja-JP" sz="1400" dirty="0"/>
              <a:t>Wikipedia https://en.wikipedia.org/wiki/Flux_limiter</a:t>
            </a:r>
            <a:r>
              <a:rPr lang="ja-JP" altLang="en-US" sz="1400" dirty="0" smtClean="0"/>
              <a:t>）</a:t>
            </a:r>
            <a:endParaRPr kumimoji="1" lang="ja-JP" altLang="en-US" sz="1400" dirty="0"/>
          </a:p>
        </p:txBody>
      </p:sp>
      <p:sp>
        <p:nvSpPr>
          <p:cNvPr id="5" name="テキスト ボックス 4"/>
          <p:cNvSpPr txBox="1"/>
          <p:nvPr/>
        </p:nvSpPr>
        <p:spPr>
          <a:xfrm>
            <a:off x="76200" y="1728789"/>
            <a:ext cx="4576482" cy="5170646"/>
          </a:xfrm>
          <a:prstGeom prst="rect">
            <a:avLst/>
          </a:prstGeom>
          <a:noFill/>
        </p:spPr>
        <p:txBody>
          <a:bodyPr wrap="square" rtlCol="0">
            <a:spAutoFit/>
          </a:bodyPr>
          <a:lstStyle/>
          <a:p>
            <a:r>
              <a:rPr lang="ja-JP" altLang="en-US" sz="2200" dirty="0" smtClean="0"/>
              <a:t>高次精度スキームでは不連続面等</a:t>
            </a:r>
            <a:endParaRPr lang="en-US" altLang="ja-JP" sz="2200" dirty="0" smtClean="0"/>
          </a:p>
          <a:p>
            <a:r>
              <a:rPr kumimoji="1" lang="ja-JP" altLang="en-US" sz="2200" dirty="0" err="1" smtClean="0"/>
              <a:t>での</a:t>
            </a:r>
            <a:r>
              <a:rPr kumimoji="1" lang="ja-JP" altLang="en-US" sz="2200" dirty="0" smtClean="0"/>
              <a:t>安定性を確保するために</a:t>
            </a:r>
            <a:endParaRPr kumimoji="1" lang="en-US" altLang="ja-JP" sz="2200" dirty="0" smtClean="0"/>
          </a:p>
          <a:p>
            <a:r>
              <a:rPr lang="en-US" altLang="ja-JP" sz="2200" dirty="0" smtClean="0"/>
              <a:t>Slope</a:t>
            </a:r>
            <a:r>
              <a:rPr lang="ja-JP" altLang="en-US" sz="2200" dirty="0" smtClean="0"/>
              <a:t> </a:t>
            </a:r>
            <a:r>
              <a:rPr lang="en-US" altLang="ja-JP" sz="2200" dirty="0" smtClean="0"/>
              <a:t>limiter</a:t>
            </a:r>
            <a:r>
              <a:rPr lang="ja-JP" altLang="en-US" sz="2200" dirty="0" smtClean="0"/>
              <a:t>（勾配制限関数）を使う。</a:t>
            </a:r>
            <a:endParaRPr lang="en-US" altLang="ja-JP" sz="2200" dirty="0" smtClean="0"/>
          </a:p>
          <a:p>
            <a:endParaRPr lang="en-US" altLang="ja-JP" sz="2200" dirty="0"/>
          </a:p>
          <a:p>
            <a:r>
              <a:rPr lang="ja-JP" altLang="en-US" sz="2200" dirty="0" smtClean="0"/>
              <a:t>これに</a:t>
            </a:r>
            <a:r>
              <a:rPr lang="ja-JP" altLang="en-US" sz="2200" dirty="0"/>
              <a:t>は</a:t>
            </a:r>
            <a:r>
              <a:rPr lang="ja-JP" altLang="en-US" sz="2200" dirty="0" smtClean="0"/>
              <a:t>様々</a:t>
            </a:r>
            <a:r>
              <a:rPr lang="ja-JP" altLang="en-US" sz="2200" dirty="0"/>
              <a:t>なバリエーションがある</a:t>
            </a:r>
            <a:endParaRPr lang="en-US" altLang="ja-JP" sz="2200" dirty="0"/>
          </a:p>
          <a:p>
            <a:r>
              <a:rPr lang="ja-JP" altLang="en-US" sz="2200" dirty="0" smtClean="0"/>
              <a:t>→ </a:t>
            </a:r>
            <a:r>
              <a:rPr lang="en-US" altLang="ja-JP" sz="2200" dirty="0" err="1" smtClean="0"/>
              <a:t>Sweby</a:t>
            </a:r>
            <a:r>
              <a:rPr lang="en-US" altLang="ja-JP" sz="2200" dirty="0" smtClean="0"/>
              <a:t> plot</a:t>
            </a:r>
            <a:r>
              <a:rPr lang="ja-JP" altLang="en-US" sz="2200" dirty="0" smtClean="0"/>
              <a:t> （灰色の領域が安定）</a:t>
            </a:r>
            <a:endParaRPr lang="en-US" altLang="ja-JP" sz="2200" dirty="0" smtClean="0"/>
          </a:p>
          <a:p>
            <a:pPr marL="180975" indent="-180975">
              <a:buFont typeface="Arial" panose="020B0604020202020204" pitchFamily="34" charset="0"/>
              <a:buChar char="•"/>
            </a:pPr>
            <a:r>
              <a:rPr lang="ja-JP" altLang="en-US" sz="2200" dirty="0" smtClean="0"/>
              <a:t>左右対称</a:t>
            </a:r>
            <a:endParaRPr lang="en-US" altLang="ja-JP" sz="2200" dirty="0" smtClean="0"/>
          </a:p>
          <a:p>
            <a:pPr marL="180975" indent="-180975">
              <a:buFont typeface="Arial" panose="020B0604020202020204" pitchFamily="34" charset="0"/>
              <a:buChar char="•"/>
            </a:pPr>
            <a:r>
              <a:rPr lang="en-US" altLang="ja-JP" sz="2200" dirty="0" smtClean="0"/>
              <a:t>TVD</a:t>
            </a:r>
            <a:r>
              <a:rPr lang="ja-JP" altLang="en-US" sz="2200" dirty="0" smtClean="0"/>
              <a:t>条件を全域で満たす</a:t>
            </a:r>
            <a:endParaRPr lang="en-US" altLang="ja-JP" sz="2200" dirty="0" smtClean="0"/>
          </a:p>
          <a:p>
            <a:r>
              <a:rPr lang="ja-JP" altLang="en-US" sz="2200" dirty="0" smtClean="0"/>
              <a:t>ものが良い。</a:t>
            </a:r>
            <a:endParaRPr lang="en-US" altLang="ja-JP" sz="2200" dirty="0" smtClean="0"/>
          </a:p>
          <a:p>
            <a:endParaRPr lang="en-US" altLang="ja-JP" sz="2200" dirty="0" smtClean="0"/>
          </a:p>
          <a:p>
            <a:r>
              <a:rPr lang="en-US" altLang="ja-JP" sz="2200" dirty="0" smtClean="0"/>
              <a:t>Athena++</a:t>
            </a:r>
            <a:r>
              <a:rPr lang="ja-JP" altLang="en-US" sz="2200" dirty="0" smtClean="0"/>
              <a:t>では</a:t>
            </a:r>
            <a:r>
              <a:rPr lang="en-US" altLang="ja-JP" sz="2200" dirty="0" smtClean="0"/>
              <a:t>van Leer</a:t>
            </a:r>
            <a:r>
              <a:rPr lang="ja-JP" altLang="en-US" sz="2200" dirty="0" smtClean="0"/>
              <a:t>が標準。</a:t>
            </a:r>
            <a:endParaRPr lang="en-US" altLang="ja-JP" sz="2200" dirty="0" smtClean="0"/>
          </a:p>
          <a:p>
            <a:r>
              <a:rPr lang="ja-JP" altLang="en-US" sz="2200" dirty="0" smtClean="0"/>
              <a:t>数値</a:t>
            </a:r>
            <a:r>
              <a:rPr lang="ja-JP" altLang="en-US" sz="2200" dirty="0"/>
              <a:t>不安定</a:t>
            </a:r>
            <a:r>
              <a:rPr lang="ja-JP" altLang="en-US" sz="2200" dirty="0" smtClean="0"/>
              <a:t>を抑制するためには</a:t>
            </a:r>
            <a:endParaRPr lang="en-US" altLang="ja-JP" sz="2200" dirty="0" smtClean="0"/>
          </a:p>
          <a:p>
            <a:r>
              <a:rPr lang="ja-JP" altLang="en-US" sz="2200" dirty="0" smtClean="0"/>
              <a:t>拡散強め</a:t>
            </a:r>
            <a:r>
              <a:rPr lang="ja-JP" altLang="en-US" sz="2200" dirty="0"/>
              <a:t>の</a:t>
            </a:r>
            <a:r>
              <a:rPr lang="en-US" altLang="ja-JP" sz="2200" dirty="0" err="1" smtClean="0"/>
              <a:t>minmod</a:t>
            </a:r>
            <a:r>
              <a:rPr lang="ja-JP" altLang="en-US" sz="2200" dirty="0" smtClean="0"/>
              <a:t>に替えると良い。</a:t>
            </a:r>
            <a:endParaRPr lang="en-US" altLang="ja-JP" sz="2200" dirty="0" smtClean="0"/>
          </a:p>
          <a:p>
            <a:r>
              <a:rPr lang="ja-JP" altLang="en-US" sz="2200" dirty="0"/>
              <a:t>他</a:t>
            </a:r>
            <a:r>
              <a:rPr lang="ja-JP" altLang="en-US" sz="2200" dirty="0" smtClean="0"/>
              <a:t>には</a:t>
            </a:r>
            <a:r>
              <a:rPr lang="en-US" altLang="ja-JP" sz="2200" dirty="0" smtClean="0"/>
              <a:t>MC</a:t>
            </a:r>
            <a:r>
              <a:rPr lang="ja-JP" altLang="en-US" sz="2200" dirty="0" smtClean="0"/>
              <a:t>が良く使われる。</a:t>
            </a:r>
            <a:endParaRPr lang="en-US" altLang="ja-JP" sz="2200" dirty="0" smtClean="0"/>
          </a:p>
          <a:p>
            <a:r>
              <a:rPr lang="ja-JP" altLang="en-US" sz="2200" dirty="0"/>
              <a:t>必要</a:t>
            </a:r>
            <a:r>
              <a:rPr lang="ja-JP" altLang="en-US" sz="2200" dirty="0" smtClean="0"/>
              <a:t>なら</a:t>
            </a:r>
            <a:r>
              <a:rPr lang="en-US" altLang="ja-JP" sz="2200" dirty="0" smtClean="0"/>
              <a:t>reconstruction</a:t>
            </a:r>
            <a:r>
              <a:rPr lang="ja-JP" altLang="en-US" sz="2200" dirty="0" smtClean="0"/>
              <a:t>を書き換える。</a:t>
            </a:r>
            <a:endParaRPr lang="en-US" altLang="ja-JP" sz="2200" dirty="0" smtClean="0"/>
          </a:p>
        </p:txBody>
      </p:sp>
    </p:spTree>
    <p:extLst>
      <p:ext uri="{BB962C8B-B14F-4D97-AF65-F5344CB8AC3E}">
        <p14:creationId xmlns:p14="http://schemas.microsoft.com/office/powerpoint/2010/main" val="196436844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Slope Limiter</a:t>
            </a:r>
            <a:r>
              <a:rPr kumimoji="1" lang="ja-JP" altLang="en-US" dirty="0" smtClean="0"/>
              <a:t>で結果が変わる例</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424554"/>
            <a:ext cx="4513621" cy="3732638"/>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4" y="1424554"/>
            <a:ext cx="4536504" cy="3751562"/>
          </a:xfrm>
          <a:prstGeom prst="rect">
            <a:avLst/>
          </a:prstGeom>
        </p:spPr>
      </p:pic>
      <p:sp>
        <p:nvSpPr>
          <p:cNvPr id="5" name="テキスト ボックス 4"/>
          <p:cNvSpPr txBox="1"/>
          <p:nvPr/>
        </p:nvSpPr>
        <p:spPr>
          <a:xfrm>
            <a:off x="88454" y="5176116"/>
            <a:ext cx="9055546" cy="1569660"/>
          </a:xfrm>
          <a:prstGeom prst="rect">
            <a:avLst/>
          </a:prstGeom>
          <a:noFill/>
        </p:spPr>
        <p:txBody>
          <a:bodyPr wrap="square" rtlCol="0">
            <a:spAutoFit/>
          </a:bodyPr>
          <a:lstStyle/>
          <a:p>
            <a:r>
              <a:rPr lang="en-US" altLang="ja-JP" sz="2400" dirty="0" smtClean="0"/>
              <a:t>2D</a:t>
            </a:r>
            <a:r>
              <a:rPr kumimoji="1" lang="ja-JP" altLang="en-US" sz="2400" dirty="0" smtClean="0"/>
              <a:t>等温非粘性円盤中の惑星の局所計算。</a:t>
            </a:r>
            <a:r>
              <a:rPr kumimoji="1" lang="en-US" altLang="ja-JP" sz="2400" dirty="0" err="1" smtClean="0"/>
              <a:t>Vortensity</a:t>
            </a:r>
            <a:r>
              <a:rPr kumimoji="1" lang="ja-JP" altLang="en-US" sz="2400" dirty="0" smtClean="0"/>
              <a:t>はゼロのはず。</a:t>
            </a:r>
            <a:endParaRPr kumimoji="1" lang="en-US" altLang="ja-JP" sz="2400" dirty="0" smtClean="0"/>
          </a:p>
          <a:p>
            <a:r>
              <a:rPr lang="ja-JP" altLang="en-US" sz="2400" dirty="0"/>
              <a:t>左</a:t>
            </a:r>
            <a:r>
              <a:rPr kumimoji="1" lang="en-US" altLang="ja-JP" sz="2400" dirty="0" smtClean="0"/>
              <a:t>: PLUTO - </a:t>
            </a:r>
            <a:r>
              <a:rPr kumimoji="1" lang="ja-JP" altLang="en-US" sz="2400" dirty="0" smtClean="0"/>
              <a:t>密度は</a:t>
            </a:r>
            <a:r>
              <a:rPr lang="en-US" altLang="ja-JP" sz="2400" dirty="0" smtClean="0"/>
              <a:t>MC</a:t>
            </a:r>
            <a:r>
              <a:rPr kumimoji="1" lang="en-US" altLang="ja-JP" sz="2400" dirty="0" smtClean="0"/>
              <a:t>, </a:t>
            </a:r>
            <a:r>
              <a:rPr kumimoji="1" lang="ja-JP" altLang="en-US" sz="2400" dirty="0" smtClean="0"/>
              <a:t>圧力は</a:t>
            </a:r>
            <a:r>
              <a:rPr kumimoji="1" lang="en-US" altLang="ja-JP" sz="2400" smtClean="0"/>
              <a:t>minmod, </a:t>
            </a:r>
            <a:r>
              <a:rPr lang="ja-JP" altLang="en-US" sz="2400" dirty="0" smtClean="0"/>
              <a:t>それ</a:t>
            </a:r>
            <a:r>
              <a:rPr lang="ja-JP" altLang="en-US" sz="2400" dirty="0"/>
              <a:t>以外</a:t>
            </a:r>
            <a:r>
              <a:rPr lang="ja-JP" altLang="en-US" sz="2400" dirty="0" smtClean="0"/>
              <a:t>は</a:t>
            </a:r>
            <a:r>
              <a:rPr kumimoji="1" lang="en-US" altLang="ja-JP" sz="2400" dirty="0" smtClean="0"/>
              <a:t>van-Leer</a:t>
            </a:r>
          </a:p>
          <a:p>
            <a:r>
              <a:rPr lang="ja-JP" altLang="en-US" sz="2400" dirty="0"/>
              <a:t>右</a:t>
            </a:r>
            <a:r>
              <a:rPr lang="en-US" altLang="ja-JP" sz="2400" dirty="0" smtClean="0"/>
              <a:t>: Athena++ - </a:t>
            </a:r>
            <a:r>
              <a:rPr lang="ja-JP" altLang="en-US" sz="2400" dirty="0" smtClean="0"/>
              <a:t>全変数に対して</a:t>
            </a:r>
            <a:r>
              <a:rPr lang="en-US" altLang="ja-JP" sz="2400" dirty="0" smtClean="0"/>
              <a:t>van-Leer</a:t>
            </a:r>
          </a:p>
          <a:p>
            <a:r>
              <a:rPr lang="ja-JP" altLang="en-US" sz="2400" dirty="0" smtClean="0"/>
              <a:t>どちらも２次精度だが、</a:t>
            </a:r>
            <a:r>
              <a:rPr lang="en-US" altLang="ja-JP" sz="2400" dirty="0" smtClean="0"/>
              <a:t>limiter</a:t>
            </a:r>
            <a:r>
              <a:rPr lang="ja-JP" altLang="en-US" sz="2400" dirty="0" smtClean="0"/>
              <a:t>の選び方で顕著に結果が変わるケース</a:t>
            </a:r>
            <a:endParaRPr lang="en-US" altLang="ja-JP" sz="2400" dirty="0" smtClean="0"/>
          </a:p>
        </p:txBody>
      </p:sp>
    </p:spTree>
    <p:extLst>
      <p:ext uri="{BB962C8B-B14F-4D97-AF65-F5344CB8AC3E}">
        <p14:creationId xmlns:p14="http://schemas.microsoft.com/office/powerpoint/2010/main" val="208477200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Limiter</a:t>
            </a:r>
            <a:r>
              <a:rPr lang="ja-JP" altLang="en-US" dirty="0" smtClean="0"/>
              <a:t>の比較</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45" y="188640"/>
            <a:ext cx="4373197" cy="327989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340768"/>
            <a:ext cx="4662933" cy="34972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34" y="3559641"/>
            <a:ext cx="4373471" cy="3280103"/>
          </a:xfrm>
          <a:prstGeom prst="rect">
            <a:avLst/>
          </a:prstGeom>
        </p:spPr>
      </p:pic>
      <p:sp>
        <p:nvSpPr>
          <p:cNvPr id="6" name="テキスト ボックス 5"/>
          <p:cNvSpPr txBox="1"/>
          <p:nvPr/>
        </p:nvSpPr>
        <p:spPr>
          <a:xfrm>
            <a:off x="36858" y="4869160"/>
            <a:ext cx="4919565" cy="1723549"/>
          </a:xfrm>
          <a:prstGeom prst="rect">
            <a:avLst/>
          </a:prstGeom>
          <a:noFill/>
        </p:spPr>
        <p:txBody>
          <a:bodyPr wrap="square" rtlCol="0">
            <a:spAutoFit/>
          </a:bodyPr>
          <a:lstStyle/>
          <a:p>
            <a:r>
              <a:rPr kumimoji="1" lang="ja-JP" altLang="en-US" sz="2400" dirty="0" smtClean="0"/>
              <a:t>問題によって</a:t>
            </a:r>
            <a:r>
              <a:rPr kumimoji="1" lang="en-US" altLang="ja-JP" sz="2400" dirty="0" smtClean="0"/>
              <a:t>limiter</a:t>
            </a:r>
            <a:r>
              <a:rPr kumimoji="1" lang="ja-JP" altLang="en-US" sz="2400" dirty="0" err="1" smtClean="0"/>
              <a:t>の適</a:t>
            </a:r>
            <a:r>
              <a:rPr kumimoji="1" lang="ja-JP" altLang="en-US" sz="2400" dirty="0" smtClean="0"/>
              <a:t>不適は違う</a:t>
            </a:r>
            <a:endParaRPr kumimoji="1" lang="en-US" altLang="ja-JP" sz="2400" dirty="0" smtClean="0"/>
          </a:p>
          <a:p>
            <a:r>
              <a:rPr kumimoji="1" lang="en-US" altLang="ja-JP" sz="2400" dirty="0" smtClean="0"/>
              <a:t>Brio-Wu</a:t>
            </a:r>
            <a:r>
              <a:rPr kumimoji="1" lang="ja-JP" altLang="en-US" sz="2400" dirty="0" smtClean="0"/>
              <a:t>は</a:t>
            </a:r>
            <a:r>
              <a:rPr kumimoji="1" lang="en-US" altLang="ja-JP" sz="2400" dirty="0" smtClean="0"/>
              <a:t>hybrid limiter</a:t>
            </a:r>
            <a:r>
              <a:rPr kumimoji="1" lang="ja-JP" altLang="en-US" sz="2400" dirty="0" smtClean="0"/>
              <a:t>がやや良い</a:t>
            </a:r>
            <a:endParaRPr lang="en-US" altLang="ja-JP" sz="2400" dirty="0"/>
          </a:p>
          <a:p>
            <a:r>
              <a:rPr kumimoji="1" lang="en-US" altLang="ja-JP" sz="2400" dirty="0" smtClean="0"/>
              <a:t>RJ2a</a:t>
            </a:r>
            <a:r>
              <a:rPr kumimoji="1" lang="ja-JP" altLang="en-US" sz="2400" dirty="0" smtClean="0"/>
              <a:t>・</a:t>
            </a:r>
            <a:r>
              <a:rPr kumimoji="1" lang="en-US" altLang="ja-JP" sz="2400" dirty="0" smtClean="0"/>
              <a:t>Einfeldt1125</a:t>
            </a:r>
            <a:r>
              <a:rPr kumimoji="1" lang="ja-JP" altLang="en-US" sz="2400" dirty="0" smtClean="0"/>
              <a:t>では</a:t>
            </a:r>
            <a:r>
              <a:rPr kumimoji="1" lang="en-US" altLang="ja-JP" sz="2400" dirty="0" smtClean="0"/>
              <a:t>VL</a:t>
            </a:r>
            <a:r>
              <a:rPr kumimoji="1" lang="ja-JP" altLang="en-US" sz="2400" dirty="0" smtClean="0"/>
              <a:t>が良い</a:t>
            </a:r>
            <a:endParaRPr kumimoji="1" lang="en-US" altLang="ja-JP" sz="2400" dirty="0" smtClean="0"/>
          </a:p>
          <a:p>
            <a:pPr>
              <a:spcBef>
                <a:spcPts val="1200"/>
              </a:spcBef>
            </a:pPr>
            <a:r>
              <a:rPr kumimoji="1" lang="ja-JP" altLang="en-US" sz="2400" dirty="0" smtClean="0"/>
              <a:t>→どれを標準にするかは難しい問題</a:t>
            </a:r>
            <a:endParaRPr kumimoji="1" lang="ja-JP" altLang="en-US" sz="2400" dirty="0"/>
          </a:p>
        </p:txBody>
      </p:sp>
    </p:spTree>
    <p:extLst>
      <p:ext uri="{BB962C8B-B14F-4D97-AF65-F5344CB8AC3E}">
        <p14:creationId xmlns:p14="http://schemas.microsoft.com/office/powerpoint/2010/main" val="168968328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Carbuncle</a:t>
            </a:r>
            <a:r>
              <a:rPr kumimoji="1" lang="ja-JP" altLang="en-US" dirty="0" smtClean="0"/>
              <a:t> </a:t>
            </a:r>
            <a:r>
              <a:rPr lang="en-US" altLang="ja-JP" dirty="0"/>
              <a:t>P</a:t>
            </a:r>
            <a:r>
              <a:rPr kumimoji="1" lang="en-US" altLang="ja-JP" dirty="0" smtClean="0"/>
              <a:t>henomenon</a:t>
            </a:r>
            <a:endParaRPr kumimoji="1" lang="ja-JP" altLang="en-US" dirty="0"/>
          </a:p>
        </p:txBody>
      </p:sp>
      <p:pic>
        <p:nvPicPr>
          <p:cNvPr id="3" name="図 2"/>
          <p:cNvPicPr>
            <a:picLocks noChangeAspect="1"/>
          </p:cNvPicPr>
          <p:nvPr/>
        </p:nvPicPr>
        <p:blipFill>
          <a:blip r:embed="rId2"/>
          <a:stretch>
            <a:fillRect/>
          </a:stretch>
        </p:blipFill>
        <p:spPr>
          <a:xfrm>
            <a:off x="2352674" y="3507641"/>
            <a:ext cx="5524501" cy="1653592"/>
          </a:xfrm>
          <a:prstGeom prst="rect">
            <a:avLst/>
          </a:prstGeom>
        </p:spPr>
      </p:pic>
      <p:sp>
        <p:nvSpPr>
          <p:cNvPr id="4" name="テキスト ボックス 3"/>
          <p:cNvSpPr txBox="1"/>
          <p:nvPr/>
        </p:nvSpPr>
        <p:spPr>
          <a:xfrm>
            <a:off x="76200" y="1876425"/>
            <a:ext cx="9239250" cy="5016758"/>
          </a:xfrm>
          <a:prstGeom prst="rect">
            <a:avLst/>
          </a:prstGeom>
          <a:noFill/>
        </p:spPr>
        <p:txBody>
          <a:bodyPr wrap="square" rtlCol="0">
            <a:spAutoFit/>
          </a:bodyPr>
          <a:lstStyle/>
          <a:p>
            <a:r>
              <a:rPr lang="ja-JP" altLang="en-US" sz="2000" dirty="0"/>
              <a:t>基本的</a:t>
            </a:r>
            <a:r>
              <a:rPr lang="ja-JP" altLang="en-US" sz="2000" dirty="0" smtClean="0"/>
              <a:t>には数値計算手法は散逸が少ない、より物理を正しく含むものを選ぶべき。</a:t>
            </a:r>
            <a:endParaRPr lang="en-US" altLang="ja-JP" sz="2000" dirty="0" smtClean="0"/>
          </a:p>
          <a:p>
            <a:r>
              <a:rPr lang="ja-JP" altLang="en-US" sz="2000" dirty="0" smtClean="0"/>
              <a:t>流体力学なら</a:t>
            </a:r>
            <a:r>
              <a:rPr lang="en-US" altLang="ja-JP" sz="2000" dirty="0" smtClean="0"/>
              <a:t>HLLE</a:t>
            </a:r>
            <a:r>
              <a:rPr lang="ja-JP" altLang="en-US" sz="2000" dirty="0" smtClean="0"/>
              <a:t>より</a:t>
            </a:r>
            <a:r>
              <a:rPr lang="en-US" altLang="ja-JP" sz="2000" dirty="0" smtClean="0"/>
              <a:t>HLLC</a:t>
            </a:r>
            <a:r>
              <a:rPr lang="ja-JP" altLang="en-US" sz="2000" dirty="0" smtClean="0"/>
              <a:t>（接触不連続面を分解できる）</a:t>
            </a:r>
            <a:endParaRPr lang="en-US" altLang="ja-JP" sz="2000" dirty="0" smtClean="0"/>
          </a:p>
          <a:p>
            <a:r>
              <a:rPr lang="ja-JP" altLang="en-US" sz="2000" dirty="0" smtClean="0"/>
              <a:t>磁気流体</a:t>
            </a:r>
            <a:r>
              <a:rPr lang="ja-JP" altLang="en-US" sz="2000" dirty="0"/>
              <a:t>力学</a:t>
            </a:r>
            <a:r>
              <a:rPr lang="ja-JP" altLang="en-US" sz="2000" dirty="0" smtClean="0"/>
              <a:t>なら</a:t>
            </a:r>
            <a:r>
              <a:rPr lang="en-US" altLang="ja-JP" sz="2000" dirty="0" smtClean="0"/>
              <a:t>HLLE</a:t>
            </a:r>
            <a:r>
              <a:rPr lang="ja-JP" altLang="en-US" sz="2000" dirty="0" smtClean="0"/>
              <a:t>より</a:t>
            </a:r>
            <a:r>
              <a:rPr lang="en-US" altLang="ja-JP" sz="2000" dirty="0" smtClean="0"/>
              <a:t>HLLD</a:t>
            </a:r>
            <a:r>
              <a:rPr lang="ja-JP" altLang="en-US" sz="2000" dirty="0" smtClean="0"/>
              <a:t>（</a:t>
            </a:r>
            <a:r>
              <a:rPr lang="en-US" altLang="ja-JP" sz="2000" dirty="0" smtClean="0"/>
              <a:t>Alfven</a:t>
            </a:r>
            <a:r>
              <a:rPr lang="ja-JP" altLang="en-US" sz="2000" dirty="0" smtClean="0"/>
              <a:t>波・接触不連続面を分解できる）</a:t>
            </a:r>
            <a:endParaRPr lang="en-US" altLang="ja-JP" sz="2000" dirty="0" smtClean="0"/>
          </a:p>
          <a:p>
            <a:endParaRPr kumimoji="1" lang="en-US" altLang="ja-JP" sz="2000" dirty="0" smtClean="0"/>
          </a:p>
          <a:p>
            <a:r>
              <a:rPr lang="ja-JP" altLang="en-US" sz="2000" dirty="0" smtClean="0"/>
              <a:t>ところが、低散逸・高解像度スキームの方が悪くなるケースが知られている。</a:t>
            </a:r>
            <a:endParaRPr lang="en-US" altLang="ja-JP" sz="2000" dirty="0" smtClean="0"/>
          </a:p>
          <a:p>
            <a:endParaRPr kumimoji="1" lang="en-US" altLang="ja-JP" sz="2000" dirty="0"/>
          </a:p>
          <a:p>
            <a:r>
              <a:rPr lang="en-US" altLang="ja-JP" sz="2000" dirty="0" smtClean="0"/>
              <a:t>	HLLD</a:t>
            </a:r>
            <a:r>
              <a:rPr lang="ja-JP" altLang="en-US" sz="2000" dirty="0" smtClean="0"/>
              <a:t> →</a:t>
            </a:r>
            <a:endParaRPr lang="en-US" altLang="ja-JP" sz="2000" dirty="0" smtClean="0"/>
          </a:p>
          <a:p>
            <a:endParaRPr lang="en-US" altLang="ja-JP" sz="2000" dirty="0" smtClean="0"/>
          </a:p>
          <a:p>
            <a:r>
              <a:rPr kumimoji="1" lang="en-US" altLang="ja-JP" sz="2000" dirty="0"/>
              <a:t>	</a:t>
            </a:r>
            <a:r>
              <a:rPr lang="en-US" altLang="ja-JP" sz="2000" dirty="0" smtClean="0"/>
              <a:t>HLLE</a:t>
            </a:r>
            <a:r>
              <a:rPr lang="ja-JP" altLang="en-US" sz="2000" dirty="0" smtClean="0"/>
              <a:t> →</a:t>
            </a:r>
            <a:endParaRPr lang="en-US" altLang="ja-JP" sz="2000" dirty="0" smtClean="0"/>
          </a:p>
          <a:p>
            <a:endParaRPr kumimoji="1" lang="en-US" altLang="ja-JP" sz="2000" dirty="0"/>
          </a:p>
          <a:p>
            <a:endParaRPr lang="en-US" altLang="ja-JP" sz="2000" dirty="0" smtClean="0"/>
          </a:p>
          <a:p>
            <a:r>
              <a:rPr lang="ja-JP" altLang="en-US" sz="2000" dirty="0"/>
              <a:t> 「</a:t>
            </a:r>
            <a:r>
              <a:rPr lang="ja-JP" altLang="en-US" sz="2000" b="1" dirty="0"/>
              <a:t>カーバンクル現象</a:t>
            </a:r>
            <a:r>
              <a:rPr lang="ja-JP" altLang="en-US" sz="2000" dirty="0"/>
              <a:t>」 </a:t>
            </a:r>
            <a:r>
              <a:rPr lang="ja-JP" altLang="en-US" sz="2000" dirty="0" smtClean="0"/>
              <a:t>（</a:t>
            </a:r>
            <a:r>
              <a:rPr lang="en-US" altLang="ja-JP" sz="2000" dirty="0" smtClean="0"/>
              <a:t>J. Quirk 1994</a:t>
            </a:r>
            <a:r>
              <a:rPr lang="ja-JP" altLang="en-US" sz="2000" dirty="0" smtClean="0"/>
              <a:t> の磁場有版） ：</a:t>
            </a:r>
            <a:endParaRPr lang="en-US" altLang="ja-JP" sz="2000" dirty="0" smtClean="0"/>
          </a:p>
          <a:p>
            <a:r>
              <a:rPr lang="en-US" altLang="ja-JP" sz="2000" dirty="0" smtClean="0"/>
              <a:t>Rankine-</a:t>
            </a:r>
            <a:r>
              <a:rPr lang="en-US" altLang="ja-JP" sz="2000" dirty="0" err="1" smtClean="0"/>
              <a:t>Hugoniot</a:t>
            </a:r>
            <a:r>
              <a:rPr lang="ja-JP" altLang="en-US" sz="2000" dirty="0" smtClean="0"/>
              <a:t>関係を満たす衝撃波に</a:t>
            </a:r>
            <a:r>
              <a:rPr lang="en-US" altLang="ja-JP" sz="2000" dirty="0" smtClean="0"/>
              <a:t>5%</a:t>
            </a:r>
            <a:r>
              <a:rPr lang="ja-JP" altLang="en-US" sz="2000" dirty="0" smtClean="0"/>
              <a:t>の</a:t>
            </a:r>
            <a:r>
              <a:rPr lang="en-US" altLang="ja-JP" sz="2000" dirty="0" smtClean="0"/>
              <a:t>odd-even</a:t>
            </a:r>
            <a:r>
              <a:rPr lang="ja-JP" altLang="en-US" sz="2000" dirty="0" smtClean="0"/>
              <a:t> 摂動を入れる。</a:t>
            </a:r>
            <a:endParaRPr lang="en-US" altLang="ja-JP" sz="2000" dirty="0" smtClean="0"/>
          </a:p>
          <a:p>
            <a:r>
              <a:rPr kumimoji="1" lang="ja-JP" altLang="en-US" sz="2000" dirty="0" smtClean="0"/>
              <a:t>これは物理的には安定であるはずだが、</a:t>
            </a:r>
            <a:r>
              <a:rPr kumimoji="1" lang="en-US" altLang="ja-JP" sz="2000" dirty="0" smtClean="0"/>
              <a:t>HLLD</a:t>
            </a:r>
            <a:r>
              <a:rPr kumimoji="1" lang="ja-JP" altLang="en-US" sz="2000" dirty="0" smtClean="0"/>
              <a:t>や</a:t>
            </a:r>
            <a:r>
              <a:rPr kumimoji="1" lang="en-US" altLang="ja-JP" sz="2000" dirty="0" smtClean="0"/>
              <a:t>HLLC</a:t>
            </a:r>
            <a:r>
              <a:rPr kumimoji="1" lang="ja-JP" altLang="en-US" sz="2000" dirty="0" err="1" smtClean="0"/>
              <a:t>、</a:t>
            </a:r>
            <a:r>
              <a:rPr kumimoji="1" lang="en-US" altLang="ja-JP" sz="2000" dirty="0" smtClean="0"/>
              <a:t>Roe</a:t>
            </a:r>
            <a:r>
              <a:rPr kumimoji="1" lang="ja-JP" altLang="en-US" sz="2000" dirty="0" smtClean="0"/>
              <a:t>法は</a:t>
            </a:r>
            <a:r>
              <a:rPr lang="ja-JP" altLang="en-US" sz="2000" dirty="0"/>
              <a:t>増幅</a:t>
            </a:r>
            <a:r>
              <a:rPr kumimoji="1" lang="ja-JP" altLang="en-US" sz="2000" dirty="0" smtClean="0"/>
              <a:t>してしまう。</a:t>
            </a:r>
            <a:endParaRPr kumimoji="1" lang="en-US" altLang="ja-JP" sz="2000" dirty="0" smtClean="0"/>
          </a:p>
          <a:p>
            <a:r>
              <a:rPr lang="ja-JP" altLang="en-US" sz="2000" dirty="0" smtClean="0"/>
              <a:t>これは衝撃波面がグリッドに揃っている時のみ起こる数値的問題と考えられている。</a:t>
            </a:r>
            <a:endParaRPr lang="en-US" altLang="ja-JP" sz="2000" dirty="0" smtClean="0"/>
          </a:p>
          <a:p>
            <a:r>
              <a:rPr lang="ja-JP" altLang="en-US" sz="2000" dirty="0" smtClean="0"/>
              <a:t>良いはずのスキームが簡単な状況で失敗する、ある意味皮肉な問題。</a:t>
            </a:r>
            <a:endParaRPr kumimoji="1" lang="ja-JP" altLang="en-US" sz="2000" dirty="0"/>
          </a:p>
        </p:txBody>
      </p:sp>
    </p:spTree>
    <p:extLst>
      <p:ext uri="{BB962C8B-B14F-4D97-AF65-F5344CB8AC3E}">
        <p14:creationId xmlns:p14="http://schemas.microsoft.com/office/powerpoint/2010/main" val="75142222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カーバンクル現象対策</a:t>
            </a:r>
            <a:endParaRPr kumimoji="1" lang="ja-JP" altLang="en-US" dirty="0"/>
          </a:p>
        </p:txBody>
      </p:sp>
      <p:sp>
        <p:nvSpPr>
          <p:cNvPr id="3" name="テキスト ボックス 2"/>
          <p:cNvSpPr txBox="1"/>
          <p:nvPr/>
        </p:nvSpPr>
        <p:spPr>
          <a:xfrm>
            <a:off x="133350" y="1771650"/>
            <a:ext cx="9010650" cy="1446550"/>
          </a:xfrm>
          <a:prstGeom prst="rect">
            <a:avLst/>
          </a:prstGeom>
          <a:noFill/>
        </p:spPr>
        <p:txBody>
          <a:bodyPr wrap="square" rtlCol="0">
            <a:spAutoFit/>
          </a:bodyPr>
          <a:lstStyle/>
          <a:p>
            <a:r>
              <a:rPr lang="ja-JP" altLang="en-US" sz="2200" dirty="0" smtClean="0"/>
              <a:t>カーバンクル</a:t>
            </a:r>
            <a:r>
              <a:rPr lang="ja-JP" altLang="en-US" sz="2200" dirty="0"/>
              <a:t>現象</a:t>
            </a:r>
            <a:r>
              <a:rPr lang="ja-JP" altLang="en-US" sz="2200" dirty="0" smtClean="0"/>
              <a:t>は高解像度リーマンソルバの返す流束に</a:t>
            </a:r>
            <a:endParaRPr lang="en-US" altLang="ja-JP" sz="2200" dirty="0" smtClean="0"/>
          </a:p>
          <a:p>
            <a:r>
              <a:rPr kumimoji="1" lang="ja-JP" altLang="en-US" sz="2200" dirty="0" smtClean="0"/>
              <a:t>シア方向（</a:t>
            </a:r>
            <a:r>
              <a:rPr kumimoji="1" lang="en-US" altLang="ja-JP" sz="2200" dirty="0" err="1" smtClean="0"/>
              <a:t>vy</a:t>
            </a:r>
            <a:r>
              <a:rPr kumimoji="1" lang="en-US" altLang="ja-JP" sz="2200" dirty="0" smtClean="0"/>
              <a:t>, </a:t>
            </a:r>
            <a:r>
              <a:rPr kumimoji="1" lang="en-US" altLang="ja-JP" sz="2200" dirty="0" err="1" smtClean="0"/>
              <a:t>vz</a:t>
            </a:r>
            <a:r>
              <a:rPr kumimoji="1" lang="ja-JP" altLang="en-US" sz="2200" dirty="0" smtClean="0"/>
              <a:t>）の数値粘性が不足しているために起こると考えられている。</a:t>
            </a:r>
            <a:endParaRPr kumimoji="1" lang="en-US" altLang="ja-JP" sz="2200" dirty="0" smtClean="0"/>
          </a:p>
          <a:p>
            <a:r>
              <a:rPr kumimoji="1" lang="ja-JP" altLang="en-US" sz="2200" dirty="0" smtClean="0"/>
              <a:t>そこで、</a:t>
            </a:r>
            <a:r>
              <a:rPr lang="ja-JP" altLang="en-US" sz="2200" dirty="0"/>
              <a:t>衝撃波</a:t>
            </a:r>
            <a:r>
              <a:rPr lang="ja-JP" altLang="en-US" sz="2200" dirty="0" smtClean="0"/>
              <a:t>を検出してその周辺にだけ追加の粘性を入れれば良い。</a:t>
            </a:r>
            <a:endParaRPr lang="en-US" altLang="ja-JP" sz="2200" dirty="0" smtClean="0"/>
          </a:p>
          <a:p>
            <a:r>
              <a:rPr kumimoji="1" lang="en-US" altLang="ja-JP" sz="2200" dirty="0" smtClean="0"/>
              <a:t>Athena++</a:t>
            </a:r>
            <a:r>
              <a:rPr kumimoji="1" lang="ja-JP" altLang="en-US" sz="2200" dirty="0" smtClean="0"/>
              <a:t>では</a:t>
            </a:r>
            <a:r>
              <a:rPr kumimoji="1" lang="en-US" altLang="ja-JP" sz="2200" dirty="0" smtClean="0"/>
              <a:t>LHLLD(</a:t>
            </a:r>
            <a:r>
              <a:rPr kumimoji="1" lang="en-US" altLang="ja-JP" sz="2200" dirty="0" err="1" smtClean="0"/>
              <a:t>Minoshima</a:t>
            </a:r>
            <a:r>
              <a:rPr kumimoji="1" lang="en-US" altLang="ja-JP" sz="2200" dirty="0" smtClean="0"/>
              <a:t> &amp; Miyoshi 2021)</a:t>
            </a:r>
            <a:r>
              <a:rPr kumimoji="1" lang="ja-JP" altLang="en-US" sz="2200" smtClean="0"/>
              <a:t>を実装している。</a:t>
            </a:r>
            <a:endParaRPr kumimoji="1" lang="en-US" altLang="ja-JP" sz="2200" dirty="0" smtClean="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15774" r="16193" b="18644"/>
          <a:stretch/>
        </p:blipFill>
        <p:spPr>
          <a:xfrm>
            <a:off x="1455176" y="3790950"/>
            <a:ext cx="6233648" cy="3048000"/>
          </a:xfrm>
          <a:prstGeom prst="rect">
            <a:avLst/>
          </a:prstGeom>
        </p:spPr>
      </p:pic>
      <p:sp>
        <p:nvSpPr>
          <p:cNvPr id="5" name="テキスト ボックス 4"/>
          <p:cNvSpPr txBox="1"/>
          <p:nvPr/>
        </p:nvSpPr>
        <p:spPr>
          <a:xfrm>
            <a:off x="2562224" y="3497818"/>
            <a:ext cx="904875" cy="369332"/>
          </a:xfrm>
          <a:prstGeom prst="rect">
            <a:avLst/>
          </a:prstGeom>
          <a:noFill/>
        </p:spPr>
        <p:txBody>
          <a:bodyPr wrap="square" rtlCol="0">
            <a:spAutoFit/>
          </a:bodyPr>
          <a:lstStyle/>
          <a:p>
            <a:pPr algn="ctr"/>
            <a:r>
              <a:rPr kumimoji="1" lang="en-US" altLang="ja-JP" dirty="0" smtClean="0"/>
              <a:t>HLLD</a:t>
            </a:r>
            <a:endParaRPr kumimoji="1" lang="ja-JP" altLang="en-US" dirty="0"/>
          </a:p>
        </p:txBody>
      </p:sp>
      <p:sp>
        <p:nvSpPr>
          <p:cNvPr id="6" name="テキスト ボックス 5"/>
          <p:cNvSpPr txBox="1"/>
          <p:nvPr/>
        </p:nvSpPr>
        <p:spPr>
          <a:xfrm>
            <a:off x="4277491" y="3202543"/>
            <a:ext cx="3779890" cy="646331"/>
          </a:xfrm>
          <a:prstGeom prst="rect">
            <a:avLst/>
          </a:prstGeom>
          <a:noFill/>
        </p:spPr>
        <p:txBody>
          <a:bodyPr wrap="square" rtlCol="0">
            <a:spAutoFit/>
          </a:bodyPr>
          <a:lstStyle/>
          <a:p>
            <a:pPr algn="ctr"/>
            <a:r>
              <a:rPr kumimoji="1" lang="ja-JP" altLang="en-US" dirty="0" smtClean="0"/>
              <a:t>衝撃波検出</a:t>
            </a:r>
            <a:r>
              <a:rPr kumimoji="1" lang="en-US" altLang="ja-JP" dirty="0" smtClean="0"/>
              <a:t>(</a:t>
            </a:r>
            <a:r>
              <a:rPr kumimoji="1" lang="en-US" altLang="ja-JP" dirty="0" err="1" smtClean="0"/>
              <a:t>Hanawa</a:t>
            </a:r>
            <a:r>
              <a:rPr kumimoji="1" lang="en-US" altLang="ja-JP" dirty="0" smtClean="0"/>
              <a:t> et al. 2008)</a:t>
            </a:r>
            <a:r>
              <a:rPr kumimoji="1" lang="ja-JP" altLang="en-US" dirty="0" smtClean="0"/>
              <a:t>＋</a:t>
            </a:r>
            <a:endParaRPr kumimoji="1" lang="en-US" altLang="ja-JP" dirty="0" smtClean="0"/>
          </a:p>
          <a:p>
            <a:pPr algn="ctr"/>
            <a:r>
              <a:rPr kumimoji="1" lang="en-US" altLang="ja-JP" dirty="0" smtClean="0"/>
              <a:t>HLLD- (</a:t>
            </a:r>
            <a:r>
              <a:rPr lang="en-GB" altLang="ja-JP" dirty="0"/>
              <a:t>Miyoshi &amp; </a:t>
            </a:r>
            <a:r>
              <a:rPr lang="en-GB" altLang="ja-JP" dirty="0" err="1"/>
              <a:t>Kusano</a:t>
            </a:r>
            <a:r>
              <a:rPr lang="en-GB" altLang="ja-JP" dirty="0"/>
              <a:t> </a:t>
            </a:r>
            <a:r>
              <a:rPr lang="en-GB" altLang="ja-JP" dirty="0" smtClean="0"/>
              <a:t>2007)</a:t>
            </a:r>
            <a:endParaRPr kumimoji="1" lang="ja-JP" altLang="en-US" dirty="0"/>
          </a:p>
        </p:txBody>
      </p:sp>
      <p:sp>
        <p:nvSpPr>
          <p:cNvPr id="7" name="テキスト ボックス 6"/>
          <p:cNvSpPr txBox="1"/>
          <p:nvPr/>
        </p:nvSpPr>
        <p:spPr>
          <a:xfrm>
            <a:off x="7677150" y="6229350"/>
            <a:ext cx="1590675" cy="646331"/>
          </a:xfrm>
          <a:prstGeom prst="rect">
            <a:avLst/>
          </a:prstGeom>
          <a:noFill/>
        </p:spPr>
        <p:txBody>
          <a:bodyPr wrap="square" rtlCol="0">
            <a:spAutoFit/>
          </a:bodyPr>
          <a:lstStyle/>
          <a:p>
            <a:r>
              <a:rPr kumimoji="1" lang="en-US" altLang="ja-JP" dirty="0" smtClean="0"/>
              <a:t>(Tomida et al.</a:t>
            </a:r>
          </a:p>
          <a:p>
            <a:r>
              <a:rPr lang="en-US" altLang="ja-JP" dirty="0" smtClean="0"/>
              <a:t> 2013)</a:t>
            </a:r>
            <a:endParaRPr kumimoji="1" lang="ja-JP" altLang="en-US" dirty="0"/>
          </a:p>
        </p:txBody>
      </p:sp>
    </p:spTree>
    <p:extLst>
      <p:ext uri="{BB962C8B-B14F-4D97-AF65-F5344CB8AC3E}">
        <p14:creationId xmlns:p14="http://schemas.microsoft.com/office/powerpoint/2010/main" val="126232068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Operator</a:t>
            </a:r>
            <a:r>
              <a:rPr kumimoji="1" lang="ja-JP" altLang="en-US" dirty="0" smtClean="0"/>
              <a:t> </a:t>
            </a:r>
            <a:r>
              <a:rPr kumimoji="1" lang="en-US" altLang="ja-JP" dirty="0" smtClean="0"/>
              <a:t>Splitting</a:t>
            </a:r>
            <a:r>
              <a:rPr kumimoji="1" lang="ja-JP" altLang="en-US" dirty="0" smtClean="0"/>
              <a:t>の話</a:t>
            </a:r>
            <a:endParaRPr kumimoji="1" lang="ja-JP" altLang="en-US" dirty="0"/>
          </a:p>
        </p:txBody>
      </p:sp>
      <p:sp>
        <p:nvSpPr>
          <p:cNvPr id="3" name="テキスト ボックス 2"/>
          <p:cNvSpPr txBox="1"/>
          <p:nvPr/>
        </p:nvSpPr>
        <p:spPr>
          <a:xfrm>
            <a:off x="114300" y="2095500"/>
            <a:ext cx="9029700" cy="4154984"/>
          </a:xfrm>
          <a:prstGeom prst="rect">
            <a:avLst/>
          </a:prstGeom>
          <a:noFill/>
        </p:spPr>
        <p:txBody>
          <a:bodyPr wrap="square" rtlCol="0">
            <a:spAutoFit/>
          </a:bodyPr>
          <a:lstStyle/>
          <a:p>
            <a:r>
              <a:rPr kumimoji="1" lang="ja-JP" altLang="en-US" sz="2200" dirty="0" smtClean="0"/>
              <a:t>拡散方程式の所で見たように、複雑な物理過程を導入する際には</a:t>
            </a:r>
            <a:endParaRPr kumimoji="1" lang="en-US" altLang="ja-JP" sz="2200" dirty="0" smtClean="0"/>
          </a:p>
          <a:p>
            <a:r>
              <a:rPr lang="en-US" altLang="ja-JP" sz="2200" dirty="0" smtClean="0"/>
              <a:t>operator splitting</a:t>
            </a:r>
            <a:r>
              <a:rPr lang="ja-JP" altLang="en-US" sz="2200" dirty="0" smtClean="0"/>
              <a:t>（演算子分離法）が良く用いられる。</a:t>
            </a:r>
            <a:endParaRPr lang="en-US" altLang="ja-JP" sz="2200" dirty="0" smtClean="0"/>
          </a:p>
          <a:p>
            <a:r>
              <a:rPr lang="ja-JP" altLang="en-US" sz="2200" dirty="0" smtClean="0"/>
              <a:t>これは時間精度は低下するものの、実装が簡便なので実用上重要。</a:t>
            </a:r>
            <a:endParaRPr lang="en-US" altLang="ja-JP" sz="2200" dirty="0" smtClean="0"/>
          </a:p>
          <a:p>
            <a:r>
              <a:rPr kumimoji="1" lang="ja-JP" altLang="en-US" sz="2200" dirty="0" smtClean="0"/>
              <a:t>特に流体部よりも速い（時間刻みが短い）物理は分離して解きたい。</a:t>
            </a:r>
            <a:endParaRPr kumimoji="1" lang="en-US" altLang="ja-JP" sz="2200" dirty="0" smtClean="0"/>
          </a:p>
          <a:p>
            <a:endParaRPr lang="en-US" altLang="ja-JP" sz="2200" dirty="0"/>
          </a:p>
          <a:p>
            <a:r>
              <a:rPr lang="ja-JP" altLang="en-US" sz="2200" dirty="0" smtClean="0"/>
              <a:t>そのような「速い」物理過程が複数ある時は</a:t>
            </a:r>
            <a:r>
              <a:rPr lang="en-US" altLang="ja-JP" sz="2200" dirty="0" smtClean="0"/>
              <a:t>Operator</a:t>
            </a:r>
            <a:r>
              <a:rPr lang="ja-JP" altLang="en-US" sz="2200" dirty="0" smtClean="0"/>
              <a:t> </a:t>
            </a:r>
            <a:r>
              <a:rPr lang="en-US" altLang="ja-JP" sz="2200" dirty="0" smtClean="0"/>
              <a:t>Splitting</a:t>
            </a:r>
            <a:r>
              <a:rPr lang="ja-JP" altLang="en-US" sz="2200" dirty="0" smtClean="0"/>
              <a:t>は要注意。</a:t>
            </a:r>
            <a:endParaRPr lang="en-US" altLang="ja-JP" sz="2200" dirty="0" smtClean="0"/>
          </a:p>
          <a:p>
            <a:r>
              <a:rPr kumimoji="1" lang="ja-JP" altLang="en-US" sz="2200" dirty="0" smtClean="0"/>
              <a:t>それらが独立（異なる変数しか使用しない）ならば問題ないが、</a:t>
            </a:r>
            <a:endParaRPr kumimoji="1" lang="en-US" altLang="ja-JP" sz="2200" dirty="0" smtClean="0"/>
          </a:p>
          <a:p>
            <a:r>
              <a:rPr lang="ja-JP" altLang="en-US" sz="2200" dirty="0" smtClean="0"/>
              <a:t>同一変数を扱う場合には分離すると問題を起こすことがある。</a:t>
            </a:r>
            <a:endParaRPr lang="en-US" altLang="ja-JP" sz="2200" dirty="0"/>
          </a:p>
          <a:p>
            <a:r>
              <a:rPr lang="ja-JP" altLang="en-US" sz="2200" dirty="0" smtClean="0"/>
              <a:t>可換ではない演算子を分離すると、計算順序によって結果が変わってしまう。</a:t>
            </a:r>
            <a:endParaRPr lang="en-US" altLang="ja-JP" sz="2200" dirty="0"/>
          </a:p>
          <a:p>
            <a:endParaRPr lang="en-US" altLang="ja-JP" sz="2200" dirty="0" smtClean="0"/>
          </a:p>
          <a:p>
            <a:r>
              <a:rPr kumimoji="1" lang="ja-JP" altLang="en-US" sz="2200" dirty="0" smtClean="0"/>
              <a:t>例： </a:t>
            </a:r>
            <a:r>
              <a:rPr lang="ja-JP" altLang="en-US" sz="2200" dirty="0" smtClean="0"/>
              <a:t>輻射輸送と輻射</a:t>
            </a:r>
            <a:r>
              <a:rPr lang="en-US" altLang="ja-JP" sz="2200" dirty="0" smtClean="0"/>
              <a:t>-</a:t>
            </a:r>
            <a:r>
              <a:rPr lang="ja-JP" altLang="en-US" sz="2200" dirty="0" smtClean="0"/>
              <a:t>ガス結合を陰解法で解く（次頁）</a:t>
            </a:r>
            <a:endParaRPr lang="en-US" altLang="ja-JP" sz="2200" dirty="0" smtClean="0"/>
          </a:p>
          <a:p>
            <a:r>
              <a:rPr lang="ja-JP" altLang="en-US" sz="2200" dirty="0" smtClean="0"/>
              <a:t>これらはどちらも流体力学部よりも圧倒的に速いプロセス。</a:t>
            </a:r>
            <a:endParaRPr lang="en-US" altLang="ja-JP" sz="2200" dirty="0" smtClean="0"/>
          </a:p>
        </p:txBody>
      </p:sp>
    </p:spTree>
    <p:extLst>
      <p:ext uri="{BB962C8B-B14F-4D97-AF65-F5344CB8AC3E}">
        <p14:creationId xmlns:p14="http://schemas.microsoft.com/office/powerpoint/2010/main" val="378060102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Operator Splitting</a:t>
            </a:r>
            <a:r>
              <a:rPr lang="ja-JP" altLang="en-US" dirty="0" smtClean="0"/>
              <a:t>が不適切な例</a:t>
            </a:r>
            <a:endParaRPr kumimoji="1" lang="ja-JP" altLang="en-US" dirty="0"/>
          </a:p>
        </p:txBody>
      </p:sp>
      <p:pic>
        <p:nvPicPr>
          <p:cNvPr id="3" name="Picture 6" descr="C:\doc\report\waseda\hirose.png"/>
          <p:cNvPicPr>
            <a:picLocks noChangeAspect="1" noChangeArrowheads="1"/>
          </p:cNvPicPr>
          <p:nvPr/>
        </p:nvPicPr>
        <p:blipFill>
          <a:blip r:embed="rId2" cstate="print"/>
          <a:srcRect/>
          <a:stretch>
            <a:fillRect/>
          </a:stretch>
        </p:blipFill>
        <p:spPr bwMode="auto">
          <a:xfrm>
            <a:off x="557212" y="1886749"/>
            <a:ext cx="8029575" cy="4629303"/>
          </a:xfrm>
          <a:prstGeom prst="rect">
            <a:avLst/>
          </a:prstGeom>
          <a:noFill/>
        </p:spPr>
      </p:pic>
      <p:sp>
        <p:nvSpPr>
          <p:cNvPr id="4" name="テキスト ボックス 3"/>
          <p:cNvSpPr txBox="1"/>
          <p:nvPr/>
        </p:nvSpPr>
        <p:spPr>
          <a:xfrm>
            <a:off x="5853112" y="1575478"/>
            <a:ext cx="2915816" cy="369332"/>
          </a:xfrm>
          <a:prstGeom prst="rect">
            <a:avLst/>
          </a:prstGeom>
          <a:noFill/>
        </p:spPr>
        <p:txBody>
          <a:bodyPr wrap="square" rtlCol="0">
            <a:spAutoFit/>
          </a:bodyPr>
          <a:lstStyle/>
          <a:p>
            <a:r>
              <a:rPr kumimoji="1" lang="ja-JP" altLang="en-US" dirty="0" smtClean="0"/>
              <a:t>廣瀬さん＠</a:t>
            </a:r>
            <a:r>
              <a:rPr kumimoji="1" lang="en-US" altLang="ja-JP" dirty="0" smtClean="0"/>
              <a:t>JAMSTEC</a:t>
            </a:r>
            <a:r>
              <a:rPr kumimoji="1" lang="ja-JP" altLang="en-US" dirty="0" smtClean="0"/>
              <a:t>提供</a:t>
            </a:r>
            <a:endParaRPr kumimoji="1" lang="ja-JP" altLang="en-US" dirty="0"/>
          </a:p>
        </p:txBody>
      </p:sp>
      <p:sp>
        <p:nvSpPr>
          <p:cNvPr id="5" name="正方形/長方形 4"/>
          <p:cNvSpPr/>
          <p:nvPr/>
        </p:nvSpPr>
        <p:spPr>
          <a:xfrm>
            <a:off x="557212" y="6488668"/>
            <a:ext cx="8586788" cy="369332"/>
          </a:xfrm>
          <a:prstGeom prst="rect">
            <a:avLst/>
          </a:prstGeom>
        </p:spPr>
        <p:txBody>
          <a:bodyPr wrap="square">
            <a:spAutoFit/>
          </a:bodyPr>
          <a:lstStyle/>
          <a:p>
            <a:r>
              <a:rPr lang="ja-JP" altLang="en-US" dirty="0"/>
              <a:t>（このような分離は</a:t>
            </a:r>
            <a:r>
              <a:rPr lang="ja-JP" altLang="en-US" dirty="0" smtClean="0"/>
              <a:t>昔はよく</a:t>
            </a:r>
            <a:r>
              <a:rPr lang="ja-JP" altLang="en-US" dirty="0"/>
              <a:t>行われて</a:t>
            </a:r>
            <a:r>
              <a:rPr lang="ja-JP" altLang="en-US" dirty="0" smtClean="0"/>
              <a:t>いた</a:t>
            </a:r>
            <a:r>
              <a:rPr lang="ja-JP" altLang="en-US" dirty="0"/>
              <a:t>。</a:t>
            </a:r>
            <a:r>
              <a:rPr lang="ja-JP" altLang="en-US" dirty="0" smtClean="0"/>
              <a:t> </a:t>
            </a:r>
            <a:r>
              <a:rPr lang="en-US" altLang="ja-JP" dirty="0" smtClean="0"/>
              <a:t>e.g. ZEUS-FLD, Turner &amp; Stone 2001</a:t>
            </a:r>
            <a:r>
              <a:rPr lang="ja-JP" altLang="en-US" dirty="0" smtClean="0"/>
              <a:t>）</a:t>
            </a:r>
            <a:endParaRPr lang="ja-JP" altLang="en-US" dirty="0"/>
          </a:p>
        </p:txBody>
      </p:sp>
    </p:spTree>
    <p:extLst>
      <p:ext uri="{BB962C8B-B14F-4D97-AF65-F5344CB8AC3E}">
        <p14:creationId xmlns:p14="http://schemas.microsoft.com/office/powerpoint/2010/main" val="126811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原因</a:t>
            </a:r>
            <a:r>
              <a:rPr lang="ja-JP" altLang="en-US" dirty="0" smtClean="0"/>
              <a:t>と</a:t>
            </a:r>
            <a:r>
              <a:rPr lang="ja-JP" altLang="en-US" dirty="0"/>
              <a:t>対策</a:t>
            </a:r>
            <a:endParaRPr kumimoji="1" lang="ja-JP" altLang="en-US" dirty="0"/>
          </a:p>
        </p:txBody>
      </p:sp>
      <p:sp>
        <p:nvSpPr>
          <p:cNvPr id="3" name="テキスト ボックス 2"/>
          <p:cNvSpPr txBox="1"/>
          <p:nvPr/>
        </p:nvSpPr>
        <p:spPr>
          <a:xfrm>
            <a:off x="104775" y="1704705"/>
            <a:ext cx="9020175" cy="5170646"/>
          </a:xfrm>
          <a:prstGeom prst="rect">
            <a:avLst/>
          </a:prstGeom>
          <a:noFill/>
        </p:spPr>
        <p:txBody>
          <a:bodyPr wrap="square" rtlCol="0">
            <a:spAutoFit/>
          </a:bodyPr>
          <a:lstStyle/>
          <a:p>
            <a:r>
              <a:rPr lang="en-US" altLang="ja-JP" sz="2200" dirty="0" smtClean="0"/>
              <a:t>Operator splitting</a:t>
            </a:r>
            <a:r>
              <a:rPr lang="ja-JP" altLang="en-US" sz="2200" dirty="0" smtClean="0"/>
              <a:t>しないシステムでは</a:t>
            </a:r>
            <a:endParaRPr lang="en-US" altLang="ja-JP" sz="2200" dirty="0" smtClean="0"/>
          </a:p>
          <a:p>
            <a:r>
              <a:rPr kumimoji="1" lang="ja-JP" altLang="en-US" sz="2200" dirty="0" smtClean="0"/>
              <a:t>「ガスエネルギーが輻射エネルギーに変換されて、輸送される」</a:t>
            </a:r>
            <a:endParaRPr kumimoji="1" lang="en-US" altLang="ja-JP" sz="2200" dirty="0" smtClean="0"/>
          </a:p>
          <a:p>
            <a:r>
              <a:rPr lang="ja-JP" altLang="en-US" sz="2200" dirty="0"/>
              <a:t>過程</a:t>
            </a:r>
            <a:r>
              <a:rPr lang="ja-JP" altLang="en-US" sz="2200" dirty="0" smtClean="0"/>
              <a:t>が全て整合的に計算される。</a:t>
            </a:r>
            <a:endParaRPr lang="en-US" altLang="ja-JP" sz="2200" dirty="0" smtClean="0"/>
          </a:p>
          <a:p>
            <a:r>
              <a:rPr lang="ja-JP" altLang="en-US" sz="2200" dirty="0" smtClean="0"/>
              <a:t>（ホースで繋いで水を流すイメージ）</a:t>
            </a:r>
            <a:endParaRPr lang="en-US" altLang="ja-JP" sz="2200" dirty="0"/>
          </a:p>
          <a:p>
            <a:endParaRPr kumimoji="1" lang="en-US" altLang="ja-JP" sz="2200" dirty="0"/>
          </a:p>
          <a:p>
            <a:r>
              <a:rPr lang="en-US" altLang="ja-JP" sz="2200" dirty="0" smtClean="0"/>
              <a:t>Operator splitting</a:t>
            </a:r>
            <a:r>
              <a:rPr lang="ja-JP" altLang="en-US" sz="2200" dirty="0" smtClean="0"/>
              <a:t>した</a:t>
            </a:r>
            <a:r>
              <a:rPr lang="ja-JP" altLang="en-US" sz="2200" dirty="0"/>
              <a:t>システム</a:t>
            </a:r>
            <a:r>
              <a:rPr lang="ja-JP" altLang="en-US" sz="2200" dirty="0" smtClean="0"/>
              <a:t>では</a:t>
            </a:r>
            <a:endParaRPr lang="en-US" altLang="ja-JP" sz="2200" dirty="0" smtClean="0"/>
          </a:p>
          <a:p>
            <a:r>
              <a:rPr kumimoji="1" lang="ja-JP" altLang="en-US" sz="2200" dirty="0" smtClean="0"/>
              <a:t>「ガスエネルギーを輻射に渡す」 （熱平衡</a:t>
            </a:r>
            <a:r>
              <a:rPr kumimoji="1" lang="en-US" altLang="ja-JP" sz="2200" dirty="0" err="1" smtClean="0"/>
              <a:t>Tg</a:t>
            </a:r>
            <a:r>
              <a:rPr kumimoji="1" lang="en-US" altLang="ja-JP" sz="2200" dirty="0" smtClean="0"/>
              <a:t>=</a:t>
            </a:r>
            <a:r>
              <a:rPr kumimoji="1" lang="en-US" altLang="ja-JP" sz="2200" dirty="0" err="1" smtClean="0"/>
              <a:t>Tr</a:t>
            </a:r>
            <a:r>
              <a:rPr kumimoji="1" lang="ja-JP" altLang="en-US" sz="2200" dirty="0" smtClean="0"/>
              <a:t> になる分しか渡せない！）</a:t>
            </a:r>
            <a:endParaRPr kumimoji="1" lang="en-US" altLang="ja-JP" sz="2200" dirty="0" smtClean="0"/>
          </a:p>
          <a:p>
            <a:r>
              <a:rPr lang="ja-JP" altLang="en-US" sz="2200" dirty="0" smtClean="0"/>
              <a:t>「輻射エネルギーを輸送する」</a:t>
            </a:r>
            <a:endParaRPr lang="en-US" altLang="ja-JP" sz="2200" dirty="0" smtClean="0"/>
          </a:p>
          <a:p>
            <a:r>
              <a:rPr kumimoji="1" lang="ja-JP" altLang="en-US" sz="2200" dirty="0" err="1" smtClean="0"/>
              <a:t>のように</a:t>
            </a:r>
            <a:r>
              <a:rPr kumimoji="1" lang="ja-JP" altLang="en-US" sz="2200" dirty="0" smtClean="0"/>
              <a:t>分離して解くため、非物理的にエネルギー輸送が律速されてしまう。</a:t>
            </a:r>
            <a:endParaRPr kumimoji="1" lang="en-US" altLang="ja-JP" sz="2200" dirty="0" smtClean="0"/>
          </a:p>
          <a:p>
            <a:r>
              <a:rPr lang="ja-JP" altLang="en-US" sz="2200" dirty="0" smtClean="0"/>
              <a:t>（コップで一杯ずつ水を汲みだしては流すようなイメージ）</a:t>
            </a:r>
            <a:endParaRPr kumimoji="1" lang="en-US" altLang="ja-JP" sz="2200" dirty="0" smtClean="0"/>
          </a:p>
          <a:p>
            <a:endParaRPr lang="en-US" altLang="ja-JP" sz="2200" dirty="0"/>
          </a:p>
          <a:p>
            <a:r>
              <a:rPr kumimoji="1" lang="ja-JP" altLang="en-US" sz="2200" dirty="0" smtClean="0"/>
              <a:t>時間刻みを変えたり、演算順序を変えた時に結果が大幅に変わる場合、</a:t>
            </a:r>
            <a:endParaRPr kumimoji="1" lang="en-US" altLang="ja-JP" sz="2200" dirty="0" smtClean="0"/>
          </a:p>
          <a:p>
            <a:r>
              <a:rPr lang="ja-JP" altLang="en-US" sz="2200" dirty="0" smtClean="0"/>
              <a:t>そのような</a:t>
            </a:r>
            <a:r>
              <a:rPr lang="en-US" altLang="ja-JP" sz="2200" dirty="0" smtClean="0"/>
              <a:t>operator splitting</a:t>
            </a:r>
            <a:r>
              <a:rPr lang="ja-JP" altLang="en-US" sz="2200" dirty="0" smtClean="0"/>
              <a:t>は適切でない。</a:t>
            </a:r>
            <a:endParaRPr lang="en-US" altLang="ja-JP" sz="2200" dirty="0" smtClean="0"/>
          </a:p>
          <a:p>
            <a:r>
              <a:rPr kumimoji="1" lang="ja-JP" altLang="en-US" sz="2200" dirty="0" smtClean="0"/>
              <a:t>→時間刻みを十分小さく取るか、ひとまとめのシステムとして解く必要がある。</a:t>
            </a:r>
            <a:endParaRPr kumimoji="1" lang="en-US" altLang="ja-JP" sz="2200" dirty="0" smtClean="0"/>
          </a:p>
          <a:p>
            <a:r>
              <a:rPr lang="ja-JP" altLang="en-US" sz="2200" dirty="0" smtClean="0"/>
              <a:t>（輻射</a:t>
            </a:r>
            <a:r>
              <a:rPr lang="en-US" altLang="ja-JP" sz="2200" dirty="0" smtClean="0"/>
              <a:t>-</a:t>
            </a:r>
            <a:r>
              <a:rPr lang="ja-JP" altLang="en-US" sz="2200" dirty="0" smtClean="0"/>
              <a:t>ガス相互作用が十分速いなら</a:t>
            </a:r>
            <a:r>
              <a:rPr lang="en-US" altLang="ja-JP" sz="2200" dirty="0" err="1" smtClean="0"/>
              <a:t>Tg</a:t>
            </a:r>
            <a:r>
              <a:rPr lang="en-US" altLang="ja-JP" sz="2200" dirty="0" smtClean="0"/>
              <a:t>=</a:t>
            </a:r>
            <a:r>
              <a:rPr lang="en-US" altLang="ja-JP" sz="2200" dirty="0" err="1" smtClean="0"/>
              <a:t>Tr</a:t>
            </a:r>
            <a:r>
              <a:rPr lang="ja-JP" altLang="en-US" sz="2200" dirty="0" smtClean="0"/>
              <a:t>を仮定した方が良い</a:t>
            </a:r>
            <a:r>
              <a:rPr lang="ja-JP" altLang="en-US" sz="2200" dirty="0"/>
              <a:t>場合</a:t>
            </a:r>
            <a:r>
              <a:rPr lang="ja-JP" altLang="en-US" sz="2200" dirty="0" smtClean="0"/>
              <a:t>もある）</a:t>
            </a:r>
            <a:endParaRPr lang="en-US" altLang="ja-JP" sz="2200" dirty="0" smtClean="0"/>
          </a:p>
        </p:txBody>
      </p:sp>
    </p:spTree>
    <p:extLst>
      <p:ext uri="{BB962C8B-B14F-4D97-AF65-F5344CB8AC3E}">
        <p14:creationId xmlns:p14="http://schemas.microsoft.com/office/powerpoint/2010/main" val="118291823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まとめのかわりに</a:t>
            </a:r>
            <a:endParaRPr kumimoji="1" lang="ja-JP" altLang="en-US" dirty="0"/>
          </a:p>
        </p:txBody>
      </p:sp>
      <p:sp>
        <p:nvSpPr>
          <p:cNvPr id="3" name="テキスト ボックス 2"/>
          <p:cNvSpPr txBox="1"/>
          <p:nvPr/>
        </p:nvSpPr>
        <p:spPr>
          <a:xfrm>
            <a:off x="154546" y="1983346"/>
            <a:ext cx="8864958" cy="4770537"/>
          </a:xfrm>
          <a:prstGeom prst="rect">
            <a:avLst/>
          </a:prstGeom>
          <a:noFill/>
        </p:spPr>
        <p:txBody>
          <a:bodyPr wrap="square" rtlCol="0">
            <a:spAutoFit/>
          </a:bodyPr>
          <a:lstStyle/>
          <a:p>
            <a:r>
              <a:rPr kumimoji="1" lang="ja-JP" altLang="en-US" sz="2400" dirty="0" smtClean="0"/>
              <a:t>とりとめもなく色々怖い話をしましたが、</a:t>
            </a:r>
            <a:endParaRPr kumimoji="1" lang="en-US" altLang="ja-JP" sz="2400" dirty="0" smtClean="0"/>
          </a:p>
          <a:p>
            <a:r>
              <a:rPr kumimoji="1" lang="ja-JP" altLang="en-US" sz="2400" dirty="0" smtClean="0"/>
              <a:t>「だからシミュレーションは辞めましょう</a:t>
            </a:r>
            <a:r>
              <a:rPr lang="ja-JP" altLang="en-US" sz="2400" dirty="0"/>
              <a:t>」</a:t>
            </a:r>
            <a:r>
              <a:rPr lang="ja-JP" altLang="en-US" sz="2400" dirty="0" smtClean="0"/>
              <a:t>という話ではありません。</a:t>
            </a:r>
            <a:endParaRPr lang="en-US" altLang="ja-JP" sz="2400" dirty="0" smtClean="0"/>
          </a:p>
          <a:p>
            <a:pPr algn="ctr">
              <a:spcBef>
                <a:spcPts val="1200"/>
              </a:spcBef>
            </a:pPr>
            <a:r>
              <a:rPr kumimoji="1" lang="ja-JP" altLang="en-US" sz="2400" b="1" dirty="0" smtClean="0"/>
              <a:t>コード・スキームの性質と限界を理解した上で適切に</a:t>
            </a:r>
            <a:r>
              <a:rPr lang="ja-JP" altLang="en-US" sz="2400" b="1" dirty="0"/>
              <a:t>選択</a:t>
            </a:r>
            <a:r>
              <a:rPr kumimoji="1" lang="ja-JP" altLang="en-US" sz="2400" b="1" dirty="0" smtClean="0"/>
              <a:t>し、</a:t>
            </a:r>
            <a:endParaRPr kumimoji="1" lang="en-US" altLang="ja-JP" sz="2400" b="1" dirty="0" smtClean="0"/>
          </a:p>
          <a:p>
            <a:pPr algn="ctr">
              <a:spcAft>
                <a:spcPts val="1200"/>
              </a:spcAft>
            </a:pPr>
            <a:r>
              <a:rPr lang="ja-JP" altLang="en-US" sz="2400" b="1" dirty="0" smtClean="0"/>
              <a:t>シミュレーション結果の物理的妥当性をきちんと確認しましょう</a:t>
            </a:r>
            <a:endParaRPr kumimoji="1" lang="en-US" altLang="ja-JP" sz="2400" dirty="0" smtClean="0"/>
          </a:p>
          <a:p>
            <a:r>
              <a:rPr kumimoji="1" lang="ja-JP" altLang="en-US" sz="2400" dirty="0" smtClean="0"/>
              <a:t>というお話です。</a:t>
            </a:r>
            <a:r>
              <a:rPr lang="ja-JP" altLang="en-US" sz="2400" dirty="0" smtClean="0"/>
              <a:t>そしてもう一つ、</a:t>
            </a:r>
            <a:r>
              <a:rPr kumimoji="1" lang="ja-JP" altLang="en-US" sz="2400" dirty="0" smtClean="0"/>
              <a:t>論文を書く時は</a:t>
            </a:r>
            <a:endParaRPr kumimoji="1" lang="en-US" altLang="ja-JP" sz="2400" dirty="0" smtClean="0"/>
          </a:p>
          <a:p>
            <a:pPr algn="ctr">
              <a:spcBef>
                <a:spcPts val="1200"/>
              </a:spcBef>
            </a:pPr>
            <a:r>
              <a:rPr kumimoji="1" lang="ja-JP" altLang="en-US" sz="2400" b="1" dirty="0" smtClean="0"/>
              <a:t>使用したテクニックを（フロアなど怪しいことまで含めて）</a:t>
            </a:r>
            <a:endParaRPr kumimoji="1" lang="en-US" altLang="ja-JP" sz="2400" b="1" dirty="0" smtClean="0"/>
          </a:p>
          <a:p>
            <a:pPr algn="ctr">
              <a:spcAft>
                <a:spcPts val="1200"/>
              </a:spcAft>
            </a:pPr>
            <a:r>
              <a:rPr kumimoji="1" lang="ja-JP" altLang="en-US" sz="2400" b="1" dirty="0" smtClean="0"/>
              <a:t>きちんと説明して、再現できるようにしてください。</a:t>
            </a:r>
            <a:endParaRPr kumimoji="1" lang="en-US" altLang="ja-JP" sz="2400" b="1" dirty="0" smtClean="0"/>
          </a:p>
          <a:p>
            <a:r>
              <a:rPr lang="ja-JP" altLang="en-US" sz="2400" dirty="0" smtClean="0"/>
              <a:t>限界を理解して誠実に議論すれば、</a:t>
            </a:r>
            <a:r>
              <a:rPr lang="en-US" altLang="ja-JP" sz="2400" dirty="0" smtClean="0"/>
              <a:t>reject</a:t>
            </a:r>
            <a:r>
              <a:rPr lang="ja-JP" altLang="en-US" sz="2400" dirty="0" smtClean="0"/>
              <a:t>されることは稀です。</a:t>
            </a:r>
            <a:endParaRPr lang="en-US" altLang="ja-JP" sz="2400" dirty="0"/>
          </a:p>
          <a:p>
            <a:endParaRPr lang="en-US" altLang="ja-JP" sz="2400" dirty="0"/>
          </a:p>
          <a:p>
            <a:r>
              <a:rPr lang="ja-JP" altLang="en-US" sz="2400" dirty="0" smtClean="0"/>
              <a:t>シミュレーション</a:t>
            </a:r>
            <a:r>
              <a:rPr lang="ja-JP" altLang="en-US" sz="2400" dirty="0"/>
              <a:t>コード</a:t>
            </a:r>
            <a:r>
              <a:rPr lang="ja-JP" altLang="en-US" sz="2400" dirty="0" smtClean="0"/>
              <a:t>は便利ですが、万能ではありません。</a:t>
            </a:r>
            <a:endParaRPr lang="en-US" altLang="ja-JP" sz="2400" dirty="0" smtClean="0"/>
          </a:p>
          <a:p>
            <a:r>
              <a:rPr kumimoji="1" lang="ja-JP" altLang="en-US" sz="2400" dirty="0"/>
              <a:t>上手</a:t>
            </a:r>
            <a:r>
              <a:rPr kumimoji="1" lang="ja-JP" altLang="en-US" sz="2400" dirty="0" smtClean="0"/>
              <a:t>に使って皆さんの研究に活かして頂ければと思います。</a:t>
            </a:r>
            <a:endParaRPr kumimoji="1" lang="en-US" altLang="ja-JP" dirty="0" smtClean="0"/>
          </a:p>
        </p:txBody>
      </p:sp>
    </p:spTree>
    <p:extLst>
      <p:ext uri="{BB962C8B-B14F-4D97-AF65-F5344CB8AC3E}">
        <p14:creationId xmlns:p14="http://schemas.microsoft.com/office/powerpoint/2010/main" val="30860212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Multigrid</a:t>
            </a:r>
            <a:r>
              <a:rPr kumimoji="1" lang="ja-JP" altLang="en-US" dirty="0" smtClean="0"/>
              <a:t>法の概念</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107324" y="1961882"/>
                <a:ext cx="9036676" cy="4912114"/>
              </a:xfrm>
              <a:prstGeom prst="rect">
                <a:avLst/>
              </a:prstGeom>
              <a:noFill/>
            </p:spPr>
            <p:txBody>
              <a:bodyPr wrap="square" rtlCol="0">
                <a:spAutoFit/>
              </a:bodyPr>
              <a:lstStyle/>
              <a:p>
                <a:r>
                  <a:rPr lang="ja-JP" altLang="en-US" sz="2200" dirty="0" smtClean="0"/>
                  <a:t>前項の緩和法が遅いのはこれらが拡散方程式に基づくものだから。</a:t>
                </a:r>
                <a:endParaRPr lang="en-US" altLang="ja-JP" sz="2200" dirty="0" smtClean="0"/>
              </a:p>
              <a:p>
                <a:r>
                  <a:rPr kumimoji="1" lang="ja-JP" altLang="en-US" sz="2200" dirty="0" smtClean="0"/>
                  <a:t>拡散のタイムスケール：</a:t>
                </a:r>
                <a14:m>
                  <m:oMath xmlns:m="http://schemas.openxmlformats.org/officeDocument/2006/math">
                    <m:r>
                      <a:rPr kumimoji="1" lang="ja-JP" altLang="en-US" sz="2200" i="1" smtClean="0">
                        <a:latin typeface="Cambria Math" panose="02040503050406030204" pitchFamily="18" charset="0"/>
                      </a:rPr>
                      <m:t>𝜏</m:t>
                    </m:r>
                    <m:r>
                      <a:rPr kumimoji="1" lang="en-US" altLang="ja-JP" sz="2200" b="0" i="1" smtClean="0">
                        <a:latin typeface="Cambria Math" panose="02040503050406030204" pitchFamily="18" charset="0"/>
                      </a:rPr>
                      <m:t>~</m:t>
                    </m:r>
                    <m:f>
                      <m:fPr>
                        <m:ctrlPr>
                          <a:rPr kumimoji="1" lang="en-US" altLang="ja-JP" sz="2200" b="0" i="1" smtClean="0">
                            <a:latin typeface="Cambria Math" panose="02040503050406030204" pitchFamily="18" charset="0"/>
                          </a:rPr>
                        </m:ctrlPr>
                      </m:fPr>
                      <m:num>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𝐿</m:t>
                            </m:r>
                          </m:e>
                          <m:sup>
                            <m:r>
                              <a:rPr kumimoji="1" lang="en-US" altLang="ja-JP" sz="2200" b="0" i="1" smtClean="0">
                                <a:latin typeface="Cambria Math" panose="02040503050406030204" pitchFamily="18" charset="0"/>
                              </a:rPr>
                              <m:t>2</m:t>
                            </m:r>
                          </m:sup>
                        </m:sSup>
                      </m:num>
                      <m:den>
                        <m:r>
                          <a:rPr kumimoji="1" lang="en-US" altLang="ja-JP" sz="2200" b="0" i="1" smtClean="0">
                            <a:latin typeface="Cambria Math" panose="02040503050406030204" pitchFamily="18" charset="0"/>
                          </a:rPr>
                          <m:t>𝐷</m:t>
                        </m:r>
                      </m:den>
                    </m:f>
                  </m:oMath>
                </a14:m>
                <a:r>
                  <a:rPr kumimoji="1" lang="ja-JP" altLang="en-US" sz="2200" dirty="0" smtClean="0"/>
                  <a:t> </a:t>
                </a:r>
                <a:endParaRPr kumimoji="1" lang="en-US" altLang="ja-JP" sz="2200" dirty="0" smtClean="0"/>
              </a:p>
              <a:p>
                <a:r>
                  <a:rPr kumimoji="1" lang="ja-JP" altLang="en-US" sz="2200" dirty="0" smtClean="0"/>
                  <a:t>→</a:t>
                </a:r>
                <a:r>
                  <a:rPr lang="ja-JP" altLang="en-US" sz="2200" dirty="0"/>
                  <a:t>短波長</a:t>
                </a:r>
                <a:r>
                  <a:rPr lang="ja-JP" altLang="en-US" sz="2200" dirty="0" smtClean="0"/>
                  <a:t>の残差はすぐに減衰するが、</a:t>
                </a:r>
                <a:r>
                  <a:rPr kumimoji="1" lang="ja-JP" altLang="en-US" sz="2200" dirty="0" smtClean="0"/>
                  <a:t>長波長（大スケール）の残差は</a:t>
                </a:r>
                <a:endParaRPr kumimoji="1" lang="en-US" altLang="ja-JP" sz="2200" dirty="0" smtClean="0"/>
              </a:p>
              <a:p>
                <a:r>
                  <a:rPr lang="ja-JP" altLang="en-US" sz="2200" dirty="0"/>
                  <a:t>　</a:t>
                </a:r>
                <a:r>
                  <a:rPr lang="ja-JP" altLang="en-US" sz="2200" dirty="0" smtClean="0"/>
                  <a:t> </a:t>
                </a:r>
                <a:r>
                  <a:rPr kumimoji="1" lang="ja-JP" altLang="en-US" sz="2200" dirty="0" smtClean="0"/>
                  <a:t>なかなか減少しない → 膨大な反復回数が必要（典型的に</a:t>
                </a:r>
                <a:r>
                  <a:rPr kumimoji="1" lang="en-US" altLang="ja-JP" sz="2200" dirty="0" smtClean="0"/>
                  <a:t>O(N</a:t>
                </a:r>
                <a:r>
                  <a:rPr kumimoji="1" lang="en-US" altLang="ja-JP" sz="2200" baseline="30000" dirty="0" smtClean="0"/>
                  <a:t>2</a:t>
                </a:r>
                <a:r>
                  <a:rPr kumimoji="1" lang="en-US" altLang="ja-JP" sz="2200" dirty="0" smtClean="0"/>
                  <a:t>)</a:t>
                </a:r>
                <a:r>
                  <a:rPr kumimoji="1" lang="ja-JP" altLang="en-US" sz="2200" dirty="0" smtClean="0"/>
                  <a:t>）。</a:t>
                </a:r>
                <a:endParaRPr lang="en-US" altLang="ja-JP" sz="2200" dirty="0" smtClean="0"/>
              </a:p>
              <a:p>
                <a:pPr>
                  <a:spcBef>
                    <a:spcPts val="1800"/>
                  </a:spcBef>
                </a:pPr>
                <a:r>
                  <a:rPr lang="en-US" altLang="ja-JP" sz="2200" dirty="0" smtClean="0"/>
                  <a:t>Multigrid</a:t>
                </a:r>
                <a:r>
                  <a:rPr lang="ja-JP" altLang="en-US" sz="2200" dirty="0" smtClean="0"/>
                  <a:t>法の基本概念：</a:t>
                </a:r>
                <a:endParaRPr lang="en-US" altLang="ja-JP" sz="2200" dirty="0" smtClean="0"/>
              </a:p>
              <a:p>
                <a:r>
                  <a:rPr lang="ja-JP" altLang="en-US" sz="2200" dirty="0" smtClean="0"/>
                  <a:t>計算格子の分解能を粗くすれば、長波長モードも短波長に見える</a:t>
                </a:r>
                <a:endParaRPr lang="en-US" altLang="ja-JP" sz="2200" dirty="0" smtClean="0"/>
              </a:p>
              <a:p>
                <a:r>
                  <a:rPr lang="ja-JP" altLang="en-US" sz="2200" dirty="0" smtClean="0"/>
                  <a:t>→ 減衰が速くなる </a:t>
                </a:r>
                <a:r>
                  <a:rPr kumimoji="1" lang="ja-JP" altLang="en-US" sz="2200" dirty="0" smtClean="0"/>
                  <a:t>（別の言い方をすると、長い時間刻みを取れる）</a:t>
                </a:r>
                <a:endParaRPr kumimoji="1" lang="en-US" altLang="ja-JP" sz="2200" dirty="0" smtClean="0"/>
              </a:p>
              <a:p>
                <a:r>
                  <a:rPr lang="ja-JP" altLang="en-US" sz="2200" dirty="0"/>
                  <a:t>元</a:t>
                </a:r>
                <a:r>
                  <a:rPr lang="ja-JP" altLang="en-US" sz="2200" dirty="0" smtClean="0"/>
                  <a:t>の格子、２倍粗い格子、４倍粗い格子・・・と積み重ねて、</a:t>
                </a:r>
                <a:endParaRPr lang="en-US" altLang="ja-JP" sz="2200" dirty="0" smtClean="0"/>
              </a:p>
              <a:p>
                <a:r>
                  <a:rPr kumimoji="1" lang="ja-JP" altLang="en-US" sz="2200" dirty="0"/>
                  <a:t>各レベル</a:t>
                </a:r>
                <a:r>
                  <a:rPr kumimoji="1" lang="ja-JP" altLang="en-US" sz="2200" dirty="0" smtClean="0"/>
                  <a:t>で緩和法を適用すれば、短波長～長波長全てのモードを</a:t>
                </a:r>
                <a:endParaRPr kumimoji="1" lang="en-US" altLang="ja-JP" sz="2200" dirty="0" smtClean="0"/>
              </a:p>
              <a:p>
                <a:r>
                  <a:rPr lang="ja-JP" altLang="en-US" sz="2200" dirty="0" smtClean="0"/>
                  <a:t>均一に減衰させることができる！</a:t>
                </a:r>
                <a:endParaRPr lang="en-US" altLang="ja-JP" sz="2200" dirty="0" smtClean="0"/>
              </a:p>
              <a:p>
                <a:endParaRPr kumimoji="1" lang="en-US" altLang="ja-JP" sz="2200" dirty="0"/>
              </a:p>
              <a:p>
                <a:r>
                  <a:rPr lang="ja-JP" altLang="en-US" sz="2200" dirty="0" smtClean="0"/>
                  <a:t>各レベルで最短波長のモードが十分に減衰すれば良い →</a:t>
                </a:r>
                <a:endParaRPr lang="en-US" altLang="ja-JP" sz="2200" dirty="0" smtClean="0"/>
              </a:p>
              <a:p>
                <a:r>
                  <a:rPr lang="ja-JP" altLang="en-US" sz="2200" dirty="0" smtClean="0"/>
                  <a:t>反復回数が分解能に依存しなくなる ⇒ 劇的に高速化</a:t>
                </a:r>
                <a:endParaRPr kumimoji="1" lang="en-US" altLang="ja-JP" sz="22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07324" y="1961882"/>
                <a:ext cx="9036676" cy="4912114"/>
              </a:xfrm>
              <a:prstGeom prst="rect">
                <a:avLst/>
              </a:prstGeom>
              <a:blipFill>
                <a:blip r:embed="rId2"/>
                <a:stretch>
                  <a:fillRect l="-877" t="-1241" b="-11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415070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Multigrid Solvers</a:t>
            </a:r>
            <a:endParaRPr kumimoji="1" lang="ja-JP" altLang="en-US" dirty="0"/>
          </a:p>
        </p:txBody>
      </p:sp>
      <p:cxnSp>
        <p:nvCxnSpPr>
          <p:cNvPr id="3" name="直線コネクタ 2"/>
          <p:cNvCxnSpPr/>
          <p:nvPr/>
        </p:nvCxnSpPr>
        <p:spPr>
          <a:xfrm>
            <a:off x="999040" y="1829486"/>
            <a:ext cx="720080" cy="2160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H="1">
            <a:off x="1719120" y="1829486"/>
            <a:ext cx="720080" cy="2160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円/楕円 9"/>
          <p:cNvSpPr/>
          <p:nvPr/>
        </p:nvSpPr>
        <p:spPr>
          <a:xfrm>
            <a:off x="927032" y="175747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0"/>
          <p:cNvSpPr/>
          <p:nvPr/>
        </p:nvSpPr>
        <p:spPr>
          <a:xfrm>
            <a:off x="1163604" y="247755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1"/>
          <p:cNvSpPr/>
          <p:nvPr/>
        </p:nvSpPr>
        <p:spPr>
          <a:xfrm>
            <a:off x="1410540" y="3218186"/>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2"/>
          <p:cNvSpPr/>
          <p:nvPr/>
        </p:nvSpPr>
        <p:spPr>
          <a:xfrm>
            <a:off x="2367192" y="175747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3"/>
          <p:cNvSpPr/>
          <p:nvPr/>
        </p:nvSpPr>
        <p:spPr>
          <a:xfrm>
            <a:off x="2130620" y="247755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4"/>
          <p:cNvSpPr/>
          <p:nvPr/>
        </p:nvSpPr>
        <p:spPr>
          <a:xfrm>
            <a:off x="1894048" y="3218186"/>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6"/>
          <p:cNvSpPr/>
          <p:nvPr/>
        </p:nvSpPr>
        <p:spPr>
          <a:xfrm>
            <a:off x="1652294" y="3893001"/>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69862" y="1702094"/>
            <a:ext cx="453970" cy="2416046"/>
          </a:xfrm>
          <a:prstGeom prst="rect">
            <a:avLst/>
          </a:prstGeom>
          <a:noFill/>
        </p:spPr>
        <p:txBody>
          <a:bodyPr wrap="none" rtlCol="0">
            <a:spAutoFit/>
          </a:bodyPr>
          <a:lstStyle/>
          <a:p>
            <a:pPr>
              <a:spcBef>
                <a:spcPts val="500"/>
              </a:spcBef>
            </a:pPr>
            <a:r>
              <a:rPr kumimoji="1" lang="en-US" altLang="ja-JP" dirty="0" smtClean="0"/>
              <a:t>h</a:t>
            </a:r>
          </a:p>
          <a:p>
            <a:pPr>
              <a:spcBef>
                <a:spcPts val="500"/>
              </a:spcBef>
            </a:pPr>
            <a:endParaRPr lang="en-US" altLang="ja-JP" dirty="0"/>
          </a:p>
          <a:p>
            <a:pPr>
              <a:spcBef>
                <a:spcPts val="500"/>
              </a:spcBef>
            </a:pPr>
            <a:r>
              <a:rPr kumimoji="1" lang="en-US" altLang="ja-JP" dirty="0" smtClean="0"/>
              <a:t>2h</a:t>
            </a:r>
            <a:endParaRPr lang="en-US" altLang="ja-JP" dirty="0"/>
          </a:p>
          <a:p>
            <a:pPr>
              <a:spcBef>
                <a:spcPts val="500"/>
              </a:spcBef>
            </a:pPr>
            <a:endParaRPr kumimoji="1" lang="en-US" altLang="ja-JP" dirty="0" smtClean="0"/>
          </a:p>
          <a:p>
            <a:pPr>
              <a:spcBef>
                <a:spcPts val="500"/>
              </a:spcBef>
            </a:pPr>
            <a:r>
              <a:rPr lang="en-US" altLang="ja-JP" dirty="0" smtClean="0"/>
              <a:t>4h</a:t>
            </a:r>
          </a:p>
          <a:p>
            <a:pPr>
              <a:spcBef>
                <a:spcPts val="500"/>
              </a:spcBef>
            </a:pPr>
            <a:endParaRPr lang="en-US" altLang="ja-JP" dirty="0" smtClean="0"/>
          </a:p>
          <a:p>
            <a:pPr>
              <a:spcBef>
                <a:spcPts val="500"/>
              </a:spcBef>
            </a:pPr>
            <a:r>
              <a:rPr kumimoji="1" lang="en-US" altLang="ja-JP" dirty="0" smtClean="0"/>
              <a:t>8h</a:t>
            </a:r>
            <a:endParaRPr kumimoji="1" lang="ja-JP" altLang="en-US" dirty="0"/>
          </a:p>
        </p:txBody>
      </p:sp>
      <p:sp>
        <p:nvSpPr>
          <p:cNvPr id="17" name="正方形/長方形 16"/>
          <p:cNvSpPr/>
          <p:nvPr/>
        </p:nvSpPr>
        <p:spPr>
          <a:xfrm>
            <a:off x="251519" y="1432440"/>
            <a:ext cx="8892481" cy="369332"/>
          </a:xfrm>
          <a:prstGeom prst="rect">
            <a:avLst/>
          </a:prstGeom>
        </p:spPr>
        <p:txBody>
          <a:bodyPr wrap="square">
            <a:spAutoFit/>
          </a:bodyPr>
          <a:lstStyle/>
          <a:p>
            <a:r>
              <a:rPr lang="en-US" altLang="ja-JP" dirty="0" smtClean="0"/>
              <a:t>Iterative V(1,1</a:t>
            </a:r>
            <a:r>
              <a:rPr lang="en-US" altLang="ja-JP" dirty="0"/>
              <a:t>) </a:t>
            </a:r>
            <a:r>
              <a:rPr lang="en-US" altLang="ja-JP" dirty="0" smtClean="0"/>
              <a:t>Cycle		</a:t>
            </a:r>
            <a:r>
              <a:rPr lang="en-US" altLang="ja-JP" dirty="0"/>
              <a:t> </a:t>
            </a:r>
            <a:r>
              <a:rPr lang="en-US" altLang="ja-JP" dirty="0" smtClean="0"/>
              <a:t>        Full Multigrid with V(1,1) Cycle</a:t>
            </a:r>
            <a:endParaRPr lang="ja-JP" altLang="en-US" dirty="0"/>
          </a:p>
        </p:txBody>
      </p:sp>
      <p:cxnSp>
        <p:nvCxnSpPr>
          <p:cNvPr id="18" name="直線コネクタ 17"/>
          <p:cNvCxnSpPr/>
          <p:nvPr/>
        </p:nvCxnSpPr>
        <p:spPr>
          <a:xfrm>
            <a:off x="2439200" y="1836862"/>
            <a:ext cx="720080" cy="2160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3159280" y="1836862"/>
            <a:ext cx="720080" cy="2160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円/楕円 10"/>
          <p:cNvSpPr/>
          <p:nvPr/>
        </p:nvSpPr>
        <p:spPr>
          <a:xfrm>
            <a:off x="2603764" y="248493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1"/>
          <p:cNvSpPr/>
          <p:nvPr/>
        </p:nvSpPr>
        <p:spPr>
          <a:xfrm>
            <a:off x="2850700" y="322556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2"/>
          <p:cNvSpPr/>
          <p:nvPr/>
        </p:nvSpPr>
        <p:spPr>
          <a:xfrm>
            <a:off x="3807352" y="176485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13"/>
          <p:cNvSpPr/>
          <p:nvPr/>
        </p:nvSpPr>
        <p:spPr>
          <a:xfrm>
            <a:off x="3570780" y="248493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14"/>
          <p:cNvSpPr/>
          <p:nvPr/>
        </p:nvSpPr>
        <p:spPr>
          <a:xfrm>
            <a:off x="3334208" y="322556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16"/>
          <p:cNvSpPr/>
          <p:nvPr/>
        </p:nvSpPr>
        <p:spPr>
          <a:xfrm>
            <a:off x="3092454" y="3900377"/>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flipH="1">
            <a:off x="7251032" y="1850134"/>
            <a:ext cx="240028" cy="72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5308545" y="3277570"/>
            <a:ext cx="240028" cy="72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6030324" y="2558681"/>
            <a:ext cx="240028" cy="72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5791839" y="3268365"/>
            <a:ext cx="240028"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581098" y="1828205"/>
            <a:ext cx="720080" cy="21602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569353" y="3324455"/>
            <a:ext cx="208770" cy="6263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489831" y="1838601"/>
            <a:ext cx="720080" cy="2160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8209911" y="1838601"/>
            <a:ext cx="720080" cy="2160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楕円 4"/>
          <p:cNvSpPr/>
          <p:nvPr/>
        </p:nvSpPr>
        <p:spPr>
          <a:xfrm>
            <a:off x="7417823" y="176659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5"/>
          <p:cNvSpPr/>
          <p:nvPr/>
        </p:nvSpPr>
        <p:spPr>
          <a:xfrm>
            <a:off x="7654395" y="248667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6"/>
          <p:cNvSpPr/>
          <p:nvPr/>
        </p:nvSpPr>
        <p:spPr>
          <a:xfrm>
            <a:off x="7901331" y="3227301"/>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7"/>
          <p:cNvSpPr/>
          <p:nvPr/>
        </p:nvSpPr>
        <p:spPr>
          <a:xfrm>
            <a:off x="8857983" y="176659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8"/>
          <p:cNvSpPr/>
          <p:nvPr/>
        </p:nvSpPr>
        <p:spPr>
          <a:xfrm>
            <a:off x="8621411" y="248667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9"/>
          <p:cNvSpPr/>
          <p:nvPr/>
        </p:nvSpPr>
        <p:spPr>
          <a:xfrm>
            <a:off x="8384839" y="3227301"/>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0"/>
          <p:cNvSpPr/>
          <p:nvPr/>
        </p:nvSpPr>
        <p:spPr>
          <a:xfrm>
            <a:off x="8143085" y="390211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flipH="1">
            <a:off x="6796209" y="2600059"/>
            <a:ext cx="456051" cy="1368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282785" y="2520475"/>
            <a:ext cx="483508" cy="145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楕円 15"/>
          <p:cNvSpPr/>
          <p:nvPr/>
        </p:nvSpPr>
        <p:spPr>
          <a:xfrm>
            <a:off x="6213689" y="248667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6"/>
          <p:cNvSpPr/>
          <p:nvPr/>
        </p:nvSpPr>
        <p:spPr>
          <a:xfrm>
            <a:off x="6460625" y="3227301"/>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17"/>
          <p:cNvSpPr/>
          <p:nvPr/>
        </p:nvSpPr>
        <p:spPr>
          <a:xfrm>
            <a:off x="7180705" y="248667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18"/>
          <p:cNvSpPr/>
          <p:nvPr/>
        </p:nvSpPr>
        <p:spPr>
          <a:xfrm>
            <a:off x="6944133" y="3227301"/>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19"/>
          <p:cNvSpPr/>
          <p:nvPr/>
        </p:nvSpPr>
        <p:spPr>
          <a:xfrm>
            <a:off x="6702379" y="390211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22"/>
          <p:cNvSpPr/>
          <p:nvPr/>
        </p:nvSpPr>
        <p:spPr>
          <a:xfrm>
            <a:off x="5949590" y="321390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23"/>
          <p:cNvSpPr/>
          <p:nvPr/>
        </p:nvSpPr>
        <p:spPr>
          <a:xfrm>
            <a:off x="5707836" y="3888717"/>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27"/>
          <p:cNvSpPr/>
          <p:nvPr/>
        </p:nvSpPr>
        <p:spPr>
          <a:xfrm>
            <a:off x="5476356" y="3227301"/>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30"/>
          <p:cNvSpPr/>
          <p:nvPr/>
        </p:nvSpPr>
        <p:spPr>
          <a:xfrm>
            <a:off x="5223322" y="3898991"/>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21820" y="4118140"/>
            <a:ext cx="9418732" cy="400110"/>
          </a:xfrm>
          <a:prstGeom prst="rect">
            <a:avLst/>
          </a:prstGeom>
          <a:noFill/>
        </p:spPr>
        <p:txBody>
          <a:bodyPr wrap="square" rtlCol="0">
            <a:spAutoFit/>
          </a:bodyPr>
          <a:lstStyle/>
          <a:p>
            <a:r>
              <a:rPr lang="ja-JP" altLang="en-US" sz="2000" dirty="0" smtClean="0"/>
              <a:t>●</a:t>
            </a:r>
            <a:r>
              <a:rPr lang="en-US" altLang="ja-JP" sz="2000" dirty="0" smtClean="0"/>
              <a:t>smoothing </a:t>
            </a:r>
            <a:r>
              <a:rPr lang="ja-JP" altLang="en-US" sz="2000" dirty="0" smtClean="0"/>
              <a:t>＼</a:t>
            </a:r>
            <a:r>
              <a:rPr lang="en-US" altLang="ja-JP" sz="2000" dirty="0" smtClean="0"/>
              <a:t>restriction</a:t>
            </a:r>
            <a:r>
              <a:rPr lang="ja-JP" altLang="en-US" sz="2000" dirty="0" smtClean="0"/>
              <a:t> ／</a:t>
            </a:r>
            <a:r>
              <a:rPr lang="en-US" altLang="ja-JP" sz="2000" dirty="0" smtClean="0"/>
              <a:t>prolongation </a:t>
            </a:r>
            <a:r>
              <a:rPr lang="ja-JP" altLang="en-US" sz="2000" dirty="0" smtClean="0">
                <a:solidFill>
                  <a:srgbClr val="FF0000"/>
                </a:solidFill>
              </a:rPr>
              <a:t>●</a:t>
            </a:r>
            <a:r>
              <a:rPr lang="en-US" altLang="ja-JP" sz="2000" dirty="0" smtClean="0"/>
              <a:t>analytic solve</a:t>
            </a:r>
            <a:r>
              <a:rPr lang="ja-JP" altLang="en-US" sz="2000" dirty="0" smtClean="0"/>
              <a:t> </a:t>
            </a:r>
            <a:r>
              <a:rPr lang="ja-JP" altLang="en-US" sz="2000" dirty="0" smtClean="0">
                <a:solidFill>
                  <a:srgbClr val="FF0000"/>
                </a:solidFill>
              </a:rPr>
              <a:t>／</a:t>
            </a:r>
            <a:r>
              <a:rPr lang="en-US" altLang="ja-JP" sz="2000" dirty="0" smtClean="0"/>
              <a:t>FMG prolongation</a:t>
            </a:r>
            <a:endParaRPr kumimoji="1" lang="ja-JP" altLang="en-US" sz="2000" dirty="0"/>
          </a:p>
        </p:txBody>
      </p:sp>
      <p:sp>
        <p:nvSpPr>
          <p:cNvPr id="56" name="テキスト ボックス 55"/>
          <p:cNvSpPr txBox="1"/>
          <p:nvPr/>
        </p:nvSpPr>
        <p:spPr>
          <a:xfrm>
            <a:off x="-16848" y="4438779"/>
            <a:ext cx="4666204" cy="2400657"/>
          </a:xfrm>
          <a:prstGeom prst="rect">
            <a:avLst/>
          </a:prstGeom>
          <a:noFill/>
        </p:spPr>
        <p:txBody>
          <a:bodyPr wrap="square" rtlCol="0">
            <a:spAutoFit/>
          </a:bodyPr>
          <a:lstStyle/>
          <a:p>
            <a:pPr marL="176213" indent="-176213">
              <a:buFont typeface="Arial" panose="020B0604020202020204" pitchFamily="34" charset="0"/>
              <a:buChar char="•"/>
            </a:pPr>
            <a:r>
              <a:rPr lang="ja-JP" altLang="en-US" sz="2200" dirty="0" smtClean="0"/>
              <a:t>各レベルで</a:t>
            </a:r>
            <a:r>
              <a:rPr lang="en-US" altLang="ja-JP" sz="2200" dirty="0" smtClean="0"/>
              <a:t>RBGS</a:t>
            </a:r>
            <a:r>
              <a:rPr lang="ja-JP" altLang="en-US" sz="2200" dirty="0" smtClean="0"/>
              <a:t>法を適用</a:t>
            </a:r>
            <a:endParaRPr lang="en-US" altLang="ja-JP" sz="2200" dirty="0" smtClean="0"/>
          </a:p>
          <a:p>
            <a:r>
              <a:rPr lang="en-US" altLang="ja-JP" sz="2200" dirty="0" smtClean="0"/>
              <a:t>  - </a:t>
            </a:r>
            <a:r>
              <a:rPr lang="ja-JP" altLang="en-US" sz="2200" dirty="0" smtClean="0"/>
              <a:t>全波長のエラーを一様に減衰</a:t>
            </a:r>
            <a:endParaRPr lang="en-US" altLang="ja-JP" sz="2200" dirty="0" smtClean="0"/>
          </a:p>
          <a:p>
            <a:pPr marL="176213" indent="-176213">
              <a:buFont typeface="Arial" panose="020B0604020202020204" pitchFamily="34" charset="0"/>
              <a:buChar char="•"/>
            </a:pPr>
            <a:r>
              <a:rPr kumimoji="1" lang="ja-JP" altLang="en-US" sz="2200" dirty="0" smtClean="0"/>
              <a:t>計算コスト</a:t>
            </a:r>
            <a:r>
              <a:rPr kumimoji="1" lang="en-US" altLang="ja-JP" sz="2200" dirty="0" smtClean="0"/>
              <a:t>: O(N)</a:t>
            </a:r>
          </a:p>
          <a:p>
            <a:pPr marL="176213" indent="-176213">
              <a:buFont typeface="Arial" panose="020B0604020202020204" pitchFamily="34" charset="0"/>
              <a:buChar char="•"/>
            </a:pPr>
            <a:r>
              <a:rPr lang="en-US" altLang="ja-JP" sz="2200" dirty="0" smtClean="0"/>
              <a:t>1</a:t>
            </a:r>
            <a:r>
              <a:rPr lang="ja-JP" altLang="en-US" sz="2200" dirty="0" smtClean="0"/>
              <a:t>回の反復で</a:t>
            </a:r>
            <a:r>
              <a:rPr lang="ja-JP" altLang="en-US" sz="2200" dirty="0"/>
              <a:t>残差</a:t>
            </a:r>
            <a:r>
              <a:rPr lang="ja-JP" altLang="en-US" sz="2200" dirty="0" smtClean="0"/>
              <a:t>は</a:t>
            </a:r>
            <a:r>
              <a:rPr lang="en-US" altLang="ja-JP" sz="2200" dirty="0" smtClean="0"/>
              <a:t>~1/10</a:t>
            </a:r>
            <a:r>
              <a:rPr lang="ja-JP" altLang="en-US" sz="2200" dirty="0" smtClean="0"/>
              <a:t>程度に</a:t>
            </a:r>
            <a:endParaRPr lang="en-US" altLang="ja-JP" sz="2200" dirty="0" smtClean="0"/>
          </a:p>
          <a:p>
            <a:pPr marL="176213" indent="-176213">
              <a:buFont typeface="Arial" panose="020B0604020202020204" pitchFamily="34" charset="0"/>
              <a:buChar char="•"/>
            </a:pPr>
            <a:r>
              <a:rPr kumimoji="1" lang="ja-JP" altLang="en-US" sz="2200" dirty="0" smtClean="0"/>
              <a:t>初期推定値が必要</a:t>
            </a:r>
            <a:endParaRPr kumimoji="1" lang="en-US" altLang="ja-JP" sz="2200" dirty="0" smtClean="0"/>
          </a:p>
          <a:p>
            <a:r>
              <a:rPr lang="en-US" altLang="ja-JP" sz="2000" dirty="0" smtClean="0"/>
              <a:t> (</a:t>
            </a:r>
            <a:r>
              <a:rPr lang="ja-JP" altLang="en-US" sz="2000" dirty="0" smtClean="0"/>
              <a:t>前のタイムステップのポテンシャルは</a:t>
            </a:r>
            <a:endParaRPr lang="en-US" altLang="ja-JP" sz="2000" dirty="0" smtClean="0"/>
          </a:p>
          <a:p>
            <a:r>
              <a:rPr lang="ja-JP" altLang="en-US" sz="2000" dirty="0"/>
              <a:t>　</a:t>
            </a:r>
            <a:r>
              <a:rPr lang="ja-JP" altLang="en-US" sz="2000" dirty="0" smtClean="0"/>
              <a:t>初期推定値としてはそれ程良くない。</a:t>
            </a:r>
            <a:r>
              <a:rPr lang="en-US" altLang="ja-JP" sz="2000" dirty="0" smtClean="0"/>
              <a:t>)</a:t>
            </a:r>
            <a:endParaRPr kumimoji="1" lang="ja-JP" altLang="en-US" sz="2000" dirty="0"/>
          </a:p>
        </p:txBody>
      </p:sp>
      <p:sp>
        <p:nvSpPr>
          <p:cNvPr id="57" name="テキスト ボックス 56"/>
          <p:cNvSpPr txBox="1"/>
          <p:nvPr/>
        </p:nvSpPr>
        <p:spPr>
          <a:xfrm>
            <a:off x="4644008" y="4437112"/>
            <a:ext cx="4572000" cy="2462213"/>
          </a:xfrm>
          <a:prstGeom prst="rect">
            <a:avLst/>
          </a:prstGeom>
          <a:noFill/>
        </p:spPr>
        <p:txBody>
          <a:bodyPr wrap="square" rtlCol="0">
            <a:spAutoFit/>
          </a:bodyPr>
          <a:lstStyle/>
          <a:p>
            <a:pPr marL="176213" indent="-176213">
              <a:buFont typeface="Arial" panose="020B0604020202020204" pitchFamily="34" charset="0"/>
              <a:buChar char="•"/>
            </a:pPr>
            <a:r>
              <a:rPr kumimoji="1" lang="ja-JP" altLang="en-US" sz="2200" dirty="0" smtClean="0"/>
              <a:t>最も粗いレベルからはじめ、</a:t>
            </a:r>
            <a:r>
              <a:rPr kumimoji="1" lang="en-US" altLang="ja-JP" sz="2200" dirty="0" smtClean="0"/>
              <a:t>V-cycle</a:t>
            </a:r>
            <a:r>
              <a:rPr kumimoji="1" lang="ja-JP" altLang="en-US" sz="2200" dirty="0" smtClean="0"/>
              <a:t>を使って解を求める</a:t>
            </a:r>
            <a:endParaRPr kumimoji="1" lang="en-US" altLang="ja-JP" sz="2200" dirty="0" smtClean="0"/>
          </a:p>
          <a:p>
            <a:pPr marL="176213" indent="-176213">
              <a:buFont typeface="Arial" panose="020B0604020202020204" pitchFamily="34" charset="0"/>
              <a:buChar char="•"/>
            </a:pPr>
            <a:r>
              <a:rPr lang="ja-JP" altLang="en-US" sz="2200" dirty="0" smtClean="0"/>
              <a:t>その</a:t>
            </a:r>
            <a:r>
              <a:rPr lang="ja-JP" altLang="en-US" sz="2200" dirty="0"/>
              <a:t>結果</a:t>
            </a:r>
            <a:r>
              <a:rPr lang="ja-JP" altLang="en-US" sz="2200" dirty="0" smtClean="0"/>
              <a:t>を補間して次のレベルの初期推定値として用いる （高精度の補間アルゴリズムが必要）</a:t>
            </a:r>
            <a:endParaRPr kumimoji="1" lang="en-US" altLang="ja-JP" sz="2200" dirty="0" smtClean="0"/>
          </a:p>
          <a:p>
            <a:pPr marL="176213" indent="-176213">
              <a:buFont typeface="Arial" panose="020B0604020202020204" pitchFamily="34" charset="0"/>
              <a:buChar char="•"/>
            </a:pPr>
            <a:r>
              <a:rPr lang="ja-JP" altLang="en-US" sz="2200" dirty="0" smtClean="0"/>
              <a:t>初期推定値不要</a:t>
            </a:r>
            <a:endParaRPr lang="en-US" altLang="ja-JP" sz="2200" dirty="0" smtClean="0"/>
          </a:p>
          <a:p>
            <a:pPr marL="176213" indent="-176213">
              <a:buFont typeface="Arial" panose="020B0604020202020204" pitchFamily="34" charset="0"/>
              <a:buChar char="•"/>
            </a:pPr>
            <a:r>
              <a:rPr lang="ja-JP" altLang="en-US" sz="2200" dirty="0"/>
              <a:t>必要</a:t>
            </a:r>
            <a:r>
              <a:rPr lang="ja-JP" altLang="en-US" sz="2200" dirty="0" smtClean="0"/>
              <a:t>なら</a:t>
            </a:r>
            <a:r>
              <a:rPr lang="en-US" altLang="ja-JP" sz="2200" dirty="0" smtClean="0"/>
              <a:t>V-cycle</a:t>
            </a:r>
            <a:r>
              <a:rPr lang="ja-JP" altLang="en-US" sz="2200" dirty="0" smtClean="0"/>
              <a:t>を適用し精度向上</a:t>
            </a:r>
            <a:endParaRPr lang="en-US" altLang="ja-JP" sz="2200" dirty="0" smtClean="0"/>
          </a:p>
        </p:txBody>
      </p:sp>
    </p:spTree>
    <p:extLst>
      <p:ext uri="{BB962C8B-B14F-4D97-AF65-F5344CB8AC3E}">
        <p14:creationId xmlns:p14="http://schemas.microsoft.com/office/powerpoint/2010/main" val="40063717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性能と</a:t>
            </a:r>
            <a:r>
              <a:rPr lang="en-US" altLang="ja-JP" dirty="0" smtClean="0"/>
              <a:t>AMR</a:t>
            </a:r>
            <a:r>
              <a:rPr lang="ja-JP" altLang="en-US" dirty="0" err="1" smtClean="0"/>
              <a:t>への</a:t>
            </a:r>
            <a:r>
              <a:rPr lang="ja-JP" altLang="en-US" dirty="0" smtClean="0"/>
              <a:t>対応</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951" y="1486464"/>
            <a:ext cx="3904049" cy="3442280"/>
          </a:xfrm>
          <a:prstGeom prst="rect">
            <a:avLst/>
          </a:prstGeom>
        </p:spPr>
      </p:pic>
      <p:grpSp>
        <p:nvGrpSpPr>
          <p:cNvPr id="11" name="グループ化 10"/>
          <p:cNvGrpSpPr/>
          <p:nvPr/>
        </p:nvGrpSpPr>
        <p:grpSpPr>
          <a:xfrm>
            <a:off x="54132" y="1484784"/>
            <a:ext cx="5165940" cy="3443960"/>
            <a:chOff x="971600" y="1319070"/>
            <a:chExt cx="7200800" cy="480053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319070"/>
              <a:ext cx="7200800" cy="4800534"/>
            </a:xfrm>
            <a:prstGeom prst="rect">
              <a:avLst/>
            </a:prstGeom>
          </p:spPr>
        </p:pic>
        <p:sp>
          <p:nvSpPr>
            <p:cNvPr id="6" name="正方形/長方形 5"/>
            <p:cNvSpPr/>
            <p:nvPr/>
          </p:nvSpPr>
          <p:spPr>
            <a:xfrm>
              <a:off x="1931267" y="1540014"/>
              <a:ext cx="2064669" cy="2216469"/>
            </a:xfrm>
            <a:prstGeom prst="rect">
              <a:avLst/>
            </a:prstGeom>
            <a:solidFill>
              <a:schemeClr val="bg1">
                <a:lumMod val="6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683568" y="2761764"/>
            <a:ext cx="1825942" cy="523220"/>
          </a:xfrm>
          <a:prstGeom prst="rect">
            <a:avLst/>
          </a:prstGeom>
          <a:noFill/>
        </p:spPr>
        <p:txBody>
          <a:bodyPr wrap="square" rtlCol="0">
            <a:spAutoFit/>
          </a:bodyPr>
          <a:lstStyle/>
          <a:p>
            <a:r>
              <a:rPr lang="ja-JP" altLang="en-US" sz="1400" b="1" dirty="0" smtClean="0"/>
              <a:t>ノード内</a:t>
            </a:r>
            <a:r>
              <a:rPr kumimoji="1" lang="ja-JP" altLang="en-US" sz="1400" b="1" dirty="0" smtClean="0"/>
              <a:t>メモリ</a:t>
            </a:r>
            <a:endParaRPr kumimoji="1" lang="en-US" altLang="ja-JP" sz="1400" b="1" dirty="0" smtClean="0"/>
          </a:p>
          <a:p>
            <a:r>
              <a:rPr kumimoji="1" lang="ja-JP" altLang="en-US" sz="1400" b="1" dirty="0" smtClean="0"/>
              <a:t>バンド幅律速</a:t>
            </a:r>
            <a:endParaRPr kumimoji="1" lang="ja-JP" altLang="en-US" sz="1400" b="1" dirty="0"/>
          </a:p>
        </p:txBody>
      </p:sp>
      <p:sp>
        <p:nvSpPr>
          <p:cNvPr id="8" name="テキスト ボックス 7"/>
          <p:cNvSpPr txBox="1"/>
          <p:nvPr/>
        </p:nvSpPr>
        <p:spPr>
          <a:xfrm>
            <a:off x="3851920" y="1603493"/>
            <a:ext cx="1224136" cy="646331"/>
          </a:xfrm>
          <a:prstGeom prst="rect">
            <a:avLst/>
          </a:prstGeom>
          <a:noFill/>
        </p:spPr>
        <p:txBody>
          <a:bodyPr wrap="square" rtlCol="0">
            <a:spAutoFit/>
          </a:bodyPr>
          <a:lstStyle/>
          <a:p>
            <a:r>
              <a:rPr lang="en-US" altLang="ja-JP" dirty="0" err="1" smtClean="0"/>
              <a:t>Broadwell</a:t>
            </a:r>
            <a:endParaRPr lang="en-US" altLang="ja-JP" dirty="0" smtClean="0"/>
          </a:p>
          <a:p>
            <a:r>
              <a:rPr lang="en-US" altLang="ja-JP" dirty="0" smtClean="0"/>
              <a:t>Flat MPI</a:t>
            </a:r>
            <a:endParaRPr kumimoji="1" lang="ja-JP" altLang="en-US" dirty="0"/>
          </a:p>
        </p:txBody>
      </p:sp>
      <p:sp>
        <p:nvSpPr>
          <p:cNvPr id="9" name="テキスト ボックス 8"/>
          <p:cNvSpPr txBox="1"/>
          <p:nvPr/>
        </p:nvSpPr>
        <p:spPr>
          <a:xfrm>
            <a:off x="1979712" y="4183794"/>
            <a:ext cx="2448272" cy="338554"/>
          </a:xfrm>
          <a:prstGeom prst="rect">
            <a:avLst/>
          </a:prstGeom>
          <a:noFill/>
        </p:spPr>
        <p:txBody>
          <a:bodyPr wrap="square" rtlCol="0">
            <a:spAutoFit/>
          </a:bodyPr>
          <a:lstStyle/>
          <a:p>
            <a:r>
              <a:rPr kumimoji="1" lang="en-US" altLang="ja-JP" sz="1600" dirty="0" smtClean="0"/>
              <a:t>Note: FFT </a:t>
            </a:r>
            <a:r>
              <a:rPr lang="ja-JP" altLang="en-US" sz="1600" dirty="0"/>
              <a:t>は</a:t>
            </a:r>
            <a:r>
              <a:rPr kumimoji="1" lang="en-US" altLang="ja-JP" sz="1600" dirty="0" smtClean="0"/>
              <a:t> O(</a:t>
            </a:r>
            <a:r>
              <a:rPr kumimoji="1" lang="en-US" altLang="ja-JP" sz="1600" dirty="0" err="1" smtClean="0"/>
              <a:t>NlogN</a:t>
            </a:r>
            <a:r>
              <a:rPr kumimoji="1" lang="en-US" altLang="ja-JP" sz="1600" dirty="0" smtClean="0"/>
              <a:t>)</a:t>
            </a:r>
            <a:endParaRPr kumimoji="1" lang="ja-JP" altLang="en-US" sz="1600" dirty="0"/>
          </a:p>
        </p:txBody>
      </p:sp>
      <p:sp>
        <p:nvSpPr>
          <p:cNvPr id="12" name="テキスト ボックス 11"/>
          <p:cNvSpPr txBox="1"/>
          <p:nvPr/>
        </p:nvSpPr>
        <p:spPr>
          <a:xfrm>
            <a:off x="54132" y="4928744"/>
            <a:ext cx="9342404" cy="1938992"/>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sz="2400" dirty="0" smtClean="0"/>
              <a:t>数千並列でも</a:t>
            </a:r>
            <a:r>
              <a:rPr kumimoji="1" lang="en-US" altLang="ja-JP" sz="2400" dirty="0" smtClean="0"/>
              <a:t>MHD</a:t>
            </a:r>
            <a:r>
              <a:rPr kumimoji="1" lang="ja-JP" altLang="en-US" sz="2400" dirty="0" smtClean="0"/>
              <a:t>部の</a:t>
            </a:r>
            <a:r>
              <a:rPr kumimoji="1" lang="en-US" altLang="ja-JP" sz="2400" dirty="0" smtClean="0"/>
              <a:t>5-10</a:t>
            </a:r>
            <a:r>
              <a:rPr kumimoji="1" lang="ja-JP" altLang="en-US" sz="2400" dirty="0" smtClean="0"/>
              <a:t>倍程度高速という高い性能を実現</a:t>
            </a:r>
            <a:endParaRPr kumimoji="1" lang="en-US" altLang="ja-JP" sz="2400" dirty="0" smtClean="0"/>
          </a:p>
          <a:p>
            <a:r>
              <a:rPr kumimoji="1" lang="ja-JP" altLang="en-US" sz="2400" dirty="0" smtClean="0"/>
              <a:t>→ 既存の計算に</a:t>
            </a:r>
            <a:r>
              <a:rPr lang="en-US" altLang="ja-JP" sz="2400" dirty="0" smtClean="0"/>
              <a:t>1</a:t>
            </a:r>
            <a:r>
              <a:rPr kumimoji="1" lang="en-US" altLang="ja-JP" sz="2400" dirty="0" smtClean="0"/>
              <a:t>0-20%</a:t>
            </a:r>
            <a:r>
              <a:rPr kumimoji="1" lang="ja-JP" altLang="en-US" sz="2400" dirty="0" smtClean="0"/>
              <a:t>程度の追加コストで自己重力を導入できる</a:t>
            </a:r>
            <a:endParaRPr lang="en-US" altLang="ja-JP" sz="2400" dirty="0"/>
          </a:p>
          <a:p>
            <a:r>
              <a:rPr lang="ja-JP" altLang="en-US" sz="2400" dirty="0" smtClean="0"/>
              <a:t>   （精度改善のために数回反復をかけても</a:t>
            </a:r>
            <a:r>
              <a:rPr lang="en-US" altLang="ja-JP" sz="2400" dirty="0" smtClean="0"/>
              <a:t>MHD</a:t>
            </a:r>
            <a:r>
              <a:rPr lang="ja-JP" altLang="en-US" sz="2400" dirty="0" smtClean="0"/>
              <a:t>部より低コスト）</a:t>
            </a:r>
            <a:endParaRPr kumimoji="1" lang="en-US" altLang="ja-JP" sz="2400" dirty="0" smtClean="0"/>
          </a:p>
          <a:p>
            <a:pPr marL="177800" indent="-177800">
              <a:buFont typeface="Arial" panose="020B0604020202020204" pitchFamily="34" charset="0"/>
              <a:buChar char="•"/>
            </a:pPr>
            <a:r>
              <a:rPr lang="en-US" altLang="ja-JP" sz="2400" dirty="0" smtClean="0"/>
              <a:t>AMR</a:t>
            </a:r>
            <a:r>
              <a:rPr lang="ja-JP" altLang="en-US" sz="2400" dirty="0" err="1" smtClean="0"/>
              <a:t>への</a:t>
            </a:r>
            <a:r>
              <a:rPr lang="ja-JP" altLang="en-US" sz="2400" dirty="0" smtClean="0"/>
              <a:t>対応も完了、現在テストと高速化を進めている（右図）</a:t>
            </a:r>
            <a:endParaRPr lang="en-US" altLang="ja-JP" sz="2400" dirty="0" smtClean="0"/>
          </a:p>
          <a:p>
            <a:pPr marL="177800" indent="-177800">
              <a:buFont typeface="Arial" panose="020B0604020202020204" pitchFamily="34" charset="0"/>
              <a:buChar char="•"/>
            </a:pPr>
            <a:r>
              <a:rPr lang="ja-JP" altLang="en-US" sz="2400" dirty="0" smtClean="0"/>
              <a:t>多重極展開による孤立境界を実装、</a:t>
            </a:r>
            <a:r>
              <a:rPr lang="en-US" altLang="ja-JP" sz="2400" dirty="0" smtClean="0"/>
              <a:t>FLD</a:t>
            </a:r>
            <a:r>
              <a:rPr lang="ja-JP" altLang="en-US" sz="2400" dirty="0" smtClean="0"/>
              <a:t>輻射輸送等への応用も検討</a:t>
            </a:r>
            <a:endParaRPr kumimoji="1" lang="ja-JP" altLang="en-US" sz="2400" dirty="0"/>
          </a:p>
        </p:txBody>
      </p:sp>
    </p:spTree>
    <p:extLst>
      <p:ext uri="{BB962C8B-B14F-4D97-AF65-F5344CB8AC3E}">
        <p14:creationId xmlns:p14="http://schemas.microsoft.com/office/powerpoint/2010/main" val="3833906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Athena++</a:t>
            </a:r>
            <a:r>
              <a:rPr kumimoji="1" lang="ja-JP" altLang="en-US" dirty="0" smtClean="0"/>
              <a:t>の設計</a:t>
            </a:r>
            <a:r>
              <a:rPr lang="ja-JP" altLang="en-US" dirty="0" smtClean="0"/>
              <a:t>と性能</a:t>
            </a:r>
            <a:endParaRPr kumimoji="1" lang="ja-JP" altLang="en-US" dirty="0"/>
          </a:p>
        </p:txBody>
      </p:sp>
    </p:spTree>
    <p:extLst>
      <p:ext uri="{BB962C8B-B14F-4D97-AF65-F5344CB8AC3E}">
        <p14:creationId xmlns:p14="http://schemas.microsoft.com/office/powerpoint/2010/main" val="22921853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Athena++</a:t>
            </a:r>
            <a:r>
              <a:rPr lang="ja-JP" altLang="en-US" dirty="0" smtClean="0"/>
              <a:t>の格子設計</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897" y="1300095"/>
            <a:ext cx="2057578" cy="224047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161" y="1315336"/>
            <a:ext cx="2065199" cy="222523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749" y="1300095"/>
            <a:ext cx="2057578" cy="2225233"/>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4276796105"/>
              </p:ext>
            </p:extLst>
          </p:nvPr>
        </p:nvGraphicFramePr>
        <p:xfrm>
          <a:off x="37709" y="3612299"/>
          <a:ext cx="9068584" cy="3218363"/>
        </p:xfrm>
        <a:graphic>
          <a:graphicData uri="http://schemas.openxmlformats.org/drawingml/2006/table">
            <a:tbl>
              <a:tblPr firstRow="1" bandRow="1">
                <a:tableStyleId>{5C22544A-7EE6-4342-B048-85BDC9FD1C3A}</a:tableStyleId>
              </a:tblPr>
              <a:tblGrid>
                <a:gridCol w="980386">
                  <a:extLst>
                    <a:ext uri="{9D8B030D-6E8A-4147-A177-3AD203B41FA5}">
                      <a16:colId xmlns:a16="http://schemas.microsoft.com/office/drawing/2014/main" val="20000"/>
                    </a:ext>
                  </a:extLst>
                </a:gridCol>
                <a:gridCol w="2658359">
                  <a:extLst>
                    <a:ext uri="{9D8B030D-6E8A-4147-A177-3AD203B41FA5}">
                      <a16:colId xmlns:a16="http://schemas.microsoft.com/office/drawing/2014/main" val="20001"/>
                    </a:ext>
                  </a:extLst>
                </a:gridCol>
                <a:gridCol w="2714919">
                  <a:extLst>
                    <a:ext uri="{9D8B030D-6E8A-4147-A177-3AD203B41FA5}">
                      <a16:colId xmlns:a16="http://schemas.microsoft.com/office/drawing/2014/main" val="20002"/>
                    </a:ext>
                  </a:extLst>
                </a:gridCol>
                <a:gridCol w="2714920">
                  <a:extLst>
                    <a:ext uri="{9D8B030D-6E8A-4147-A177-3AD203B41FA5}">
                      <a16:colId xmlns:a16="http://schemas.microsoft.com/office/drawing/2014/main" val="20003"/>
                    </a:ext>
                  </a:extLst>
                </a:gridCol>
              </a:tblGrid>
              <a:tr h="1206634">
                <a:tc>
                  <a:txBody>
                    <a:bodyPr/>
                    <a:lstStyle/>
                    <a:p>
                      <a:pPr algn="ctr"/>
                      <a:r>
                        <a:rPr kumimoji="1" lang="en-US" altLang="ja-JP" sz="1600" dirty="0" smtClean="0">
                          <a:solidFill>
                            <a:schemeClr val="tx1"/>
                          </a:solidFill>
                        </a:rPr>
                        <a:t>Pros</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rPr>
                        <a:t>High efficiency</a:t>
                      </a:r>
                    </a:p>
                    <a:p>
                      <a:pPr algn="ctr"/>
                      <a:r>
                        <a:rPr kumimoji="1" lang="en-US" altLang="ja-JP" sz="1600" b="1" dirty="0" smtClean="0">
                          <a:solidFill>
                            <a:srgbClr val="FF0000"/>
                          </a:solidFill>
                        </a:rPr>
                        <a:t>Uniform</a:t>
                      </a:r>
                      <a:r>
                        <a:rPr kumimoji="1" lang="en-US" altLang="ja-JP" sz="1600" b="1" baseline="0" dirty="0" smtClean="0">
                          <a:solidFill>
                            <a:srgbClr val="FF0000"/>
                          </a:solidFill>
                        </a:rPr>
                        <a:t> within block</a:t>
                      </a:r>
                    </a:p>
                    <a:p>
                      <a:pPr algn="ctr"/>
                      <a:r>
                        <a:rPr kumimoji="1" lang="en-US" altLang="ja-JP" sz="1600" b="1" baseline="0" dirty="0" smtClean="0">
                          <a:solidFill>
                            <a:srgbClr val="FF0000"/>
                          </a:solidFill>
                        </a:rPr>
                        <a:t>Use of existing scheme</a:t>
                      </a:r>
                      <a:endParaRPr kumimoji="1" lang="ja-JP"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spc="-30" baseline="0" dirty="0" smtClean="0">
                          <a:solidFill>
                            <a:srgbClr val="FF0000"/>
                          </a:solidFill>
                        </a:rPr>
                        <a:t>Simple relations btw levels</a:t>
                      </a:r>
                    </a:p>
                    <a:p>
                      <a:pPr algn="ctr"/>
                      <a:r>
                        <a:rPr kumimoji="1" lang="en-US" altLang="ja-JP" sz="1600" b="1" baseline="0" dirty="0" smtClean="0">
                          <a:solidFill>
                            <a:srgbClr val="FF0000"/>
                          </a:solidFill>
                        </a:rPr>
                        <a:t>Uniform within block</a:t>
                      </a:r>
                    </a:p>
                    <a:p>
                      <a:pPr algn="ctr"/>
                      <a:r>
                        <a:rPr kumimoji="1" lang="en-US" altLang="ja-JP" sz="1600" b="1" baseline="0" dirty="0" smtClean="0">
                          <a:solidFill>
                            <a:srgbClr val="FF0000"/>
                          </a:solidFill>
                        </a:rPr>
                        <a:t>Use of existing scheme</a:t>
                      </a:r>
                      <a:endParaRPr kumimoji="1" lang="en-US" altLang="ja-JP" sz="1600" b="1" dirty="0" smtClean="0">
                        <a:solidFill>
                          <a:srgbClr val="FF0000"/>
                        </a:solidFill>
                      </a:endParaRPr>
                    </a:p>
                    <a:p>
                      <a:pPr algn="ctr"/>
                      <a:r>
                        <a:rPr kumimoji="1" lang="en-US" altLang="ja-JP" sz="1600" b="0" dirty="0" smtClean="0">
                          <a:solidFill>
                            <a:schemeClr val="tx1"/>
                          </a:solidFill>
                        </a:rPr>
                        <a:t>Parallelization</a:t>
                      </a:r>
                      <a:r>
                        <a:rPr kumimoji="1" lang="en-US" altLang="ja-JP" sz="1600" b="0" baseline="0" dirty="0" smtClean="0">
                          <a:solidFill>
                            <a:schemeClr val="tx1"/>
                          </a:solidFill>
                        </a:rPr>
                        <a:t> by space-filling curve</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rPr>
                        <a:t>Highest efficiency</a:t>
                      </a:r>
                    </a:p>
                    <a:p>
                      <a:pPr algn="ctr"/>
                      <a:r>
                        <a:rPr kumimoji="1" lang="en-US" altLang="ja-JP" sz="1600" b="0" dirty="0" smtClean="0">
                          <a:solidFill>
                            <a:schemeClr val="tx1"/>
                          </a:solidFill>
                        </a:rPr>
                        <a:t>Logically</a:t>
                      </a:r>
                      <a:r>
                        <a:rPr kumimoji="1" lang="en-US" altLang="ja-JP" sz="1600" b="0" baseline="0" dirty="0" smtClean="0">
                          <a:solidFill>
                            <a:schemeClr val="tx1"/>
                          </a:solidFill>
                        </a:rPr>
                        <a:t> </a:t>
                      </a:r>
                      <a:r>
                        <a:rPr kumimoji="1" lang="en-US" altLang="ja-JP" sz="1600" b="0" dirty="0" smtClean="0">
                          <a:solidFill>
                            <a:schemeClr val="tx1"/>
                          </a:solidFill>
                        </a:rPr>
                        <a:t>beautiful</a:t>
                      </a:r>
                    </a:p>
                    <a:p>
                      <a:pPr algn="ctr"/>
                      <a:r>
                        <a:rPr kumimoji="1" lang="en-US" altLang="ja-JP" sz="1600" b="0" dirty="0" smtClean="0">
                          <a:solidFill>
                            <a:schemeClr val="tx1"/>
                          </a:solidFill>
                        </a:rPr>
                        <a:t>Parallelization</a:t>
                      </a:r>
                      <a:r>
                        <a:rPr kumimoji="1" lang="en-US" altLang="ja-JP" sz="1600" b="0" baseline="0" dirty="0" smtClean="0">
                          <a:solidFill>
                            <a:schemeClr val="tx1"/>
                          </a:solidFill>
                        </a:rPr>
                        <a:t> by space-filling curve</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76203">
                <a:tc>
                  <a:txBody>
                    <a:bodyPr/>
                    <a:lstStyle/>
                    <a:p>
                      <a:pPr algn="ctr"/>
                      <a:r>
                        <a:rPr kumimoji="1" lang="en-US" altLang="ja-JP" sz="1600" b="1" dirty="0" smtClean="0">
                          <a:solidFill>
                            <a:schemeClr val="tx1"/>
                          </a:solidFill>
                        </a:rPr>
                        <a:t>Cons</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aseline="0" dirty="0" smtClean="0">
                          <a:solidFill>
                            <a:schemeClr val="tx1"/>
                          </a:solidFill>
                        </a:rPr>
                        <a:t>Grids are not unique</a:t>
                      </a:r>
                    </a:p>
                    <a:p>
                      <a:pPr algn="ctr"/>
                      <a:r>
                        <a:rPr kumimoji="1" lang="en-US" altLang="ja-JP" sz="1600" b="1" spc="-30" baseline="0" dirty="0" smtClean="0">
                          <a:solidFill>
                            <a:srgbClr val="0000FF"/>
                          </a:solidFill>
                        </a:rPr>
                        <a:t>Non-trivial grid generation</a:t>
                      </a:r>
                    </a:p>
                    <a:p>
                      <a:pPr algn="ctr"/>
                      <a:r>
                        <a:rPr kumimoji="1" lang="en-US" altLang="ja-JP" sz="1600" b="1" baseline="0" dirty="0" smtClean="0">
                          <a:solidFill>
                            <a:srgbClr val="0000FF"/>
                          </a:solidFill>
                        </a:rPr>
                        <a:t>Complex parallelization</a:t>
                      </a:r>
                      <a:r>
                        <a:rPr kumimoji="1" lang="en-US" altLang="ja-JP" sz="1600" baseline="0" dirty="0" smtClean="0">
                          <a:solidFill>
                            <a:schemeClr val="tx1"/>
                          </a:solidFill>
                        </a:rPr>
                        <a:t> </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lumMod val="50000"/>
                              <a:lumOff val="50000"/>
                            </a:schemeClr>
                          </a:solidFill>
                        </a:rPr>
                        <a:t>Lower</a:t>
                      </a:r>
                      <a:r>
                        <a:rPr kumimoji="1" lang="en-US" altLang="ja-JP" sz="1600" b="0" baseline="0" dirty="0" smtClean="0">
                          <a:solidFill>
                            <a:schemeClr val="tx1">
                              <a:lumMod val="50000"/>
                              <a:lumOff val="50000"/>
                            </a:schemeClr>
                          </a:solidFill>
                        </a:rPr>
                        <a:t> efficiency</a:t>
                      </a:r>
                    </a:p>
                    <a:p>
                      <a:pPr algn="ctr"/>
                      <a:r>
                        <a:rPr kumimoji="1" lang="en-US" altLang="ja-JP" sz="1600" b="0" baseline="0" dirty="0" smtClean="0">
                          <a:solidFill>
                            <a:schemeClr val="tx1"/>
                          </a:solidFill>
                        </a:rPr>
                        <a:t>(depending on patch size)</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smtClean="0">
                          <a:solidFill>
                            <a:srgbClr val="0000FF"/>
                          </a:solidFill>
                        </a:rPr>
                        <a:t>Performance Issue</a:t>
                      </a:r>
                    </a:p>
                    <a:p>
                      <a:pPr algn="ctr"/>
                      <a:r>
                        <a:rPr kumimoji="1" lang="en-US" altLang="ja-JP" sz="1600" b="1" dirty="0" smtClean="0">
                          <a:solidFill>
                            <a:srgbClr val="0000FF"/>
                          </a:solidFill>
                        </a:rPr>
                        <a:t>Complicated</a:t>
                      </a:r>
                      <a:r>
                        <a:rPr kumimoji="1" lang="en-US" altLang="ja-JP" sz="1600" b="1" baseline="0" dirty="0" smtClean="0">
                          <a:solidFill>
                            <a:srgbClr val="0000FF"/>
                          </a:solidFill>
                        </a:rPr>
                        <a:t> grids</a:t>
                      </a:r>
                    </a:p>
                    <a:p>
                      <a:pPr algn="ctr"/>
                      <a:r>
                        <a:rPr kumimoji="1" lang="en-US" altLang="ja-JP" sz="1600" b="1" baseline="0" dirty="0" smtClean="0">
                          <a:solidFill>
                            <a:srgbClr val="0000FF"/>
                          </a:solidFill>
                        </a:rPr>
                        <a:t>(non-trivial neighbor cell)</a:t>
                      </a:r>
                    </a:p>
                    <a:p>
                      <a:pPr algn="ctr"/>
                      <a:r>
                        <a:rPr kumimoji="1" lang="en-US" altLang="ja-JP" sz="1600" b="1" dirty="0" smtClean="0">
                          <a:solidFill>
                            <a:srgbClr val="0000FF"/>
                          </a:solidFill>
                        </a:rPr>
                        <a:t>Hard</a:t>
                      </a:r>
                      <a:r>
                        <a:rPr kumimoji="1" lang="en-US" altLang="ja-JP" sz="1600" b="1" baseline="0" dirty="0" smtClean="0">
                          <a:solidFill>
                            <a:srgbClr val="0000FF"/>
                          </a:solidFill>
                        </a:rPr>
                        <a:t> to </a:t>
                      </a:r>
                      <a:r>
                        <a:rPr kumimoji="1" lang="en-US" altLang="ja-JP" sz="1600" b="1" baseline="0" dirty="0" err="1" smtClean="0">
                          <a:solidFill>
                            <a:srgbClr val="0000FF"/>
                          </a:solidFill>
                        </a:rPr>
                        <a:t>write,read,analyze</a:t>
                      </a:r>
                      <a:endParaRPr kumimoji="1" lang="en-US" altLang="ja-JP" sz="1600" b="1"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0705">
                <a:tc>
                  <a:txBody>
                    <a:bodyPr/>
                    <a:lstStyle/>
                    <a:p>
                      <a:pPr algn="ctr"/>
                      <a:r>
                        <a:rPr kumimoji="1" lang="en-US" altLang="ja-JP" sz="1400" b="1" spc="-40" baseline="0" dirty="0" smtClean="0">
                          <a:solidFill>
                            <a:schemeClr val="tx1"/>
                          </a:solidFill>
                        </a:rPr>
                        <a:t>Examples</a:t>
                      </a:r>
                      <a:endParaRPr kumimoji="1" lang="ja-JP" altLang="en-US" sz="1400" b="1" spc="-4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rPr>
                        <a:t>Original: Berger &amp; </a:t>
                      </a:r>
                      <a:r>
                        <a:rPr kumimoji="1" lang="en-US" altLang="ja-JP" sz="1400" dirty="0" err="1" smtClean="0">
                          <a:solidFill>
                            <a:schemeClr val="tx1"/>
                          </a:solidFill>
                        </a:rPr>
                        <a:t>Colella</a:t>
                      </a:r>
                      <a:r>
                        <a:rPr kumimoji="1" lang="en-US" altLang="ja-JP" sz="1400" dirty="0" smtClean="0">
                          <a:solidFill>
                            <a:schemeClr val="tx1"/>
                          </a:solidFill>
                        </a:rPr>
                        <a:t> 1989</a:t>
                      </a:r>
                    </a:p>
                    <a:p>
                      <a:pPr algn="ctr"/>
                      <a:r>
                        <a:rPr kumimoji="1" lang="en-US" altLang="ja-JP" sz="1400" dirty="0" smtClean="0">
                          <a:solidFill>
                            <a:schemeClr val="tx1"/>
                          </a:solidFill>
                        </a:rPr>
                        <a:t>Orion, PLUTO</a:t>
                      </a:r>
                      <a:r>
                        <a:rPr kumimoji="1" lang="en-US" altLang="ja-JP" sz="1400" baseline="0" dirty="0" smtClean="0">
                          <a:solidFill>
                            <a:schemeClr val="tx1"/>
                          </a:solidFill>
                        </a:rPr>
                        <a:t>(</a:t>
                      </a:r>
                      <a:r>
                        <a:rPr kumimoji="1" lang="en-US" altLang="ja-JP" sz="1400" baseline="0" dirty="0" err="1" smtClean="0">
                          <a:solidFill>
                            <a:schemeClr val="tx1"/>
                          </a:solidFill>
                        </a:rPr>
                        <a:t>Chombo</a:t>
                      </a:r>
                      <a:r>
                        <a:rPr kumimoji="1" lang="en-US" altLang="ja-JP" sz="1400" baseline="0" dirty="0" smtClean="0">
                          <a:solidFill>
                            <a:schemeClr val="tx1"/>
                          </a:solidFill>
                        </a:rPr>
                        <a:t>)</a:t>
                      </a:r>
                    </a:p>
                    <a:p>
                      <a:pPr algn="ctr"/>
                      <a:r>
                        <a:rPr kumimoji="1" lang="en-US" altLang="ja-JP" sz="1400" baseline="0" dirty="0" smtClean="0">
                          <a:solidFill>
                            <a:schemeClr val="tx1"/>
                          </a:solidFill>
                        </a:rPr>
                        <a:t>CASTRO(</a:t>
                      </a:r>
                      <a:r>
                        <a:rPr kumimoji="1" lang="en-US" altLang="ja-JP" sz="1400" baseline="0" dirty="0" err="1" smtClean="0">
                          <a:solidFill>
                            <a:schemeClr val="tx1"/>
                          </a:solidFill>
                        </a:rPr>
                        <a:t>Boxlib</a:t>
                      </a:r>
                      <a:r>
                        <a:rPr kumimoji="1" lang="en-US" altLang="ja-JP" sz="1400" baseline="0" dirty="0" smtClean="0">
                          <a:solidFill>
                            <a:schemeClr val="tx1"/>
                          </a:solidFill>
                        </a:rPr>
                        <a:t>), Enzo,…</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rPr>
                        <a:t>FLASH(PARAMESH)</a:t>
                      </a:r>
                    </a:p>
                    <a:p>
                      <a:pPr algn="ctr"/>
                      <a:r>
                        <a:rPr kumimoji="1" lang="en-US" altLang="ja-JP" sz="1400" dirty="0" smtClean="0">
                          <a:solidFill>
                            <a:schemeClr val="tx1"/>
                          </a:solidFill>
                        </a:rPr>
                        <a:t>Nirvana, SFUMATO, Enzo-E,…</a:t>
                      </a:r>
                    </a:p>
                    <a:p>
                      <a:pPr algn="ctr"/>
                      <a:r>
                        <a:rPr kumimoji="1" lang="en-US" altLang="ja-JP" sz="1400" b="1" dirty="0" smtClean="0">
                          <a:solidFill>
                            <a:schemeClr val="tx1"/>
                          </a:solidFill>
                        </a:rPr>
                        <a:t>Athena++</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rPr>
                        <a:t>RAMSES,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1989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90" accel="50000">
                                          <p:stCondLst>
                                            <p:cond delay="910"/>
                                          </p:stCondLst>
                                        </p:cTn>
                                        <p:tgtEl>
                                          <p:spTgt spid="3"/>
                                        </p:tgtEl>
                                      </p:cBhvr>
                                    </p:animEffect>
                                    <p:anim calcmode="lin" valueType="num">
                                      <p:cBhvr>
                                        <p:cTn id="7" dur="911"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89">
                                          <p:stCondLst>
                                            <p:cond delay="911"/>
                                          </p:stCondLst>
                                        </p:cTn>
                                        <p:tgtEl>
                                          <p:spTgt spid="3"/>
                                        </p:tgtEl>
                                        <p:attrNameLst>
                                          <p:attrName>ppt_x</p:attrName>
                                        </p:attrNameLst>
                                      </p:cBhvr>
                                      <p:tavLst>
                                        <p:tav tm="0">
                                          <p:val>
                                            <p:strVal val="ppt_x"/>
                                          </p:val>
                                        </p:tav>
                                        <p:tav tm="100000">
                                          <p:val>
                                            <p:strVal val="ppt_x"/>
                                          </p:val>
                                        </p:tav>
                                      </p:tavLst>
                                    </p:anim>
                                    <p:anim calcmode="lin" valueType="num">
                                      <p:cBhvr>
                                        <p:cTn id="9" dur="332"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90" accel="50000">
                                          <p:stCondLst>
                                            <p:cond delay="910"/>
                                          </p:stCondLst>
                                        </p:cTn>
                                        <p:tgtEl>
                                          <p:spTgt spid="3"/>
                                        </p:tgtEl>
                                        <p:attrNameLst>
                                          <p:attrName>ppt_y</p:attrName>
                                        </p:attrNameLst>
                                      </p:cBhvr>
                                      <p:tavLst>
                                        <p:tav tm="0">
                                          <p:val>
                                            <p:strVal val="ppt_y"/>
                                          </p:val>
                                        </p:tav>
                                        <p:tav tm="100000">
                                          <p:val>
                                            <p:strVal val="ppt_y+ppt_h"/>
                                          </p:val>
                                        </p:tav>
                                      </p:tavLst>
                                    </p:anim>
                                    <p:animScale>
                                      <p:cBhvr>
                                        <p:cTn id="14" dur="13">
                                          <p:stCondLst>
                                            <p:cond delay="310"/>
                                          </p:stCondLst>
                                        </p:cTn>
                                        <p:tgtEl>
                                          <p:spTgt spid="3"/>
                                        </p:tgtEl>
                                      </p:cBhvr>
                                      <p:to x="100000" y="60000"/>
                                    </p:animScale>
                                    <p:animScale>
                                      <p:cBhvr>
                                        <p:cTn id="15" dur="83" decel="50000">
                                          <p:stCondLst>
                                            <p:cond delay="323"/>
                                          </p:stCondLst>
                                        </p:cTn>
                                        <p:tgtEl>
                                          <p:spTgt spid="3"/>
                                        </p:tgtEl>
                                      </p:cBhvr>
                                      <p:to x="100000" y="100000"/>
                                    </p:animScale>
                                    <p:animScale>
                                      <p:cBhvr>
                                        <p:cTn id="16" dur="13">
                                          <p:stCondLst>
                                            <p:cond delay="656"/>
                                          </p:stCondLst>
                                        </p:cTn>
                                        <p:tgtEl>
                                          <p:spTgt spid="3"/>
                                        </p:tgtEl>
                                      </p:cBhvr>
                                      <p:to x="100000" y="80000"/>
                                    </p:animScale>
                                    <p:animScale>
                                      <p:cBhvr>
                                        <p:cTn id="17" dur="83" decel="50000">
                                          <p:stCondLst>
                                            <p:cond delay="669"/>
                                          </p:stCondLst>
                                        </p:cTn>
                                        <p:tgtEl>
                                          <p:spTgt spid="3"/>
                                        </p:tgtEl>
                                      </p:cBhvr>
                                      <p:to x="100000" y="100000"/>
                                    </p:animScale>
                                    <p:animScale>
                                      <p:cBhvr>
                                        <p:cTn id="18" dur="13">
                                          <p:stCondLst>
                                            <p:cond delay="821"/>
                                          </p:stCondLst>
                                        </p:cTn>
                                        <p:tgtEl>
                                          <p:spTgt spid="3"/>
                                        </p:tgtEl>
                                      </p:cBhvr>
                                      <p:to x="100000" y="90000"/>
                                    </p:animScale>
                                    <p:animScale>
                                      <p:cBhvr>
                                        <p:cTn id="19" dur="83" decel="50000">
                                          <p:stCondLst>
                                            <p:cond delay="834"/>
                                          </p:stCondLst>
                                        </p:cTn>
                                        <p:tgtEl>
                                          <p:spTgt spid="3"/>
                                        </p:tgtEl>
                                      </p:cBhvr>
                                      <p:to x="100000" y="100000"/>
                                    </p:animScale>
                                    <p:animScale>
                                      <p:cBhvr>
                                        <p:cTn id="20" dur="13">
                                          <p:stCondLst>
                                            <p:cond delay="904"/>
                                          </p:stCondLst>
                                        </p:cTn>
                                        <p:tgtEl>
                                          <p:spTgt spid="3"/>
                                        </p:tgtEl>
                                      </p:cBhvr>
                                      <p:to x="100000" y="95000"/>
                                    </p:animScale>
                                    <p:animScale>
                                      <p:cBhvr>
                                        <p:cTn id="21" dur="83" decel="50000">
                                          <p:stCondLst>
                                            <p:cond delay="917"/>
                                          </p:stCondLst>
                                        </p:cTn>
                                        <p:tgtEl>
                                          <p:spTgt spid="3"/>
                                        </p:tgtEl>
                                      </p:cBhvr>
                                      <p:to x="100000" y="100000"/>
                                    </p:animScale>
                                    <p:set>
                                      <p:cBhvr>
                                        <p:cTn id="22" dur="1" fill="hold">
                                          <p:stCondLst>
                                            <p:cond delay="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5"/>
                                        </p:tgtEl>
                                        <p:attrNameLst>
                                          <p:attrName>style.opacity</p:attrName>
                                        </p:attrNameLst>
                                      </p:cBhvr>
                                      <p:to>
                                        <p:strVal val="0.5"/>
                                      </p:to>
                                    </p:set>
                                    <p:animEffect filter="image" prLst="opacity: 0.5">
                                      <p:cBhvr rctx="IE">
                                        <p:cTn id="2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5918</TotalTime>
  <Words>5314</Words>
  <Application>Microsoft Office PowerPoint</Application>
  <PresentationFormat>画面に合わせる (4:3)</PresentationFormat>
  <Paragraphs>608</Paragraphs>
  <Slides>48</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48</vt:i4>
      </vt:variant>
    </vt:vector>
  </HeadingPairs>
  <TitlesOfParts>
    <vt:vector size="55" baseType="lpstr">
      <vt:lpstr>ＭＳ Ｐゴシック</vt:lpstr>
      <vt:lpstr>メイリオ</vt:lpstr>
      <vt:lpstr>Arial</vt:lpstr>
      <vt:lpstr>Calibri</vt:lpstr>
      <vt:lpstr>Cambria Math</vt:lpstr>
      <vt:lpstr>Times New Roman</vt:lpstr>
      <vt:lpstr>Office テーマ</vt:lpstr>
      <vt:lpstr>PowerPoint プレゼンテーション</vt:lpstr>
      <vt:lpstr>Multigrid重力ソルバ の紹介</vt:lpstr>
      <vt:lpstr>ポアソン方程式の緩和法</vt:lpstr>
      <vt:lpstr>基本的な緩和法</vt:lpstr>
      <vt:lpstr>Multigrid法の概念</vt:lpstr>
      <vt:lpstr>Multigrid Solvers</vt:lpstr>
      <vt:lpstr>性能とAMRへの対応</vt:lpstr>
      <vt:lpstr>Athena++の設計と性能</vt:lpstr>
      <vt:lpstr>Athena++の格子設計</vt:lpstr>
      <vt:lpstr>Athena++のAMRの特徴</vt:lpstr>
      <vt:lpstr>MeshBlockTree構造</vt:lpstr>
      <vt:lpstr>Athena++の性能</vt:lpstr>
      <vt:lpstr>計算機の特徴を知る</vt:lpstr>
      <vt:lpstr>多次元データの格納方法</vt:lpstr>
      <vt:lpstr>データ構造：AoS vs SoA</vt:lpstr>
      <vt:lpstr>キャッシュ・メモリバンド幅</vt:lpstr>
      <vt:lpstr>ループのベクトル化</vt:lpstr>
      <vt:lpstr>コンパイラオプション</vt:lpstr>
      <vt:lpstr>通信パターン</vt:lpstr>
      <vt:lpstr>TaskList</vt:lpstr>
      <vt:lpstr>ハイブリッド並列化</vt:lpstr>
      <vt:lpstr>粗粒度スレッド並列化</vt:lpstr>
      <vt:lpstr>Athena++の性能</vt:lpstr>
      <vt:lpstr>富岳への対応状況</vt:lpstr>
      <vt:lpstr>AMRの性能</vt:lpstr>
      <vt:lpstr>MeshBlockサイズの選び方</vt:lpstr>
      <vt:lpstr>どこを読めばいいか</vt:lpstr>
      <vt:lpstr>コードの品質向上と ツールの利用</vt:lpstr>
      <vt:lpstr>「良い」シミュレーション のために</vt:lpstr>
      <vt:lpstr>良いシミュレーションとは？</vt:lpstr>
      <vt:lpstr>シミュレーションのダークサイド</vt:lpstr>
      <vt:lpstr>宇宙物理学の特殊性</vt:lpstr>
      <vt:lpstr>収束性</vt:lpstr>
      <vt:lpstr>収束性に関する注意</vt:lpstr>
      <vt:lpstr>Eulerianコードはガリレイ不変？</vt:lpstr>
      <vt:lpstr>打切り誤差はガリレイ不変でない</vt:lpstr>
      <vt:lpstr>初期摂動 vs グリッドノイズ</vt:lpstr>
      <vt:lpstr>補間の話</vt:lpstr>
      <vt:lpstr>AMRにおける補間</vt:lpstr>
      <vt:lpstr>Slope Limiter</vt:lpstr>
      <vt:lpstr>Slope Limiterで結果が変わる例</vt:lpstr>
      <vt:lpstr>Limiterの比較</vt:lpstr>
      <vt:lpstr>Carbuncle Phenomenon</vt:lpstr>
      <vt:lpstr>カーバンクル現象対策</vt:lpstr>
      <vt:lpstr>Operator Splittingの話</vt:lpstr>
      <vt:lpstr>Operator Splittingが不適切な例</vt:lpstr>
      <vt:lpstr>原因と対策</vt:lpstr>
      <vt:lpstr>まとめのかわりに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Athena++ School 2</dc:title>
  <dc:creator>Kengo TOMIDA</dc:creator>
  <cp:lastModifiedBy>TOMIDA Kengo</cp:lastModifiedBy>
  <cp:revision>774</cp:revision>
  <dcterms:created xsi:type="dcterms:W3CDTF">2014-10-14T16:54:31Z</dcterms:created>
  <dcterms:modified xsi:type="dcterms:W3CDTF">2022-03-21T08:33:15Z</dcterms:modified>
</cp:coreProperties>
</file>